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58.xml" ContentType="application/vnd.openxmlformats-officedocument.presentationml.slide+xml"/>
  <Default Extension="pdf" ContentType="application/pdf"/>
  <Override PartName="/ppt/slides/slide29.xml" ContentType="application/vnd.openxmlformats-officedocument.presentationml.slide+xml"/>
  <Override PartName="/ppt/slides/slide36.xml" ContentType="application/vnd.openxmlformats-officedocument.presentationml.slide+xml"/>
  <Override PartName="/ppt/slides/slide18.xml" ContentType="application/vnd.openxmlformats-officedocument.presentationml.slide+xml"/>
  <Default Extension="pict" ContentType="image/pict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54.xml" ContentType="application/vnd.openxmlformats-officedocument.presentationml.slide+xml"/>
  <Override PartName="/ppt/slides/slide4.xml" ContentType="application/vnd.openxmlformats-officedocument.presentationml.slide+xml"/>
  <Override PartName="/customXml/itemProps1.xml" ContentType="application/vnd.openxmlformats-officedocument.customXmlProperties+xml"/>
  <Override PartName="/ppt/slideLayouts/slideLayout2.xml" ContentType="application/vnd.openxmlformats-officedocument.presentationml.slideLayout+xml"/>
  <Override PartName="/ppt/slides/slide43.xml" ContentType="application/vnd.openxmlformats-officedocument.presentationml.slide+xml"/>
  <Override PartName="/ppt/notesSlides/notesSlide45.xml" ContentType="application/vnd.openxmlformats-officedocument.presentationml.notesSlide+xml"/>
  <Override PartName="/ppt/notesSlides/notesSlide27.xml" ContentType="application/vnd.openxmlformats-officedocument.presentationml.notes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notesSlides/notesSlide16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61.xml" ContentType="application/vnd.openxmlformats-officedocument.presentationml.slide+xml"/>
  <Override PartName="/ppt/notesSlides/notesSlide34.xml" ContentType="application/vnd.openxmlformats-officedocument.presentationml.notesSlide+xml"/>
  <Override PartName="/ppt/slides/slide50.xml" ContentType="application/vnd.openxmlformats-officedocument.presentationml.slide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3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41.xml" ContentType="application/vnd.openxmlformats-officedocument.presentationml.notesSlide+xml"/>
  <Override PartName="/ppt/notesSlides/notesSlide23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viewProps.xml" ContentType="application/vnd.openxmlformats-officedocument.presentationml.viewProps+xml"/>
  <Override PartName="/ppt/slides/slide59.xml" ContentType="application/vnd.openxmlformats-officedocument.presentationml.slide+xml"/>
  <Override PartName="/ppt/slides/slide9.xml" ContentType="application/vnd.openxmlformats-officedocument.presentationml.slide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presentationml.printerSettings"/>
  <Override PartName="/ppt/slides/slide19.xml" ContentType="application/vnd.openxmlformats-officedocument.presentationml.slide+xml"/>
  <Override PartName="/ppt/slides/slide5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8.xml" ContentType="application/vnd.openxmlformats-officedocument.presentationml.slid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9.xml" ContentType="application/vnd.openxmlformats-officedocument.presentationml.slide+xml"/>
  <Override PartName="/customXml/itemProps2.xml" ContentType="application/vnd.openxmlformats-officedocument.customXmlProperties+xml"/>
  <Override PartName="/ppt/slides/slide17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notesSlides/notesSlide39.xml" ContentType="application/vnd.openxmlformats-officedocument.presentationml.notesSlide+xml"/>
  <Override PartName="/ppt/slides/slide55.xml" ContentType="application/vnd.openxmlformats-officedocument.presentationml.slide+xml"/>
  <Override PartName="/ppt/slides/slide46.xml" ContentType="application/vnd.openxmlformats-officedocument.presentationml.slide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s/slide26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33.xml" ContentType="application/vnd.openxmlformats-officedocument.presentationml.slide+xml"/>
  <Override PartName="/ppt/slides/slide53.xml" ContentType="application/vnd.openxmlformats-officedocument.presentationml.slide+xml"/>
  <Override PartName="/ppt/notesSlides/notesSlide28.xml" ContentType="application/vnd.openxmlformats-officedocument.presentationml.notes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notesSlides/notesSlide37.xml" ContentType="application/vnd.openxmlformats-officedocument.presentationml.notesSlide+xml"/>
  <Default Extension="jpeg" ContentType="image/jpeg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22.xml" ContentType="application/vnd.openxmlformats-officedocument.presentationml.slide+xml"/>
  <Override PartName="/docProps/app.xml" ContentType="application/vnd.openxmlformats-officedocument.extended-properties+xml"/>
  <Override PartName="/ppt/slides/slide51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35.xml" ContentType="application/vnd.openxmlformats-officedocument.presentationml.notesSlide+xml"/>
  <Override PartName="/ppt/slides/slide31.xml" ContentType="application/vnd.openxmlformats-officedocument.presentationml.slide+xml"/>
  <Override PartName="/ppt/notesSlides/notesSlide24.xml" ContentType="application/vnd.openxmlformats-officedocument.presentationml.notesSlide+xml"/>
  <Override PartName="/ppt/slides/slide42.xml" ContentType="application/vnd.openxmlformats-officedocument.presentationml.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slideLayouts/slideLayout1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60.xml" ContentType="application/vnd.openxmlformats-officedocument.presentationml.slide+xml"/>
  <Override PartName="/ppt/tags/tag1.xml" ContentType="application/vnd.openxmlformats-officedocument.presentationml.tags+xml"/>
  <Override PartName="/ppt/notesSlides/notesSlide22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42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40.xml" ContentType="application/vnd.openxmlformats-officedocument.presentationml.slide+xml"/>
  <Override PartName="/ppt/notesSlides/notesSlide33.xml" ContentType="application/vnd.openxmlformats-officedocument.presentationml.notesSlide+xml"/>
  <Override PartName="/ppt/slideLayouts/slideLayout12.xml" ContentType="application/vnd.openxmlformats-officedocument.presentationml.slideLayout+xml"/>
  <Override PartName="/ppt/notesSlides/notesSlide31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4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4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embeddings/Microsoft_Equation1.bin" ContentType="application/vnd.openxmlformats-officedocument.oleObject"/>
  <Override PartName="/docProps/core.xml" ContentType="application/vnd.openxmlformats-package.core-properties+xml"/>
  <Override PartName="/ppt/slides/slide49.xml" ContentType="application/vnd.openxmlformats-officedocument.presentationml.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56.xml" ContentType="application/vnd.openxmlformats-officedocument.presentationml.slide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customXml/itemProps3.xml" ContentType="application/vnd.openxmlformats-officedocument.customXmlProperties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notesSlides/notesSlide2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36.xml" ContentType="application/vnd.openxmlformats-officedocument.presentationml.notesSlide+xml"/>
  <Override PartName="/ppt/slides/slide34.xml" ContentType="application/vnd.openxmlformats-officedocument.presentationml.slide+xml"/>
  <Default Extension="rels" ContentType="application/vnd.openxmlformats-package.relationships+xml"/>
  <Override PartName="/ppt/slides/slide16.xml" ContentType="application/vnd.openxmlformats-officedocument.presentationml.slide+xml"/>
  <Override PartName="/ppt/slides/slide23.xml" ContentType="application/vnd.openxmlformats-officedocument.presentationml.slide+xml"/>
  <Override PartName="/ppt/notesSlides/notesSlide43.xml" ContentType="application/vnd.openxmlformats-officedocument.presentationml.notes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30.xml" ContentType="application/vnd.openxmlformats-officedocument.presentationml.slide+xml"/>
  <Override PartName="/ppt/notesSlides/notesSlide32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9" r:id="rId1"/>
  </p:sldMasterIdLst>
  <p:notesMasterIdLst>
    <p:notesMasterId r:id="rId63"/>
  </p:notesMasterIdLst>
  <p:handoutMasterIdLst>
    <p:handoutMasterId r:id="rId64"/>
  </p:handoutMasterIdLst>
  <p:sldIdLst>
    <p:sldId id="302" r:id="rId2"/>
    <p:sldId id="652" r:id="rId3"/>
    <p:sldId id="649" r:id="rId4"/>
    <p:sldId id="545" r:id="rId5"/>
    <p:sldId id="651" r:id="rId6"/>
    <p:sldId id="626" r:id="rId7"/>
    <p:sldId id="627" r:id="rId8"/>
    <p:sldId id="657" r:id="rId9"/>
    <p:sldId id="636" r:id="rId10"/>
    <p:sldId id="648" r:id="rId11"/>
    <p:sldId id="640" r:id="rId12"/>
    <p:sldId id="631" r:id="rId13"/>
    <p:sldId id="656" r:id="rId14"/>
    <p:sldId id="632" r:id="rId15"/>
    <p:sldId id="633" r:id="rId16"/>
    <p:sldId id="653" r:id="rId17"/>
    <p:sldId id="654" r:id="rId18"/>
    <p:sldId id="643" r:id="rId19"/>
    <p:sldId id="655" r:id="rId20"/>
    <p:sldId id="674" r:id="rId21"/>
    <p:sldId id="675" r:id="rId22"/>
    <p:sldId id="676" r:id="rId23"/>
    <p:sldId id="677" r:id="rId24"/>
    <p:sldId id="678" r:id="rId25"/>
    <p:sldId id="663" r:id="rId26"/>
    <p:sldId id="659" r:id="rId27"/>
    <p:sldId id="658" r:id="rId28"/>
    <p:sldId id="662" r:id="rId29"/>
    <p:sldId id="671" r:id="rId30"/>
    <p:sldId id="635" r:id="rId31"/>
    <p:sldId id="672" r:id="rId32"/>
    <p:sldId id="673" r:id="rId33"/>
    <p:sldId id="660" r:id="rId34"/>
    <p:sldId id="661" r:id="rId35"/>
    <p:sldId id="637" r:id="rId36"/>
    <p:sldId id="638" r:id="rId37"/>
    <p:sldId id="532" r:id="rId38"/>
    <p:sldId id="531" r:id="rId39"/>
    <p:sldId id="528" r:id="rId40"/>
    <p:sldId id="536" r:id="rId41"/>
    <p:sldId id="576" r:id="rId42"/>
    <p:sldId id="530" r:id="rId43"/>
    <p:sldId id="542" r:id="rId44"/>
    <p:sldId id="521" r:id="rId45"/>
    <p:sldId id="603" r:id="rId46"/>
    <p:sldId id="588" r:id="rId47"/>
    <p:sldId id="593" r:id="rId48"/>
    <p:sldId id="496" r:id="rId49"/>
    <p:sldId id="609" r:id="rId50"/>
    <p:sldId id="610" r:id="rId51"/>
    <p:sldId id="604" r:id="rId52"/>
    <p:sldId id="605" r:id="rId53"/>
    <p:sldId id="606" r:id="rId54"/>
    <p:sldId id="620" r:id="rId55"/>
    <p:sldId id="616" r:id="rId56"/>
    <p:sldId id="618" r:id="rId57"/>
    <p:sldId id="634" r:id="rId58"/>
    <p:sldId id="555" r:id="rId59"/>
    <p:sldId id="497" r:id="rId60"/>
    <p:sldId id="667" r:id="rId61"/>
    <p:sldId id="668" r:id="rId62"/>
  </p:sldIdLst>
  <p:sldSz cx="9144000" cy="6858000" type="screen4x3"/>
  <p:notesSz cx="7099300" cy="10234613"/>
  <p:defaultTextStyle>
    <a:defPPr>
      <a:defRPr lang="it-IT"/>
    </a:defPPr>
    <a:lvl1pPr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Palatino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Palatino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Palatino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Palatino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Palatino" charset="0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Palatino" charset="0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Palatino" charset="0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Palatino" charset="0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Palatino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 useTimings="0">
    <p:present/>
    <p:sldAll/>
    <p:penClr>
      <a:schemeClr val="tx1"/>
    </p:penClr>
  </p:showPr>
  <p:clrMru>
    <a:srgbClr val="6EFFF3"/>
    <a:srgbClr val="25C02B"/>
    <a:srgbClr val="432234"/>
    <a:srgbClr val="880916"/>
    <a:srgbClr val="5D5B60"/>
    <a:srgbClr val="FF3FFA"/>
    <a:srgbClr val="ABD1FF"/>
    <a:srgbClr val="FFFF66"/>
    <a:srgbClr val="C61313"/>
    <a:srgbClr val="BCB16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88" y="-88"/>
      </p:cViewPr>
      <p:guideLst>
        <p:guide orient="horz" pos="1392"/>
        <p:guide pos="34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88"/>
    </p:cViewPr>
  </p:sorterViewPr>
  <p:notesViewPr>
    <p:cSldViewPr>
      <p:cViewPr varScale="1">
        <p:scale>
          <a:sx n="52" d="100"/>
          <a:sy n="52" d="100"/>
        </p:scale>
        <p:origin x="-1962" y="-90"/>
      </p:cViewPr>
      <p:guideLst>
        <p:guide orient="horz" pos="3223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9" Type="http://schemas.openxmlformats.org/officeDocument/2006/relationships/slide" Target="slides/slide38.xml"/><Relationship Id="rId18" Type="http://schemas.openxmlformats.org/officeDocument/2006/relationships/slide" Target="slides/slide17.xml"/><Relationship Id="rId13" Type="http://schemas.openxmlformats.org/officeDocument/2006/relationships/slide" Target="slides/slide12.xml"/><Relationship Id="rId26" Type="http://schemas.openxmlformats.org/officeDocument/2006/relationships/slide" Target="slides/slide25.xml"/><Relationship Id="rId50" Type="http://schemas.openxmlformats.org/officeDocument/2006/relationships/slide" Target="slides/slide49.xml"/><Relationship Id="rId63" Type="http://schemas.openxmlformats.org/officeDocument/2006/relationships/notesMaster" Target="notesMasters/notesMaster1.xml"/><Relationship Id="rId42" Type="http://schemas.openxmlformats.org/officeDocument/2006/relationships/slide" Target="slides/slide41.xml"/><Relationship Id="rId55" Type="http://schemas.openxmlformats.org/officeDocument/2006/relationships/slide" Target="slides/slide54.xml"/><Relationship Id="rId34" Type="http://schemas.openxmlformats.org/officeDocument/2006/relationships/slide" Target="slides/slide33.xml"/><Relationship Id="rId47" Type="http://schemas.openxmlformats.org/officeDocument/2006/relationships/slide" Target="slides/slide46.xml"/><Relationship Id="rId68" Type="http://schemas.openxmlformats.org/officeDocument/2006/relationships/theme" Target="theme/theme1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71" Type="http://schemas.openxmlformats.org/officeDocument/2006/relationships/customXml" Target="../customXml/item2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16" Type="http://schemas.openxmlformats.org/officeDocument/2006/relationships/slide" Target="slides/slide15.xml"/><Relationship Id="rId45" Type="http://schemas.openxmlformats.org/officeDocument/2006/relationships/slide" Target="slides/slide44.xml"/><Relationship Id="rId58" Type="http://schemas.openxmlformats.org/officeDocument/2006/relationships/slide" Target="slides/slide57.xml"/><Relationship Id="rId6" Type="http://schemas.openxmlformats.org/officeDocument/2006/relationships/slide" Target="slides/slide5.xml"/><Relationship Id="rId40" Type="http://schemas.openxmlformats.org/officeDocument/2006/relationships/slide" Target="slides/slide39.xml"/><Relationship Id="rId6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11" Type="http://schemas.openxmlformats.org/officeDocument/2006/relationships/slide" Target="slides/slide10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36" Type="http://schemas.openxmlformats.org/officeDocument/2006/relationships/slide" Target="slides/slide35.xml"/><Relationship Id="rId23" Type="http://schemas.openxmlformats.org/officeDocument/2006/relationships/slide" Target="slides/slide22.xml"/><Relationship Id="rId61" Type="http://schemas.openxmlformats.org/officeDocument/2006/relationships/slide" Target="slides/slide6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60" Type="http://schemas.openxmlformats.org/officeDocument/2006/relationships/slide" Target="slides/slide59.xml"/><Relationship Id="rId10" Type="http://schemas.openxmlformats.org/officeDocument/2006/relationships/slide" Target="slides/slide9.xml"/><Relationship Id="rId44" Type="http://schemas.openxmlformats.org/officeDocument/2006/relationships/slide" Target="slides/slide43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65" Type="http://schemas.openxmlformats.org/officeDocument/2006/relationships/printerSettings" Target="printerSettings/printerSettings1.bin"/><Relationship Id="rId64" Type="http://schemas.openxmlformats.org/officeDocument/2006/relationships/handoutMaster" Target="handoutMasters/handoutMaster1.xml"/><Relationship Id="rId43" Type="http://schemas.openxmlformats.org/officeDocument/2006/relationships/slide" Target="slides/slide42.xml"/><Relationship Id="rId9" Type="http://schemas.openxmlformats.org/officeDocument/2006/relationships/slide" Target="slides/slide8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69" Type="http://schemas.openxmlformats.org/officeDocument/2006/relationships/tableStyles" Target="tableStyles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48" Type="http://schemas.openxmlformats.org/officeDocument/2006/relationships/slide" Target="slides/slide47.xml"/><Relationship Id="rId30" Type="http://schemas.openxmlformats.org/officeDocument/2006/relationships/slide" Target="slides/slide29.xml"/><Relationship Id="rId22" Type="http://schemas.openxmlformats.org/officeDocument/2006/relationships/slide" Target="slides/slide21.xml"/><Relationship Id="rId51" Type="http://schemas.openxmlformats.org/officeDocument/2006/relationships/slide" Target="slides/slide50.xml"/><Relationship Id="rId8" Type="http://schemas.openxmlformats.org/officeDocument/2006/relationships/slide" Target="slides/slide7.xml"/><Relationship Id="rId72" Type="http://schemas.openxmlformats.org/officeDocument/2006/relationships/customXml" Target="../customXml/item3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20" Type="http://schemas.openxmlformats.org/officeDocument/2006/relationships/slide" Target="slides/slide19.xml"/><Relationship Id="rId62" Type="http://schemas.openxmlformats.org/officeDocument/2006/relationships/slide" Target="slides/slide61.xml"/><Relationship Id="rId54" Type="http://schemas.openxmlformats.org/officeDocument/2006/relationships/slide" Target="slides/slide53.xml"/><Relationship Id="rId41" Type="http://schemas.openxmlformats.org/officeDocument/2006/relationships/slide" Target="slides/slide40.xml"/><Relationship Id="rId70" Type="http://schemas.openxmlformats.org/officeDocument/2006/relationships/customXml" Target="../customXml/item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34" tIns="47567" rIns="95134" bIns="47567" numCol="1" anchor="t" anchorCtr="0" compatLnSpc="1">
            <a:prstTxWarp prst="textNoShape">
              <a:avLst/>
            </a:prstTxWarp>
          </a:bodyPr>
          <a:lstStyle>
            <a:lvl1pPr algn="l" defTabSz="950913" eaLnBrk="0" hangingPunct="0">
              <a:defRPr b="1">
                <a:latin typeface="Times" charset="0"/>
              </a:defRPr>
            </a:lvl1pPr>
          </a:lstStyle>
          <a:p>
            <a:endParaRPr lang="en-US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34" tIns="47567" rIns="95134" bIns="47567" numCol="1" anchor="t" anchorCtr="0" compatLnSpc="1">
            <a:prstTxWarp prst="textNoShape">
              <a:avLst/>
            </a:prstTxWarp>
          </a:bodyPr>
          <a:lstStyle>
            <a:lvl1pPr algn="r" defTabSz="950913" eaLnBrk="0" hangingPunct="0">
              <a:defRPr b="1">
                <a:latin typeface="Times" charset="0"/>
              </a:defRPr>
            </a:lvl1pPr>
          </a:lstStyle>
          <a:p>
            <a:endParaRPr lang="en-US"/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34" tIns="47567" rIns="95134" bIns="47567" numCol="1" anchor="b" anchorCtr="0" compatLnSpc="1">
            <a:prstTxWarp prst="textNoShape">
              <a:avLst/>
            </a:prstTxWarp>
          </a:bodyPr>
          <a:lstStyle>
            <a:lvl1pPr algn="l" defTabSz="950913" eaLnBrk="0" hangingPunct="0">
              <a:defRPr b="1">
                <a:latin typeface="Times" charset="0"/>
              </a:defRPr>
            </a:lvl1pPr>
          </a:lstStyle>
          <a:p>
            <a:endParaRPr lang="en-US"/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34" tIns="47567" rIns="95134" bIns="47567" numCol="1" anchor="b" anchorCtr="0" compatLnSpc="1">
            <a:prstTxWarp prst="textNoShape">
              <a:avLst/>
            </a:prstTxWarp>
          </a:bodyPr>
          <a:lstStyle>
            <a:lvl1pPr algn="r" defTabSz="950913" eaLnBrk="0" hangingPunct="0">
              <a:defRPr b="1">
                <a:latin typeface="Times" charset="0"/>
              </a:defRPr>
            </a:lvl1pPr>
          </a:lstStyle>
          <a:p>
            <a:fld id="{C6F16E8D-1CDA-CC47-A209-556923A037F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6413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34" tIns="47567" rIns="95134" bIns="47567" numCol="1" anchor="t" anchorCtr="0" compatLnSpc="1">
            <a:prstTxWarp prst="textNoShape">
              <a:avLst/>
            </a:prstTxWarp>
          </a:bodyPr>
          <a:lstStyle>
            <a:lvl1pPr algn="l" defTabSz="950913" eaLnBrk="0" hangingPunct="0">
              <a:defRPr b="1">
                <a:latin typeface="Times" charset="0"/>
              </a:defRPr>
            </a:lvl1pPr>
          </a:lstStyle>
          <a:p>
            <a:endParaRPr lang="en-US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08438" y="0"/>
            <a:ext cx="3127375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34" tIns="47567" rIns="95134" bIns="47567" numCol="1" anchor="t" anchorCtr="0" compatLnSpc="1">
            <a:prstTxWarp prst="textNoShape">
              <a:avLst/>
            </a:prstTxWarp>
          </a:bodyPr>
          <a:lstStyle>
            <a:lvl1pPr algn="r" defTabSz="950913" eaLnBrk="0" hangingPunct="0">
              <a:defRPr b="1">
                <a:latin typeface="Times" charset="0"/>
              </a:defRPr>
            </a:lvl1pPr>
          </a:lstStyle>
          <a:p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8538" y="787400"/>
            <a:ext cx="5138737" cy="3854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9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2025" y="4876800"/>
            <a:ext cx="5211763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34" tIns="47567" rIns="95134" bIns="475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55188"/>
            <a:ext cx="3046413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34" tIns="47567" rIns="95134" bIns="47567" numCol="1" anchor="b" anchorCtr="0" compatLnSpc="1">
            <a:prstTxWarp prst="textNoShape">
              <a:avLst/>
            </a:prstTxWarp>
          </a:bodyPr>
          <a:lstStyle>
            <a:lvl1pPr algn="l" defTabSz="950913" eaLnBrk="0" hangingPunct="0">
              <a:defRPr b="1">
                <a:latin typeface="Times" charset="0"/>
              </a:defRPr>
            </a:lvl1pPr>
          </a:lstStyle>
          <a:p>
            <a:endParaRPr lang="en-US"/>
          </a:p>
        </p:txBody>
      </p:sp>
      <p:sp>
        <p:nvSpPr>
          <p:cNvPr id="809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08438" y="9755188"/>
            <a:ext cx="3127375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34" tIns="47567" rIns="95134" bIns="47567" numCol="1" anchor="b" anchorCtr="0" compatLnSpc="1">
            <a:prstTxWarp prst="textNoShape">
              <a:avLst/>
            </a:prstTxWarp>
          </a:bodyPr>
          <a:lstStyle>
            <a:lvl1pPr algn="r" defTabSz="950913" eaLnBrk="0" hangingPunct="0">
              <a:defRPr b="1">
                <a:latin typeface="Times" charset="0"/>
              </a:defRPr>
            </a:lvl1pPr>
          </a:lstStyle>
          <a:p>
            <a:fld id="{DD86AE47-7FC6-234B-B2DE-FDF98A68FB2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B2692C-8C01-D248-AA3B-806789BF5467}" type="slidenum">
              <a:rPr lang="en-US"/>
              <a:pPr/>
              <a:t>1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A6C45D-23FB-F24F-8BF0-FAB0AEBD930A}" type="slidenum">
              <a:rPr lang="en-US"/>
              <a:pPr/>
              <a:t>11</a:t>
            </a:fld>
            <a:endParaRPr lang="en-US"/>
          </a:p>
        </p:txBody>
      </p:sp>
      <p:sp>
        <p:nvSpPr>
          <p:cNvPr id="71683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9048" tIns="49524" rIns="99048" bIns="49524"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" pitchFamily="-65" charset="0"/>
                <a:ea typeface="ＭＳ Ｐゴシック" charset="-128"/>
                <a:cs typeface="ＭＳ Ｐゴシック" charset="-128"/>
              </a:rPr>
              <a:t>Cross-sections and differential yields of charged particles (unidentified or identified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" pitchFamily="-65" charset="0"/>
                <a:ea typeface="ＭＳ Ｐゴシック" charset="-128"/>
                <a:cs typeface="ＭＳ Ｐゴシック" charset="-128"/>
              </a:rPr>
              <a:t>pions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" pitchFamily="-65" charset="0"/>
                <a:ea typeface="ＭＳ Ｐゴシック" charset="-128"/>
                <a:cs typeface="ＭＳ Ｐゴシック" charset="-128"/>
              </a:rPr>
              <a:t>,</a:t>
            </a:r>
          </a:p>
          <a:p>
            <a:r>
              <a:rPr lang="en-US" sz="1200" kern="1200" baseline="0" dirty="0" err="1" smtClean="0">
                <a:solidFill>
                  <a:schemeClr val="tx1"/>
                </a:solidFill>
                <a:latin typeface="Times" pitchFamily="-65" charset="0"/>
                <a:ea typeface="ＭＳ Ｐゴシック" charset="-128"/>
                <a:cs typeface="ＭＳ Ｐゴシック" charset="-128"/>
              </a:rPr>
              <a:t>kaons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" pitchFamily="-65" charset="0"/>
                <a:ea typeface="ＭＳ Ｐゴシック" charset="-128"/>
                <a:cs typeface="ＭＳ Ｐゴシック" charset="-128"/>
              </a:rPr>
              <a:t> and protons), produced in inelastic proton-proton collisions at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" pitchFamily="-65" charset="0"/>
                <a:ea typeface="ＭＳ Ｐゴシック" charset="-128"/>
                <a:cs typeface="ＭＳ Ｐゴシック" charset="-128"/>
              </a:rPr>
              <a:t>ps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" pitchFamily="-65" charset="0"/>
                <a:ea typeface="ＭＳ Ｐゴシック" charset="-128"/>
                <a:cs typeface="ＭＳ Ｐゴシック" charset="-128"/>
              </a:rPr>
              <a:t> = 14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" pitchFamily="-65" charset="0"/>
                <a:ea typeface="ＭＳ Ｐゴシック" charset="-128"/>
                <a:cs typeface="ＭＳ Ｐゴシック" charset="-128"/>
              </a:rPr>
              <a:t>TeV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" pitchFamily="-65" charset="0"/>
                <a:ea typeface="ＭＳ Ｐゴシック" charset="-128"/>
                <a:cs typeface="ＭＳ Ｐゴシック" charset="-128"/>
              </a:rPr>
              <a:t>, can be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" pitchFamily="-65" charset="0"/>
                <a:ea typeface="ＭＳ Ｐゴシック" charset="-128"/>
                <a:cs typeface="ＭＳ Ｐゴシック" charset="-128"/>
              </a:rPr>
              <a:t>measured with good precision with the CMS tracker. While in the case of yields (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" pitchFamily="-65" charset="0"/>
                <a:ea typeface="ＭＳ Ｐゴシック" charset="-128"/>
                <a:cs typeface="ＭＳ Ｐゴシック" charset="-128"/>
              </a:rPr>
              <a:t>dN/dpT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" pitchFamily="-65" charset="0"/>
                <a:ea typeface="ＭＳ Ｐゴシック" charset="-128"/>
                <a:cs typeface="ＭＳ Ｐゴシック" charset="-128"/>
              </a:rPr>
              <a:t>)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" pitchFamily="-65" charset="0"/>
                <a:ea typeface="ＭＳ Ｐゴシック" charset="-128"/>
                <a:cs typeface="ＭＳ Ｐゴシック" charset="-128"/>
              </a:rPr>
              <a:t>systematic uncertainties are dominated by the correction due to missing events, in the case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" pitchFamily="-65" charset="0"/>
                <a:ea typeface="ＭＳ Ｐゴシック" charset="-128"/>
                <a:cs typeface="ＭＳ Ｐゴシック" charset="-128"/>
              </a:rPr>
              <a:t>differential cross-sections (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" pitchFamily="-65" charset="0"/>
                <a:ea typeface="ＭＳ Ｐゴシック" charset="-128"/>
                <a:cs typeface="ＭＳ Ｐゴシック" charset="-128"/>
              </a:rPr>
              <a:t>d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Times" pitchFamily="-65" charset="0"/>
                <a:ea typeface="ＭＳ Ｐゴシック" charset="-128"/>
                <a:cs typeface="ＭＳ Ｐゴシック" charset="-128"/>
              </a:rPr>
              <a:t>s/dpT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Times" pitchFamily="-65" charset="0"/>
                <a:ea typeface="ＭＳ Ｐゴシック" charset="-128"/>
                <a:cs typeface="ＭＳ Ｐゴシック" charset="-128"/>
              </a:rPr>
              <a:t>) a smaller systematic error is foreseen. This results from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" pitchFamily="-65" charset="0"/>
                <a:ea typeface="ＭＳ Ｐゴシック" charset="-128"/>
                <a:cs typeface="ＭＳ Ｐゴシック" charset="-128"/>
              </a:rPr>
              <a:t>expectation that the luminosity measurement will be more precise than the knowledge of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" pitchFamily="-65" charset="0"/>
                <a:ea typeface="ＭＳ Ｐゴシック" charset="-128"/>
                <a:cs typeface="ＭＳ Ｐゴシック" charset="-128"/>
              </a:rPr>
              <a:t>trigger inefficiency. This analysis opens the door to several follow-up physics analyses are possible: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" pitchFamily="-65" charset="0"/>
                <a:ea typeface="ＭＳ Ｐゴシック" charset="-128"/>
                <a:cs typeface="ＭＳ Ｐゴシック" charset="-128"/>
              </a:rPr>
              <a:t>comparisons to theoretical models at low and high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" pitchFamily="-65" charset="0"/>
                <a:ea typeface="ＭＳ Ｐゴシック" charset="-128"/>
                <a:cs typeface="ＭＳ Ｐゴシック" charset="-128"/>
              </a:rPr>
              <a:t>pT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" pitchFamily="-65" charset="0"/>
                <a:ea typeface="ＭＳ Ｐゴシック" charset="-128"/>
                <a:cs typeface="ＭＳ Ｐゴシック" charset="-128"/>
              </a:rPr>
              <a:t>; study of multiplicity distributions;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" pitchFamily="-65" charset="0"/>
                <a:ea typeface="ＭＳ Ｐゴシック" charset="-128"/>
                <a:cs typeface="ＭＳ Ｐゴシック" charset="-128"/>
              </a:rPr>
              <a:t>studies of multiplicity and energy dependence of mid-rapidity density and average transverse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" pitchFamily="-65" charset="0"/>
                <a:ea typeface="ＭＳ Ｐゴシック" charset="-128"/>
                <a:cs typeface="ＭＳ Ｐゴシック" charset="-128"/>
              </a:rPr>
              <a:t>momentum.</a:t>
            </a:r>
            <a:endParaRPr lang="en-US" dirty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ED0A7E-D87F-E342-BB60-D125DBAB5930}" type="slidenum">
              <a:rPr lang="en-GB"/>
              <a:pPr/>
              <a:t>12</a:t>
            </a:fld>
            <a:endParaRPr lang="en-GB"/>
          </a:p>
        </p:txBody>
      </p:sp>
      <p:sp>
        <p:nvSpPr>
          <p:cNvPr id="89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39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8913" y="4861358"/>
            <a:ext cx="5681475" cy="460707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28" tIns="45715" rIns="91428" bIns="45715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5010B5-96D4-9341-A0A4-25043E482903}" type="slidenum">
              <a:rPr lang="en-GB"/>
              <a:pPr/>
              <a:t>14</a:t>
            </a:fld>
            <a:endParaRPr lang="en-GB"/>
          </a:p>
        </p:txBody>
      </p:sp>
      <p:sp>
        <p:nvSpPr>
          <p:cNvPr id="8980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8538" y="787400"/>
            <a:ext cx="5138737" cy="3854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8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1612" y="4876316"/>
            <a:ext cx="5211693" cy="456219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28" tIns="45715" rIns="91428" bIns="45715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8D1391-05FA-9F49-AFC8-F60ED0582C34}" type="slidenum">
              <a:rPr lang="en-GB"/>
              <a:pPr/>
              <a:t>15</a:t>
            </a:fld>
            <a:endParaRPr lang="en-GB"/>
          </a:p>
        </p:txBody>
      </p:sp>
      <p:sp>
        <p:nvSpPr>
          <p:cNvPr id="9000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8538" y="787400"/>
            <a:ext cx="5138737" cy="3854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0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1612" y="4876316"/>
            <a:ext cx="5211693" cy="456219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28" tIns="45715" rIns="91428" bIns="45715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6AE47-7FC6-234B-B2DE-FDF98A68FB22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" pitchFamily="-65" charset="0"/>
                <a:ea typeface="ＭＳ Ｐゴシック" charset="-128"/>
                <a:cs typeface="ＭＳ Ｐゴシック" charset="-128"/>
              </a:rPr>
              <a:t>A plan for the measurement of the differential inclusive jet cross section with early CMS data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" pitchFamily="-65" charset="0"/>
                <a:ea typeface="ＭＳ Ｐゴシック" charset="-128"/>
                <a:cs typeface="ＭＳ Ｐゴシック" charset="-128"/>
              </a:rPr>
              <a:t>from proton-proton collisions at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" pitchFamily="-65" charset="0"/>
                <a:ea typeface="ＭＳ Ｐゴシック" charset="-128"/>
                <a:cs typeface="ＭＳ Ｐゴシック" charset="-128"/>
              </a:rPr>
              <a:t>ps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" pitchFamily="-65" charset="0"/>
                <a:ea typeface="ＭＳ Ｐゴシック" charset="-128"/>
                <a:cs typeface="ＭＳ Ｐゴシック" charset="-128"/>
              </a:rPr>
              <a:t> = 10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" pitchFamily="-65" charset="0"/>
                <a:ea typeface="ＭＳ Ｐゴシック" charset="-128"/>
                <a:cs typeface="ＭＳ Ｐゴシック" charset="-128"/>
              </a:rPr>
              <a:t>TeV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" pitchFamily="-65" charset="0"/>
                <a:ea typeface="ＭＳ Ｐゴシック" charset="-128"/>
                <a:cs typeface="ＭＳ Ｐゴシック" charset="-128"/>
              </a:rPr>
              <a:t> using two infrared and collinear safe jet algorithms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" pitchFamily="-65" charset="0"/>
                <a:ea typeface="ＭＳ Ｐゴシック" charset="-128"/>
                <a:cs typeface="ＭＳ Ｐゴシック" charset="-128"/>
              </a:rPr>
              <a:t>has been presented. The measurement covers the jet transverse momentum range from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" pitchFamily="-65" charset="0"/>
                <a:ea typeface="ＭＳ Ｐゴシック" charset="-128"/>
                <a:cs typeface="ＭＳ Ｐゴシック" charset="-128"/>
              </a:rPr>
              <a:t>100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" pitchFamily="-65" charset="0"/>
                <a:ea typeface="ＭＳ Ｐゴシック" charset="-128"/>
                <a:cs typeface="ＭＳ Ｐゴシック" charset="-128"/>
              </a:rPr>
              <a:t>GeV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" pitchFamily="-65" charset="0"/>
                <a:ea typeface="ＭＳ Ｐゴシック" charset="-128"/>
                <a:cs typeface="ＭＳ Ｐゴシック" charset="-128"/>
              </a:rPr>
              <a:t> up to 1.4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" pitchFamily="-65" charset="0"/>
                <a:ea typeface="ＭＳ Ｐゴシック" charset="-128"/>
                <a:cs typeface="ＭＳ Ｐゴシック" charset="-128"/>
              </a:rPr>
              <a:t>TeV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" pitchFamily="-65" charset="0"/>
                <a:ea typeface="ＭＳ Ｐゴシック" charset="-128"/>
                <a:cs typeface="ＭＳ Ｐゴシック" charset="-128"/>
              </a:rPr>
              <a:t> at central rapidity, which is the expected reach with an integrated luminosity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" pitchFamily="-65" charset="0"/>
                <a:ea typeface="ＭＳ Ｐゴシック" charset="-128"/>
                <a:cs typeface="ＭＳ Ｐゴシック" charset="-128"/>
              </a:rPr>
              <a:t>of 10 pb−1. This exceeds the reach of current collider experiments and motivates our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" pitchFamily="-65" charset="0"/>
                <a:ea typeface="ＭＳ Ｐゴシック" charset="-128"/>
                <a:cs typeface="ＭＳ Ｐゴシック" charset="-128"/>
              </a:rPr>
              <a:t>plan to make this measurement as early as possible in order to confront the QCD theory at the</a:t>
            </a:r>
          </a:p>
          <a:p>
            <a:r>
              <a:rPr lang="en-US" sz="1200" kern="1200" baseline="0" dirty="0" err="1" smtClean="0">
                <a:solidFill>
                  <a:schemeClr val="tx1"/>
                </a:solidFill>
                <a:latin typeface="Times" pitchFamily="-65" charset="0"/>
                <a:ea typeface="ＭＳ Ｐゴシック" charset="-128"/>
                <a:cs typeface="ＭＳ Ｐゴシック" charset="-128"/>
              </a:rPr>
              <a:t>TeV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" pitchFamily="-65" charset="0"/>
                <a:ea typeface="ＭＳ Ｐゴシック" charset="-128"/>
                <a:cs typeface="ＭＳ Ｐゴシック" charset="-128"/>
              </a:rPr>
              <a:t> scale.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" pitchFamily="-65" charset="0"/>
                <a:ea typeface="ＭＳ Ｐゴシック" charset="-128"/>
                <a:cs typeface="ＭＳ Ｐゴシック" charset="-128"/>
              </a:rPr>
              <a:t>The experimental systematic uncertainties related to the jet energy scale, the luminosity and from the theory side by the development of a NLO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" pitchFamily="-65" charset="0"/>
                <a:ea typeface="ＭＳ Ｐゴシック" charset="-128"/>
                <a:cs typeface="ＭＳ Ｐゴシック" charset="-128"/>
              </a:rPr>
              <a:t>parton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" pitchFamily="-65" charset="0"/>
                <a:ea typeface="ＭＳ Ｐゴシック" charset="-128"/>
                <a:cs typeface="ＭＳ Ｐゴシック" charset="-128"/>
              </a:rPr>
              <a:t> shower MC generator for QCD jet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" pitchFamily="-65" charset="0"/>
                <a:ea typeface="ＭＳ Ｐゴシック" charset="-128"/>
                <a:cs typeface="ＭＳ Ｐゴシック" charset="-128"/>
              </a:rPr>
              <a:t>production.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" pitchFamily="-65" charset="0"/>
                <a:ea typeface="ＭＳ Ｐゴシック" charset="-128"/>
                <a:cs typeface="ＭＳ Ｐゴシック" charset="-128"/>
              </a:rPr>
              <a:t>The experimental systematic uncertainties dominate over the theoretical ones during early data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" pitchFamily="-65" charset="0"/>
                <a:ea typeface="ＭＳ Ｐゴシック" charset="-128"/>
                <a:cs typeface="ＭＳ Ｐゴシック" charset="-128"/>
              </a:rPr>
              <a:t>taking. At very high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" pitchFamily="-65" charset="0"/>
                <a:ea typeface="ＭＳ Ｐゴシック" charset="-128"/>
                <a:cs typeface="ＭＳ Ｐゴシック" charset="-128"/>
              </a:rPr>
              <a:t>pT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" pitchFamily="-65" charset="0"/>
                <a:ea typeface="ＭＳ Ｐゴシック" charset="-128"/>
                <a:cs typeface="ＭＳ Ｐゴシック" charset="-128"/>
              </a:rPr>
              <a:t>, where data are not available for an in situ jet calibration, the jet energy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" pitchFamily="-65" charset="0"/>
                <a:ea typeface="ＭＳ Ｐゴシック" charset="-128"/>
                <a:cs typeface="ＭＳ Ｐゴシック" charset="-128"/>
              </a:rPr>
              <a:t>scale induces large experimental uncertainties. The consistency with the underlying theory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" pitchFamily="-65" charset="0"/>
                <a:ea typeface="ＭＳ Ｐゴシック" charset="-128"/>
                <a:cs typeface="ＭＳ Ｐゴシック" charset="-128"/>
              </a:rPr>
              <a:t>can be tested, nevertheless, and large deviations from QCD predictions caused by new physics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" pitchFamily="-65" charset="0"/>
                <a:ea typeface="ＭＳ Ｐゴシック" charset="-128"/>
                <a:cs typeface="ＭＳ Ｐゴシック" charset="-128"/>
              </a:rPr>
              <a:t>could be observed.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" pitchFamily="-65" charset="0"/>
                <a:ea typeface="ＭＳ Ｐゴシック" charset="-128"/>
                <a:cs typeface="ＭＳ Ｐゴシック" charset="-128"/>
              </a:rPr>
              <a:t>the jet energy resolution have been discussed and estimated. Due to the absence of collision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" pitchFamily="-65" charset="0"/>
                <a:ea typeface="ＭＳ Ｐゴシック" charset="-128"/>
                <a:cs typeface="ＭＳ Ｐゴシック" charset="-128"/>
              </a:rPr>
              <a:t>data, the assumptions on the experimental uncertainties have to be taken with caution.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" pitchFamily="-65" charset="0"/>
                <a:ea typeface="ＭＳ Ｐゴシック" charset="-128"/>
                <a:cs typeface="ＭＳ Ｐゴシック" charset="-128"/>
              </a:rPr>
              <a:t>particular, the jet energy scale uncertainty is the dominant one and its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" pitchFamily="-65" charset="0"/>
                <a:ea typeface="ＭＳ Ｐゴシック" charset="-128"/>
                <a:cs typeface="ＭＳ Ｐゴシック" charset="-128"/>
              </a:rPr>
              <a:t>behaviour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" pitchFamily="-65" charset="0"/>
                <a:ea typeface="ＭＳ Ｐゴシック" charset="-128"/>
                <a:cs typeface="ＭＳ Ｐゴシック" charset="-128"/>
              </a:rPr>
              <a:t> as a function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" pitchFamily="-65" charset="0"/>
                <a:ea typeface="ＭＳ Ｐゴシック" charset="-128"/>
                <a:cs typeface="ＭＳ Ｐゴシック" charset="-128"/>
              </a:rPr>
              <a:t>of the jet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" pitchFamily="-65" charset="0"/>
                <a:ea typeface="ＭＳ Ｐゴシック" charset="-128"/>
                <a:cs typeface="ＭＳ Ｐゴシック" charset="-128"/>
              </a:rPr>
              <a:t>pT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" pitchFamily="-65" charset="0"/>
                <a:ea typeface="ＭＳ Ｐゴシック" charset="-128"/>
                <a:cs typeface="ＭＳ Ｐゴシック" charset="-128"/>
              </a:rPr>
              <a:t> must be studied with collision data before an attempt to measure the inclusive jet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" pitchFamily="-65" charset="0"/>
                <a:ea typeface="ＭＳ Ｐゴシック" charset="-128"/>
                <a:cs typeface="ＭＳ Ｐゴシック" charset="-128"/>
              </a:rPr>
              <a:t>cross section is made. With more recorded data the systematic experimental uncertainties can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" pitchFamily="-65" charset="0"/>
                <a:ea typeface="ＭＳ Ｐゴシック" charset="-128"/>
                <a:cs typeface="ＭＳ Ｐゴシック" charset="-128"/>
              </a:rPr>
              <a:t>be continuously improved.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" pitchFamily="-65" charset="0"/>
                <a:ea typeface="ＭＳ Ｐゴシック" charset="-128"/>
                <a:cs typeface="ＭＳ Ｐゴシック" charset="-128"/>
              </a:rPr>
              <a:t>To compare the measured jet spectra to calculations in next-to-leading order QCD, a method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" pitchFamily="-65" charset="0"/>
                <a:ea typeface="ＭＳ Ｐゴシック" charset="-128"/>
                <a:cs typeface="ＭＳ Ｐゴシック" charset="-128"/>
              </a:rPr>
              <a:t>from the latest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" pitchFamily="-65" charset="0"/>
                <a:ea typeface="ＭＳ Ｐゴシック" charset="-128"/>
                <a:cs typeface="ＭＳ Ｐゴシック" charset="-128"/>
              </a:rPr>
              <a:t>Tevatron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" pitchFamily="-65" charset="0"/>
                <a:ea typeface="ＭＳ Ｐゴシック" charset="-128"/>
                <a:cs typeface="ＭＳ Ｐゴシック" charset="-128"/>
              </a:rPr>
              <a:t> publications has been adopted. The comparison can be improved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6AE47-7FC6-234B-B2DE-FDF98A68FB22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" pitchFamily="-65" charset="0"/>
                <a:ea typeface="ＭＳ Ｐゴシック" charset="-128"/>
                <a:cs typeface="ＭＳ Ｐゴシック" charset="-128"/>
              </a:rPr>
              <a:t>We have presented a study of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" pitchFamily="-65" charset="0"/>
                <a:ea typeface="ＭＳ Ｐゴシック" charset="-128"/>
                <a:cs typeface="ＭＳ Ｐゴシック" charset="-128"/>
              </a:rPr>
              <a:t>dijet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" pitchFamily="-65" charset="0"/>
                <a:ea typeface="ＭＳ Ｐゴシック" charset="-128"/>
                <a:cs typeface="ＭＳ Ｐゴシック" charset="-128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" pitchFamily="-65" charset="0"/>
                <a:ea typeface="ＭＳ Ｐゴシック" charset="-128"/>
                <a:cs typeface="ＭＳ Ｐゴシック" charset="-128"/>
              </a:rPr>
              <a:t>azimuthal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" pitchFamily="-65" charset="0"/>
                <a:ea typeface="ＭＳ Ｐゴシック" charset="-128"/>
                <a:cs typeface="ＭＳ Ｐゴシック" charset="-128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" pitchFamily="-65" charset="0"/>
                <a:ea typeface="ＭＳ Ｐゴシック" charset="-128"/>
                <a:cs typeface="ＭＳ Ｐゴシック" charset="-128"/>
              </a:rPr>
              <a:t>decorrelations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" pitchFamily="-65" charset="0"/>
                <a:ea typeface="ＭＳ Ｐゴシック" charset="-128"/>
                <a:cs typeface="ＭＳ Ｐゴシック" charset="-128"/>
              </a:rPr>
              <a:t> intended for early data at CMS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" pitchFamily="-65" charset="0"/>
                <a:ea typeface="ＭＳ Ｐゴシック" charset="-128"/>
                <a:cs typeface="ＭＳ Ｐゴシック" charset="-128"/>
              </a:rPr>
              <a:t>corresponding to an integrated luminosity of 10 pb−1. Since this is a shape analysis, the observable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" pitchFamily="-65" charset="0"/>
                <a:ea typeface="ＭＳ Ｐゴシック" charset="-128"/>
                <a:cs typeface="ＭＳ Ｐゴシック" charset="-128"/>
              </a:rPr>
              <a:t>is insensitive to many experimental uncertainties. Differences in the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" pitchFamily="-65" charset="0"/>
                <a:ea typeface="ＭＳ Ｐゴシック" charset="-128"/>
                <a:cs typeface="ＭＳ Ｐゴシック" charset="-128"/>
              </a:rPr>
              <a:t>D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Times" pitchFamily="-65" charset="0"/>
                <a:ea typeface="ＭＳ Ｐゴシック" charset="-128"/>
                <a:cs typeface="ＭＳ Ｐゴシック" charset="-128"/>
              </a:rPr>
              <a:t>jdijet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Times" pitchFamily="-65" charset="0"/>
                <a:ea typeface="ＭＳ Ｐゴシック" charset="-128"/>
                <a:cs typeface="ＭＳ Ｐゴシック" charset="-128"/>
              </a:rPr>
              <a:t> distributions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" pitchFamily="-65" charset="0"/>
                <a:ea typeface="ＭＳ Ｐゴシック" charset="-128"/>
                <a:cs typeface="ＭＳ Ｐゴシック" charset="-128"/>
              </a:rPr>
              <a:t>are visible among the PYTHIA, HERWIG++ and MADGRAPH event generators, and LO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" pitchFamily="-65" charset="0"/>
                <a:ea typeface="ＭＳ Ｐゴシック" charset="-128"/>
                <a:cs typeface="ＭＳ Ｐゴシック" charset="-128"/>
              </a:rPr>
              <a:t>and NLO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" pitchFamily="-65" charset="0"/>
                <a:ea typeface="ＭＳ Ｐゴシック" charset="-128"/>
                <a:cs typeface="ＭＳ Ｐゴシック" charset="-128"/>
              </a:rPr>
              <a:t>pQCD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" pitchFamily="-65" charset="0"/>
                <a:ea typeface="ＭＳ Ｐゴシック" charset="-128"/>
                <a:cs typeface="ＭＳ Ｐゴシック" charset="-128"/>
              </a:rPr>
              <a:t> predictions. The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" pitchFamily="-65" charset="0"/>
                <a:ea typeface="ＭＳ Ｐゴシック" charset="-128"/>
                <a:cs typeface="ＭＳ Ｐゴシック" charset="-128"/>
              </a:rPr>
              <a:t>dijet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" pitchFamily="-65" charset="0"/>
                <a:ea typeface="ＭＳ Ｐゴシック" charset="-128"/>
                <a:cs typeface="ＭＳ Ｐゴシック" charset="-128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" pitchFamily="-65" charset="0"/>
                <a:ea typeface="ＭＳ Ｐゴシック" charset="-128"/>
                <a:cs typeface="ＭＳ Ｐゴシック" charset="-128"/>
              </a:rPr>
              <a:t>azimuthal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" pitchFamily="-65" charset="0"/>
                <a:ea typeface="ＭＳ Ｐゴシック" charset="-128"/>
                <a:cs typeface="ＭＳ Ｐゴシック" charset="-128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" pitchFamily="-65" charset="0"/>
                <a:ea typeface="ＭＳ Ｐゴシック" charset="-128"/>
                <a:cs typeface="ＭＳ Ｐゴシック" charset="-128"/>
              </a:rPr>
              <a:t>decorrelation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" pitchFamily="-65" charset="0"/>
                <a:ea typeface="ＭＳ Ｐゴシック" charset="-128"/>
                <a:cs typeface="ＭＳ Ｐゴシック" charset="-128"/>
              </a:rPr>
              <a:t> distributions are found to be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" pitchFamily="-65" charset="0"/>
                <a:ea typeface="ＭＳ Ｐゴシック" charset="-128"/>
                <a:cs typeface="ＭＳ Ｐゴシック" charset="-128"/>
              </a:rPr>
              <a:t>mostly sensitive to initial-state gluon radiation and less sensitive to final-state radiation and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" pitchFamily="-65" charset="0"/>
                <a:ea typeface="ＭＳ Ｐゴシック" charset="-128"/>
                <a:cs typeface="ＭＳ Ｐゴシック" charset="-128"/>
              </a:rPr>
              <a:t>data could be used to tune parameters in the MC event generators that control these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" pitchFamily="-65" charset="0"/>
                <a:ea typeface="ＭＳ Ｐゴシック" charset="-128"/>
                <a:cs typeface="ＭＳ Ｐゴシック" charset="-128"/>
              </a:rPr>
              <a:t>radiative</a:t>
            </a:r>
            <a:endParaRPr lang="en-US" sz="1200" kern="1200" baseline="0" dirty="0" smtClean="0">
              <a:solidFill>
                <a:schemeClr val="tx1"/>
              </a:solidFill>
              <a:latin typeface="Times" pitchFamily="-65" charset="0"/>
              <a:ea typeface="ＭＳ Ｐゴシック" charset="-128"/>
              <a:cs typeface="ＭＳ Ｐゴシック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" pitchFamily="-65" charset="0"/>
                <a:ea typeface="ＭＳ Ｐゴシック" charset="-128"/>
                <a:cs typeface="ＭＳ Ｐゴシック" charset="-128"/>
              </a:rPr>
              <a:t>effects.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6AE47-7FC6-234B-B2DE-FDF98A68FB22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" pitchFamily="-65" charset="0"/>
                <a:ea typeface="ＭＳ Ｐゴシック" charset="-128"/>
                <a:cs typeface="ＭＳ Ｐゴシック" charset="-128"/>
              </a:rPr>
              <a:t>The jet transverse structure is sensitive to event generator parameters which are responsible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" pitchFamily="-65" charset="0"/>
                <a:ea typeface="ＭＳ Ｐゴシック" charset="-128"/>
                <a:cs typeface="ＭＳ Ｐゴシック" charset="-128"/>
              </a:rPr>
              <a:t>for multiple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" pitchFamily="-65" charset="0"/>
                <a:ea typeface="ＭＳ Ｐゴシック" charset="-128"/>
                <a:cs typeface="ＭＳ Ｐゴシック" charset="-128"/>
              </a:rPr>
              <a:t>parton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" pitchFamily="-65" charset="0"/>
                <a:ea typeface="ＭＳ Ｐゴシック" charset="-128"/>
                <a:cs typeface="ＭＳ Ｐゴシック" charset="-128"/>
              </a:rPr>
              <a:t> interactions,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" pitchFamily="-65" charset="0"/>
                <a:ea typeface="ＭＳ Ｐゴシック" charset="-128"/>
                <a:cs typeface="ＭＳ Ｐゴシック" charset="-128"/>
              </a:rPr>
              <a:t>parton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" pitchFamily="-65" charset="0"/>
                <a:ea typeface="ＭＳ Ｐゴシック" charset="-128"/>
                <a:cs typeface="ＭＳ Ｐゴシック" charset="-128"/>
              </a:rPr>
              <a:t> showering and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" pitchFamily="-65" charset="0"/>
                <a:ea typeface="ＭＳ Ｐゴシック" charset="-128"/>
                <a:cs typeface="ＭＳ Ｐゴシック" charset="-128"/>
              </a:rPr>
              <a:t>hadronization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" pitchFamily="-65" charset="0"/>
                <a:ea typeface="ＭＳ Ｐゴシック" charset="-128"/>
                <a:cs typeface="ＭＳ Ｐゴシック" charset="-128"/>
              </a:rPr>
              <a:t> [3], and the fraction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" pitchFamily="-65" charset="0"/>
                <a:ea typeface="ＭＳ Ｐゴシック" charset="-128"/>
                <a:cs typeface="ＭＳ Ｐゴシック" charset="-128"/>
              </a:rPr>
              <a:t>quark and gluon induced jets in a particular event sample can be measured.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" pitchFamily="-65" charset="0"/>
                <a:ea typeface="ＭＳ Ｐゴシック" charset="-128"/>
                <a:cs typeface="ＭＳ Ｐゴシック" charset="-128"/>
              </a:rPr>
              <a:t>The study of the jet transverse structure was performed using the second central moment of the</a:t>
            </a: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Times" pitchFamily="-65" charset="0"/>
                <a:ea typeface="ＭＳ Ｐゴシック" charset="-128"/>
                <a:cs typeface="ＭＳ Ｐゴシック" charset="-128"/>
              </a:rPr>
              <a:t>8 7 Conclusions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" pitchFamily="-65" charset="0"/>
                <a:ea typeface="ＭＳ Ｐゴシック" charset="-128"/>
                <a:cs typeface="ＭＳ Ｐゴシック" charset="-128"/>
              </a:rPr>
              <a:t>jet profile in transverse momentum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" pitchFamily="-65" charset="0"/>
              <a:ea typeface="ＭＳ Ｐゴシック" charset="-128"/>
              <a:cs typeface="ＭＳ Ｐゴシック" charset="-128"/>
            </a:endParaRPr>
          </a:p>
          <a:p>
            <a:r>
              <a:rPr lang="en-US" sz="1200" i="1" kern="1200" baseline="0" dirty="0" smtClean="0">
                <a:solidFill>
                  <a:schemeClr val="tx1"/>
                </a:solidFill>
                <a:latin typeface="Times" pitchFamily="-65" charset="0"/>
                <a:ea typeface="ＭＳ Ｐゴシック" charset="-128"/>
                <a:cs typeface="ＭＳ Ｐゴシック" charset="-128"/>
              </a:rPr>
              <a:t>dR2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" pitchFamily="-65" charset="0"/>
                <a:ea typeface="ＭＳ Ｐゴシック" charset="-128"/>
                <a:cs typeface="ＭＳ Ｐゴシック" charset="-128"/>
              </a:rPr>
              <a:t>. The comparison of the generator level information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" pitchFamily="-65" charset="0"/>
                <a:ea typeface="ＭＳ Ｐゴシック" charset="-128"/>
                <a:cs typeface="ＭＳ Ｐゴシック" charset="-128"/>
              </a:rPr>
              <a:t>for PYTHIA and HERWIG++ shows that the fraction of quark induced jets, and their associated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" pitchFamily="-65" charset="0"/>
                <a:ea typeface="ＭＳ Ｐゴシック" charset="-128"/>
                <a:cs typeface="ＭＳ Ｐゴシック" charset="-128"/>
              </a:rPr>
              <a:t>second central moment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" pitchFamily="-65" charset="0"/>
              <a:ea typeface="ＭＳ Ｐゴシック" charset="-128"/>
              <a:cs typeface="ＭＳ Ｐゴシック" charset="-128"/>
            </a:endParaRPr>
          </a:p>
          <a:p>
            <a:r>
              <a:rPr lang="en-US" sz="1200" i="1" kern="1200" baseline="0" dirty="0" smtClean="0">
                <a:solidFill>
                  <a:schemeClr val="tx1"/>
                </a:solidFill>
                <a:latin typeface="Times" pitchFamily="-65" charset="0"/>
                <a:ea typeface="ＭＳ Ｐゴシック" charset="-128"/>
                <a:cs typeface="ＭＳ Ｐゴシック" charset="-128"/>
              </a:rPr>
              <a:t>dR2c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" pitchFamily="-65" charset="0"/>
              <a:ea typeface="ＭＳ Ｐゴシック" charset="-128"/>
              <a:cs typeface="ＭＳ Ｐゴシック" charset="-128"/>
            </a:endParaRPr>
          </a:p>
          <a:p>
            <a:r>
              <a:rPr lang="en-US" sz="1200" kern="1200" baseline="0" dirty="0" err="1" smtClean="0">
                <a:solidFill>
                  <a:schemeClr val="tx1"/>
                </a:solidFill>
                <a:latin typeface="Times" pitchFamily="-65" charset="0"/>
                <a:ea typeface="ＭＳ Ｐゴシック" charset="-128"/>
                <a:cs typeface="ＭＳ Ｐゴシック" charset="-128"/>
              </a:rPr>
              <a:t>ch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" pitchFamily="-65" charset="0"/>
                <a:ea typeface="ＭＳ Ｐゴシック" charset="-128"/>
                <a:cs typeface="ＭＳ Ｐゴシック" charset="-128"/>
              </a:rPr>
              <a:t> in QCD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" pitchFamily="-65" charset="0"/>
                <a:ea typeface="ＭＳ Ｐゴシック" charset="-128"/>
                <a:cs typeface="ＭＳ Ｐゴシック" charset="-128"/>
              </a:rPr>
              <a:t>dijet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" pitchFamily="-65" charset="0"/>
                <a:ea typeface="ＭＳ Ｐゴシック" charset="-128"/>
                <a:cs typeface="ＭＳ Ｐゴシック" charset="-128"/>
              </a:rPr>
              <a:t> samples is the same for both generators in a wide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" pitchFamily="-65" charset="0"/>
                <a:ea typeface="ＭＳ Ｐゴシック" charset="-128"/>
                <a:cs typeface="ＭＳ Ｐゴシック" charset="-128"/>
              </a:rPr>
              <a:t>range of jet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" pitchFamily="-65" charset="0"/>
                <a:ea typeface="ＭＳ Ｐゴシック" charset="-128"/>
                <a:cs typeface="ＭＳ Ｐゴシック" charset="-128"/>
              </a:rPr>
              <a:t>pT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" pitchFamily="-65" charset="0"/>
                <a:ea typeface="ＭＳ Ｐゴシック" charset="-128"/>
                <a:cs typeface="ＭＳ Ｐゴシック" charset="-128"/>
              </a:rPr>
              <a:t> and 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Times" pitchFamily="-65" charset="0"/>
                <a:ea typeface="ＭＳ Ｐゴシック" charset="-128"/>
                <a:cs typeface="ＭＳ Ｐゴシック" charset="-128"/>
              </a:rPr>
              <a:t>h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Times" pitchFamily="-65" charset="0"/>
                <a:ea typeface="ＭＳ Ｐゴシック" charset="-128"/>
                <a:cs typeface="ＭＳ Ｐゴシック" charset="-128"/>
              </a:rPr>
              <a:t>, however the prediction for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" pitchFamily="-65" charset="0"/>
              <a:ea typeface="ＭＳ Ｐゴシック" charset="-128"/>
              <a:cs typeface="ＭＳ Ｐゴシック" charset="-128"/>
            </a:endParaRPr>
          </a:p>
          <a:p>
            <a:r>
              <a:rPr lang="en-US" sz="1200" i="1" kern="1200" baseline="0" dirty="0" smtClean="0">
                <a:solidFill>
                  <a:schemeClr val="tx1"/>
                </a:solidFill>
                <a:latin typeface="Times" pitchFamily="-65" charset="0"/>
                <a:ea typeface="ＭＳ Ｐゴシック" charset="-128"/>
                <a:cs typeface="ＭＳ Ｐゴシック" charset="-128"/>
              </a:rPr>
              <a:t>dR2c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" pitchFamily="-65" charset="0"/>
              <a:ea typeface="ＭＳ Ｐゴシック" charset="-128"/>
              <a:cs typeface="ＭＳ Ｐゴシック" charset="-128"/>
            </a:endParaRPr>
          </a:p>
          <a:p>
            <a:r>
              <a:rPr lang="en-US" sz="1200" kern="1200" baseline="0" dirty="0" err="1" smtClean="0">
                <a:solidFill>
                  <a:schemeClr val="tx1"/>
                </a:solidFill>
                <a:latin typeface="Times" pitchFamily="-65" charset="0"/>
                <a:ea typeface="ＭＳ Ｐゴシック" charset="-128"/>
                <a:cs typeface="ＭＳ Ｐゴシック" charset="-128"/>
              </a:rPr>
              <a:t>ch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" pitchFamily="-65" charset="0"/>
                <a:ea typeface="ＭＳ Ｐゴシック" charset="-128"/>
                <a:cs typeface="ＭＳ Ｐゴシック" charset="-128"/>
              </a:rPr>
              <a:t> for gluon induced jets is considerably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" pitchFamily="-65" charset="0"/>
                <a:ea typeface="ＭＳ Ｐゴシック" charset="-128"/>
                <a:cs typeface="ＭＳ Ｐゴシック" charset="-128"/>
              </a:rPr>
              <a:t>higher for HERWIG++ samples than for PYTHIA samples reflecting the difference of gluon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" pitchFamily="-65" charset="0"/>
                <a:ea typeface="ＭＳ Ｐゴシック" charset="-128"/>
                <a:cs typeface="ＭＳ Ｐゴシック" charset="-128"/>
              </a:rPr>
              <a:t>profiles included in these two generators. As a result the predictions for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" pitchFamily="-65" charset="0"/>
              <a:ea typeface="ＭＳ Ｐゴシック" charset="-128"/>
              <a:cs typeface="ＭＳ Ｐゴシック" charset="-128"/>
            </a:endParaRPr>
          </a:p>
          <a:p>
            <a:r>
              <a:rPr lang="en-US" sz="1200" i="1" kern="1200" baseline="0" dirty="0" smtClean="0">
                <a:solidFill>
                  <a:schemeClr val="tx1"/>
                </a:solidFill>
                <a:latin typeface="Times" pitchFamily="-65" charset="0"/>
                <a:ea typeface="ＭＳ Ｐゴシック" charset="-128"/>
                <a:cs typeface="ＭＳ Ｐゴシック" charset="-128"/>
              </a:rPr>
              <a:t>dR2c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" pitchFamily="-65" charset="0"/>
              <a:ea typeface="ＭＳ Ｐゴシック" charset="-128"/>
              <a:cs typeface="ＭＳ Ｐゴシック" charset="-128"/>
            </a:endParaRPr>
          </a:p>
          <a:p>
            <a:r>
              <a:rPr lang="en-US" sz="1200" kern="1200" baseline="0" dirty="0" err="1" smtClean="0">
                <a:solidFill>
                  <a:schemeClr val="tx1"/>
                </a:solidFill>
                <a:latin typeface="Times" pitchFamily="-65" charset="0"/>
                <a:ea typeface="ＭＳ Ｐゴシック" charset="-128"/>
                <a:cs typeface="ＭＳ Ｐゴシック" charset="-128"/>
              </a:rPr>
              <a:t>tr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" pitchFamily="-65" charset="0"/>
                <a:ea typeface="ＭＳ Ｐゴシック" charset="-128"/>
                <a:cs typeface="ＭＳ Ｐゴシック" charset="-128"/>
              </a:rPr>
              <a:t> as a function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" pitchFamily="-65" charset="0"/>
                <a:ea typeface="ＭＳ Ｐゴシック" charset="-128"/>
                <a:cs typeface="ＭＳ Ｐゴシック" charset="-128"/>
              </a:rPr>
              <a:t>of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" pitchFamily="-65" charset="0"/>
                <a:ea typeface="ＭＳ Ｐゴシック" charset="-128"/>
                <a:cs typeface="ＭＳ Ｐゴシック" charset="-128"/>
              </a:rPr>
              <a:t>pT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" pitchFamily="-65" charset="0"/>
                <a:ea typeface="ＭＳ Ｐゴシック" charset="-128"/>
                <a:cs typeface="ＭＳ Ｐゴシック" charset="-128"/>
              </a:rPr>
              <a:t> are quite different for these two Monte Carlo generators. With an integrated luminosity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" pitchFamily="-65" charset="0"/>
                <a:ea typeface="ＭＳ Ｐゴシック" charset="-128"/>
                <a:cs typeface="ＭＳ Ｐゴシック" charset="-128"/>
              </a:rPr>
              <a:t>only 10 pb−1, the estimated systematic and statistical uncertainties for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" pitchFamily="-65" charset="0"/>
              <a:ea typeface="ＭＳ Ｐゴシック" charset="-128"/>
              <a:cs typeface="ＭＳ Ｐゴシック" charset="-128"/>
            </a:endParaRPr>
          </a:p>
          <a:p>
            <a:r>
              <a:rPr lang="en-US" sz="1200" i="1" kern="1200" baseline="0" dirty="0" smtClean="0">
                <a:solidFill>
                  <a:schemeClr val="tx1"/>
                </a:solidFill>
                <a:latin typeface="Times" pitchFamily="-65" charset="0"/>
                <a:ea typeface="ＭＳ Ｐゴシック" charset="-128"/>
                <a:cs typeface="ＭＳ Ｐゴシック" charset="-128"/>
              </a:rPr>
              <a:t>dR2c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" pitchFamily="-65" charset="0"/>
              <a:ea typeface="ＭＳ Ｐゴシック" charset="-128"/>
              <a:cs typeface="ＭＳ Ｐゴシック" charset="-128"/>
            </a:endParaRPr>
          </a:p>
          <a:p>
            <a:r>
              <a:rPr lang="en-US" sz="1200" kern="1200" baseline="0" dirty="0" err="1" smtClean="0">
                <a:solidFill>
                  <a:schemeClr val="tx1"/>
                </a:solidFill>
                <a:latin typeface="Times" pitchFamily="-65" charset="0"/>
                <a:ea typeface="ＭＳ Ｐゴシック" charset="-128"/>
                <a:cs typeface="ＭＳ Ｐゴシック" charset="-128"/>
              </a:rPr>
              <a:t>tr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" pitchFamily="-65" charset="0"/>
                <a:ea typeface="ＭＳ Ｐゴシック" charset="-128"/>
                <a:cs typeface="ＭＳ Ｐゴシック" charset="-128"/>
              </a:rPr>
              <a:t> measured with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" pitchFamily="-65" charset="0"/>
                <a:ea typeface="ＭＳ Ｐゴシック" charset="-128"/>
                <a:cs typeface="ＭＳ Ｐゴシック" charset="-128"/>
              </a:rPr>
              <a:t>the CMS detector are small enough to distinguish between these two Monte Carlo generators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" pitchFamily="-65" charset="0"/>
                <a:ea typeface="ＭＳ Ｐゴシック" charset="-128"/>
                <a:cs typeface="ＭＳ Ｐゴシック" charset="-128"/>
              </a:rPr>
              <a:t>and their tunes.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" pitchFamily="-65" charset="0"/>
                <a:ea typeface="ＭＳ Ｐゴシック" charset="-128"/>
                <a:cs typeface="ＭＳ Ｐゴシック" charset="-128"/>
              </a:rPr>
              <a:t>Once the Monte Carlo models have been tuned in a particular 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Times" pitchFamily="-65" charset="0"/>
                <a:ea typeface="ＭＳ Ｐゴシック" charset="-128"/>
                <a:cs typeface="ＭＳ Ｐゴシック" charset="-128"/>
              </a:rPr>
              <a:t>h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Times" pitchFamily="-65" charset="0"/>
                <a:ea typeface="ＭＳ Ｐゴシック" charset="-128"/>
                <a:cs typeface="ＭＳ Ｐゴシック" charset="-128"/>
              </a:rPr>
              <a:t> range and they are shown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" pitchFamily="-65" charset="0"/>
                <a:ea typeface="ＭＳ Ｐゴシック" charset="-128"/>
                <a:cs typeface="ＭＳ Ｐゴシック" charset="-128"/>
              </a:rPr>
              <a:t>describe the data well in other 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Times" pitchFamily="-65" charset="0"/>
                <a:ea typeface="ＭＳ Ｐゴシック" charset="-128"/>
                <a:cs typeface="ＭＳ Ｐゴシック" charset="-128"/>
              </a:rPr>
              <a:t>h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Times" pitchFamily="-65" charset="0"/>
                <a:ea typeface="ＭＳ Ｐゴシック" charset="-128"/>
                <a:cs typeface="ＭＳ Ｐゴシック" charset="-128"/>
              </a:rPr>
              <a:t> regions, the fraction of quark induced jets as a function of jet</a:t>
            </a:r>
          </a:p>
          <a:p>
            <a:r>
              <a:rPr lang="en-US" sz="1200" kern="1200" baseline="0" dirty="0" err="1" smtClean="0">
                <a:solidFill>
                  <a:schemeClr val="tx1"/>
                </a:solidFill>
                <a:latin typeface="Times" pitchFamily="-65" charset="0"/>
                <a:ea typeface="ＭＳ Ｐゴシック" charset="-128"/>
                <a:cs typeface="ＭＳ Ｐゴシック" charset="-128"/>
              </a:rPr>
              <a:t>pT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" pitchFamily="-65" charset="0"/>
                <a:ea typeface="ＭＳ Ｐゴシック" charset="-128"/>
                <a:cs typeface="ＭＳ Ｐゴシック" charset="-128"/>
              </a:rPr>
              <a:t> and 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Times" pitchFamily="-65" charset="0"/>
                <a:ea typeface="ＭＳ Ｐゴシック" charset="-128"/>
                <a:cs typeface="ＭＳ Ｐゴシック" charset="-128"/>
              </a:rPr>
              <a:t>h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Times" pitchFamily="-65" charset="0"/>
                <a:ea typeface="ＭＳ Ｐゴシック" charset="-128"/>
                <a:cs typeface="ＭＳ Ｐゴシック" charset="-128"/>
              </a:rPr>
              <a:t> can be extracted from experimental data and compared with Monte Carlo predictions.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" pitchFamily="-65" charset="0"/>
                <a:ea typeface="ＭＳ Ｐゴシック" charset="-128"/>
                <a:cs typeface="ＭＳ Ｐゴシック" charset="-128"/>
              </a:rPr>
              <a:t>The Iterative Cone jet clustering algorithm was used here as this is currently the only jet finder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" pitchFamily="-65" charset="0"/>
                <a:ea typeface="ＭＳ Ｐゴシック" charset="-128"/>
                <a:cs typeface="ＭＳ Ｐゴシック" charset="-128"/>
              </a:rPr>
              <a:t>to which the JPT algorithm can be applied, however this analysis can be extended to other jet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" pitchFamily="-65" charset="0"/>
                <a:ea typeface="ＭＳ Ｐゴシック" charset="-128"/>
                <a:cs typeface="ＭＳ Ｐゴシック" charset="-128"/>
              </a:rPr>
              <a:t>clustering algorithms.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6AE47-7FC6-234B-B2DE-FDF98A68FB22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" pitchFamily="-65" charset="0"/>
                <a:ea typeface="ＭＳ Ｐゴシック" charset="-128"/>
                <a:cs typeface="ＭＳ Ｐゴシック" charset="-128"/>
              </a:rPr>
              <a:t>Using PYTHIA and HERWIG++ MC simulations, we have investigated a technique to measure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" pitchFamily="-65" charset="0"/>
                <a:ea typeface="ＭＳ Ｐゴシック" charset="-128"/>
                <a:cs typeface="ＭＳ Ｐゴシック" charset="-128"/>
              </a:rPr>
              <a:t>jet shapes in pp collisions for the two leading jets in the kinematic region 60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" pitchFamily="-65" charset="0"/>
                <a:ea typeface="ＭＳ Ｐゴシック" charset="-128"/>
                <a:cs typeface="ＭＳ Ｐゴシック" charset="-128"/>
              </a:rPr>
              <a:t>GeV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" pitchFamily="-65" charset="0"/>
                <a:ea typeface="ＭＳ Ｐゴシック" charset="-128"/>
                <a:cs typeface="ＭＳ Ｐゴシック" charset="-128"/>
              </a:rPr>
              <a:t>&lt; PT &lt; 1.4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" pitchFamily="-65" charset="0"/>
                <a:ea typeface="ＭＳ Ｐゴシック" charset="-128"/>
                <a:cs typeface="ＭＳ Ｐゴシック" charset="-128"/>
              </a:rPr>
              <a:t>TeV</a:t>
            </a:r>
            <a:endParaRPr lang="en-US" sz="1200" kern="1200" baseline="0" dirty="0" smtClean="0">
              <a:solidFill>
                <a:schemeClr val="tx1"/>
              </a:solidFill>
              <a:latin typeface="Times" pitchFamily="-65" charset="0"/>
              <a:ea typeface="ＭＳ Ｐゴシック" charset="-128"/>
              <a:cs typeface="ＭＳ Ｐゴシック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" pitchFamily="-65" charset="0"/>
                <a:ea typeface="ＭＳ Ｐゴシック" charset="-128"/>
                <a:cs typeface="ＭＳ Ｐゴシック" charset="-128"/>
              </a:rPr>
              <a:t>and |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" pitchFamily="-65" charset="0"/>
                <a:ea typeface="ＭＳ Ｐゴシック" charset="-128"/>
                <a:cs typeface="ＭＳ Ｐゴシック" charset="-128"/>
              </a:rPr>
              <a:t>y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" pitchFamily="-65" charset="0"/>
                <a:ea typeface="ＭＳ Ｐゴシック" charset="-128"/>
                <a:cs typeface="ＭＳ Ｐゴシック" charset="-128"/>
              </a:rPr>
              <a:t>| &lt; 1. Particle level jet shapes were determined from calorimeter jets using corrections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" pitchFamily="-65" charset="0"/>
                <a:ea typeface="ＭＳ Ｐゴシック" charset="-128"/>
                <a:cs typeface="ＭＳ Ｐゴシック" charset="-128"/>
              </a:rPr>
              <a:t>derived from PYTHIA MC events.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" pitchFamily="-65" charset="0"/>
                <a:ea typeface="ＭＳ Ｐゴシック" charset="-128"/>
                <a:cs typeface="ＭＳ Ｐゴシック" charset="-128"/>
              </a:rPr>
              <a:t>Several sources of systematic uncertainties were investigated, arising from jet energy calibration,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" pitchFamily="-65" charset="0"/>
                <a:ea typeface="ＭＳ Ｐゴシック" charset="-128"/>
                <a:cs typeface="ＭＳ Ｐゴシック" charset="-128"/>
              </a:rPr>
              <a:t>jet fragmentation, calorimeter response and transverse showering, as function of jet PT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" pitchFamily="-65" charset="0"/>
                <a:ea typeface="ＭＳ Ｐゴシック" charset="-128"/>
                <a:cs typeface="ＭＳ Ｐゴシック" charset="-128"/>
              </a:rPr>
              <a:t>and distance from jet axis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" pitchFamily="-65" charset="0"/>
                <a:ea typeface="ＭＳ Ｐゴシック" charset="-128"/>
                <a:cs typeface="ＭＳ Ｐゴシック" charset="-128"/>
              </a:rPr>
              <a:t>r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" pitchFamily="-65" charset="0"/>
                <a:ea typeface="ＭＳ Ｐゴシック" charset="-128"/>
                <a:cs typeface="ＭＳ Ｐゴシック" charset="-128"/>
              </a:rPr>
              <a:t>. The systematic uncertainty is dominated by overall jet energy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" pitchFamily="-65" charset="0"/>
                <a:ea typeface="ＭＳ Ｐゴシック" charset="-128"/>
                <a:cs typeface="ＭＳ Ｐゴシック" charset="-128"/>
              </a:rPr>
              <a:t>scale, jet fragmentation and calorimeter simulation. The total systematic uncertainty at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" pitchFamily="-65" charset="0"/>
                <a:ea typeface="ＭＳ Ｐゴシック" charset="-128"/>
                <a:cs typeface="ＭＳ Ｐゴシック" charset="-128"/>
              </a:rPr>
              <a:t>r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" pitchFamily="-65" charset="0"/>
                <a:ea typeface="ＭＳ Ｐゴシック" charset="-128"/>
                <a:cs typeface="ＭＳ Ｐゴシック" charset="-128"/>
              </a:rPr>
              <a:t>=0.2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" pitchFamily="-65" charset="0"/>
                <a:ea typeface="ＭＳ Ｐゴシック" charset="-128"/>
                <a:cs typeface="ＭＳ Ｐゴシック" charset="-128"/>
              </a:rPr>
              <a:t>12% at PT=60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" pitchFamily="-65" charset="0"/>
                <a:ea typeface="ＭＳ Ｐゴシック" charset="-128"/>
                <a:cs typeface="ＭＳ Ｐゴシック" charset="-128"/>
              </a:rPr>
              <a:t>GeV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" pitchFamily="-65" charset="0"/>
                <a:ea typeface="ＭＳ Ｐゴシック" charset="-128"/>
                <a:cs typeface="ＭＳ Ｐゴシック" charset="-128"/>
              </a:rPr>
              <a:t>, decreasing to 4% at jet PT=1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" pitchFamily="-65" charset="0"/>
                <a:ea typeface="ＭＳ Ｐゴシック" charset="-128"/>
                <a:cs typeface="ＭＳ Ｐゴシック" charset="-128"/>
              </a:rPr>
              <a:t>TeV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" pitchFamily="-65" charset="0"/>
                <a:ea typeface="ＭＳ Ｐゴシック" charset="-128"/>
                <a:cs typeface="ＭＳ Ｐゴシック" charset="-128"/>
              </a:rPr>
              <a:t>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" pitchFamily="-65" charset="0"/>
                <a:ea typeface="ＭＳ Ｐゴシック" charset="-128"/>
                <a:cs typeface="ＭＳ Ｐゴシック" charset="-128"/>
              </a:rPr>
              <a:t>As expected in QCD, jet shapes are observed to become narrower at increasing jet PT. Different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" pitchFamily="-65" charset="0"/>
                <a:ea typeface="ＭＳ Ｐゴシック" charset="-128"/>
                <a:cs typeface="ＭＳ Ｐゴシック" charset="-128"/>
              </a:rPr>
              <a:t>underlying event tunes (PYTHIA DWT and PYTHIA DW) were studied.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" pitchFamily="-65" charset="0"/>
                <a:ea typeface="ＭＳ Ｐゴシック" charset="-128"/>
                <a:cs typeface="ＭＳ Ｐゴシック" charset="-128"/>
              </a:rPr>
              <a:t>PYTHIADWtends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" pitchFamily="-65" charset="0"/>
                <a:ea typeface="ＭＳ Ｐゴシック" charset="-128"/>
                <a:cs typeface="ＭＳ Ｐゴシック" charset="-128"/>
              </a:rPr>
              <a:t>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" pitchFamily="-65" charset="0"/>
                <a:ea typeface="ＭＳ Ｐゴシック" charset="-128"/>
                <a:cs typeface="ＭＳ Ｐゴシック" charset="-128"/>
              </a:rPr>
              <a:t>produce narrower jet shapes in the low PT region. QCD predicts different shapes of jets originating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" pitchFamily="-65" charset="0"/>
                <a:ea typeface="ＭＳ Ｐゴシック" charset="-128"/>
                <a:cs typeface="ＭＳ Ｐゴシック" charset="-128"/>
              </a:rPr>
              <a:t>from quarks and gluons. A measurement of the jet shapes in the context of the PYTHIA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" pitchFamily="-65" charset="0"/>
                <a:ea typeface="ＭＳ Ｐゴシック" charset="-128"/>
                <a:cs typeface="ＭＳ Ｐゴシック" charset="-128"/>
              </a:rPr>
              <a:t>Monte Carlo gives an estimate of the fraction of gluon initiated jets in data as a function of jet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" pitchFamily="-65" charset="0"/>
                <a:ea typeface="ＭＳ Ｐゴシック" charset="-128"/>
                <a:cs typeface="ＭＳ Ｐゴシック" charset="-128"/>
              </a:rPr>
              <a:t>PT.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6AE47-7FC6-234B-B2DE-FDF98A68FB22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FF772E-0D33-414F-803A-009B24364742}" type="slidenum">
              <a:rPr lang="en-GB"/>
              <a:pPr/>
              <a:t>31</a:t>
            </a:fld>
            <a:endParaRPr lang="en-GB"/>
          </a:p>
        </p:txBody>
      </p:sp>
      <p:sp>
        <p:nvSpPr>
          <p:cNvPr id="891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8538" y="787400"/>
            <a:ext cx="5138737" cy="3854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1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1612" y="4876316"/>
            <a:ext cx="5211693" cy="456219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28" tIns="45715" rIns="91428" bIns="45715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6AE47-7FC6-234B-B2DE-FDF98A68FB2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902B84-51E6-3B4C-BD78-C71D31ED7348}" type="slidenum">
              <a:rPr lang="en-GB">
                <a:latin typeface="Tahoma" pitchFamily="-108" charset="0"/>
              </a:rPr>
              <a:pPr/>
              <a:t>32</a:t>
            </a:fld>
            <a:endParaRPr lang="en-GB">
              <a:latin typeface="Tahoma" pitchFamily="-108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8100" cy="3838575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Arial" pitchFamily="-10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FCCDB2-8F49-AC47-BE81-F2DBBEB00553}" type="slidenum">
              <a:rPr lang="en-GB">
                <a:latin typeface="Tahoma" pitchFamily="-108" charset="0"/>
              </a:rPr>
              <a:pPr/>
              <a:t>33</a:t>
            </a:fld>
            <a:endParaRPr lang="en-GB">
              <a:latin typeface="Tahoma" pitchFamily="-108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solidFill>
            <a:srgbClr val="FFFFFF"/>
          </a:solidFill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8913" y="4861359"/>
            <a:ext cx="5681475" cy="4605409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9035" tIns="49518" rIns="99035" bIns="49518"/>
          <a:lstStyle/>
          <a:p>
            <a:pPr eaLnBrk="1" hangingPunct="1"/>
            <a:endParaRPr lang="en-US">
              <a:latin typeface="Arial" pitchFamily="-10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D701FA-BF39-B940-A6DF-4FCDC3CE4CEF}" type="slidenum">
              <a:rPr lang="en-US"/>
              <a:pPr/>
              <a:t>35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solidFill>
            <a:srgbClr val="FFFFFF"/>
          </a:solidFill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59338"/>
            <a:ext cx="5680075" cy="460692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8107" tIns="49054" rIns="98107" bIns="49054"/>
          <a:lstStyle/>
          <a:p>
            <a:pPr eaLnBrk="1" hangingPunct="1"/>
            <a:endParaRPr lang="en-US" dirty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27972C-0A95-1B4E-84FE-0AEE730C346C}" type="slidenum">
              <a:rPr lang="en-US"/>
              <a:pPr/>
              <a:t>37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0704C4-FBF2-0842-AB42-4A87FD3D2112}" type="slidenum">
              <a:rPr lang="en-US"/>
              <a:pPr/>
              <a:t>38</a:t>
            </a:fld>
            <a:endParaRPr 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70F9FF-C779-5746-B2FD-0C0B440135C9}" type="slidenum">
              <a:rPr lang="en-US"/>
              <a:pPr/>
              <a:t>39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EB9888-DA7B-454A-A878-F9827C91972D}" type="slidenum">
              <a:rPr lang="en-US"/>
              <a:pPr/>
              <a:t>40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C49896-4186-3341-AE11-74A3FA5D9676}" type="slidenum">
              <a:rPr lang="en-US"/>
              <a:pPr/>
              <a:t>41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57E5E2-74AB-8047-817F-CDA8A30E1FD7}" type="slidenum">
              <a:rPr lang="en-US"/>
              <a:pPr/>
              <a:t>42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626BF4-ADC9-9547-A6E3-91F4A52C0553}" type="slidenum">
              <a:rPr lang="en-US"/>
              <a:pPr/>
              <a:t>43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6E2C5F-A395-864A-843B-BADFB56C5277}" type="slidenum">
              <a:rPr lang="en-GB">
                <a:latin typeface="Tahoma" pitchFamily="-108" charset="0"/>
              </a:rPr>
              <a:pPr/>
              <a:t>3</a:t>
            </a:fld>
            <a:endParaRPr lang="en-GB">
              <a:latin typeface="Tahoma" pitchFamily="-10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39813" y="760413"/>
            <a:ext cx="5083175" cy="3811587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25" y="4876317"/>
            <a:ext cx="5257484" cy="4572170"/>
          </a:xfrm>
          <a:noFill/>
          <a:ln/>
        </p:spPr>
        <p:txBody>
          <a:bodyPr/>
          <a:lstStyle/>
          <a:p>
            <a:pPr eaLnBrk="1" hangingPunct="1"/>
            <a:endParaRPr lang="fr-FR">
              <a:latin typeface="Arial" pitchFamily="-10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1F83EA-7B3A-2B4F-8CDF-E50158D397C5}" type="slidenum">
              <a:rPr lang="en-US"/>
              <a:pPr/>
              <a:t>44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  <a:noFill/>
          <a:ln/>
        </p:spPr>
        <p:txBody>
          <a:bodyPr lIns="99048" tIns="49524" rIns="99048" bIns="49524"/>
          <a:lstStyle/>
          <a:p>
            <a:pPr eaLnBrk="1" hangingPunct="1"/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5547F4-AB6C-3F40-A1DB-CC6560A62A73}" type="slidenum">
              <a:rPr lang="en-US"/>
              <a:pPr/>
              <a:t>45</a:t>
            </a:fld>
            <a:endParaRPr lang="en-US"/>
          </a:p>
        </p:txBody>
      </p:sp>
      <p:sp>
        <p:nvSpPr>
          <p:cNvPr id="79875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9048" tIns="49524" rIns="99048" bIns="49524"/>
          <a:lstStyle/>
          <a:p>
            <a:pPr eaLnBrk="1" hangingPunct="1"/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CF8FC1-BB67-5D4C-9A8C-5D17DBFBEE77}" type="slidenum">
              <a:rPr lang="en-US"/>
              <a:pPr/>
              <a:t>46</a:t>
            </a:fld>
            <a:endParaRPr lang="en-US"/>
          </a:p>
        </p:txBody>
      </p:sp>
      <p:sp>
        <p:nvSpPr>
          <p:cNvPr id="81923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9048" tIns="49524" rIns="99048" bIns="49524"/>
          <a:lstStyle/>
          <a:p>
            <a:pPr eaLnBrk="1" hangingPunct="1"/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FB38F5-E560-6649-98BC-9F4EC071863B}" type="slidenum">
              <a:rPr lang="en-US"/>
              <a:pPr/>
              <a:t>47</a:t>
            </a:fld>
            <a:endParaRPr lang="en-US"/>
          </a:p>
        </p:txBody>
      </p:sp>
      <p:sp>
        <p:nvSpPr>
          <p:cNvPr id="90115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9048" tIns="49524" rIns="99048" bIns="49524"/>
          <a:lstStyle/>
          <a:p>
            <a:pPr eaLnBrk="1" hangingPunct="1"/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3B9EE6-7F86-BC41-A22C-1CDC3784BBF5}" type="slidenum">
              <a:rPr lang="en-US"/>
              <a:pPr/>
              <a:t>48</a:t>
            </a:fld>
            <a:endParaRPr lang="en-US"/>
          </a:p>
        </p:txBody>
      </p:sp>
      <p:sp>
        <p:nvSpPr>
          <p:cNvPr id="9216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E5594E-7D2A-F140-9960-9DCDCE849E3C}" type="slidenum">
              <a:rPr lang="en-US"/>
              <a:pPr/>
              <a:t>49</a:t>
            </a:fld>
            <a:endParaRPr lang="en-US"/>
          </a:p>
        </p:txBody>
      </p:sp>
      <p:sp>
        <p:nvSpPr>
          <p:cNvPr id="94211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9048" tIns="49524" rIns="99048" bIns="49524"/>
          <a:lstStyle/>
          <a:p>
            <a:pPr eaLnBrk="1" hangingPunct="1"/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64B597-C195-4B41-9B37-0CAB34421A99}" type="slidenum">
              <a:rPr lang="en-US"/>
              <a:pPr/>
              <a:t>50</a:t>
            </a:fld>
            <a:endParaRPr lang="en-US"/>
          </a:p>
        </p:txBody>
      </p:sp>
      <p:sp>
        <p:nvSpPr>
          <p:cNvPr id="96259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9048" tIns="49524" rIns="99048" bIns="49524"/>
          <a:lstStyle/>
          <a:p>
            <a:pPr eaLnBrk="1" hangingPunct="1"/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0E3501-8AF8-3D41-BD9F-1A6F5978FDCF}" type="slidenum">
              <a:rPr lang="en-US"/>
              <a:pPr/>
              <a:t>51</a:t>
            </a:fld>
            <a:endParaRPr lang="en-US"/>
          </a:p>
        </p:txBody>
      </p:sp>
      <p:sp>
        <p:nvSpPr>
          <p:cNvPr id="9830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0A166D-A306-2444-8C3B-9A85F540C71A}" type="slidenum">
              <a:rPr lang="en-US"/>
              <a:pPr/>
              <a:t>52</a:t>
            </a:fld>
            <a:endParaRPr lang="en-US"/>
          </a:p>
        </p:txBody>
      </p:sp>
      <p:sp>
        <p:nvSpPr>
          <p:cNvPr id="10035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3DBA68-A2A2-E14F-9D63-14754213E445}" type="slidenum">
              <a:rPr lang="en-US"/>
              <a:pPr/>
              <a:t>53</a:t>
            </a:fld>
            <a:endParaRPr lang="en-US"/>
          </a:p>
        </p:txBody>
      </p:sp>
      <p:sp>
        <p:nvSpPr>
          <p:cNvPr id="10240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570A42-3D73-9C46-A14A-17A23E6E9597}" type="slidenum">
              <a:rPr lang="en-US"/>
              <a:pPr/>
              <a:t>4</a:t>
            </a:fld>
            <a:endParaRPr lang="en-US"/>
          </a:p>
        </p:txBody>
      </p:sp>
      <p:sp>
        <p:nvSpPr>
          <p:cNvPr id="2048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3CD61D-2644-F142-A3A3-F5E948B88AC3}" type="slidenum">
              <a:rPr lang="en-US"/>
              <a:pPr/>
              <a:t>54</a:t>
            </a:fld>
            <a:endParaRPr lang="en-US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A7C421-E4E7-BA44-9C06-86C9E279AB6E}" type="slidenum">
              <a:rPr lang="en-US"/>
              <a:pPr/>
              <a:t>55</a:t>
            </a:fld>
            <a:endParaRPr lang="en-US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B757B2-5419-ED48-B1BC-605EF47112A6}" type="slidenum">
              <a:rPr lang="en-US"/>
              <a:pPr/>
              <a:t>56</a:t>
            </a:fld>
            <a:endParaRPr lang="en-US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D8C5D1-EE4F-C946-9738-8347067EA17D}" type="slidenum">
              <a:rPr lang="en-GB"/>
              <a:pPr/>
              <a:t>57</a:t>
            </a:fld>
            <a:endParaRPr lang="en-GB"/>
          </a:p>
        </p:txBody>
      </p:sp>
      <p:sp>
        <p:nvSpPr>
          <p:cNvPr id="87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79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0609" y="4861359"/>
            <a:ext cx="5678083" cy="4605409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BE964D-AE2D-EA46-A561-0E8CFECF95B9}" type="slidenum">
              <a:rPr lang="en-US"/>
              <a:pPr/>
              <a:t>58</a:t>
            </a:fld>
            <a:endParaRPr lang="en-US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282928-4ABB-C240-84F8-E73C4A867ED3}" type="slidenum">
              <a:rPr lang="en-US"/>
              <a:pPr/>
              <a:t>59</a:t>
            </a:fld>
            <a:endParaRPr lang="en-US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9AC39A-A5F8-AB46-A078-DD5C1757A279}" type="slidenum">
              <a:rPr lang="en-US"/>
              <a:pPr/>
              <a:t>6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12B7A6-5E61-7643-B3A7-088E975E5000}" type="slidenum">
              <a:rPr lang="en-US"/>
              <a:pPr/>
              <a:t>7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B9A4CE-3257-9F44-8D87-5DA79575573B}" type="slidenum">
              <a:rPr lang="en-US"/>
              <a:pPr/>
              <a:t>8</a:t>
            </a:fld>
            <a:endParaRPr lang="en-US"/>
          </a:p>
        </p:txBody>
      </p:sp>
      <p:sp>
        <p:nvSpPr>
          <p:cNvPr id="77827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9048" tIns="49524" rIns="99048" bIns="49524"/>
          <a:lstStyle/>
          <a:p>
            <a:pPr eaLnBrk="1" hangingPunct="1"/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EBEC2A-85FD-A142-B5E5-9C8DF9501780}" type="slidenum">
              <a:rPr lang="en-US"/>
              <a:pPr/>
              <a:t>9</a:t>
            </a:fld>
            <a:endParaRPr lang="en-US"/>
          </a:p>
        </p:txBody>
      </p:sp>
      <p:sp>
        <p:nvSpPr>
          <p:cNvPr id="696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9048" tIns="49524" rIns="99048" bIns="49524"/>
          <a:lstStyle/>
          <a:p>
            <a:pPr eaLnBrk="1" hangingPunct="1"/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" pitchFamily="-65" charset="0"/>
                <a:ea typeface="ＭＳ Ｐゴシック" charset="-128"/>
                <a:cs typeface="ＭＳ Ｐゴシック" charset="-128"/>
              </a:rPr>
              <a:t>In this note, a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" pitchFamily="-65" charset="0"/>
                <a:ea typeface="ＭＳ Ｐゴシック" charset="-128"/>
                <a:cs typeface="ＭＳ Ｐゴシック" charset="-128"/>
              </a:rPr>
              <a:t>tracklet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" pitchFamily="-65" charset="0"/>
                <a:ea typeface="ＭＳ Ｐゴシック" charset="-128"/>
                <a:cs typeface="ＭＳ Ｐゴシック" charset="-128"/>
              </a:rPr>
              <a:t>-based analysis of the charged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" pitchFamily="-65" charset="0"/>
                <a:ea typeface="ＭＳ Ｐゴシック" charset="-128"/>
                <a:cs typeface="ＭＳ Ｐゴシック" charset="-128"/>
              </a:rPr>
              <a:t>hadron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" pitchFamily="-65" charset="0"/>
                <a:ea typeface="ＭＳ Ｐゴシック" charset="-128"/>
                <a:cs typeface="ＭＳ Ｐゴシック" charset="-128"/>
              </a:rPr>
              <a:t> multiplicity is presented. The main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" pitchFamily="-65" charset="0"/>
                <a:ea typeface="ＭＳ Ｐゴシック" charset="-128"/>
                <a:cs typeface="ＭＳ Ｐゴシック" charset="-128"/>
              </a:rPr>
              <a:t>advantage of this method is that the combinatorial background can be determined directly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" pitchFamily="-65" charset="0"/>
                <a:ea typeface="ＭＳ Ｐゴシック" charset="-128"/>
                <a:cs typeface="ＭＳ Ｐゴシック" charset="-128"/>
              </a:rPr>
              <a:t>from the data and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" pitchFamily="-65" charset="0"/>
                <a:ea typeface="ＭＳ Ｐゴシック" charset="-128"/>
                <a:cs typeface="ＭＳ Ｐゴシック" charset="-128"/>
              </a:rPr>
              <a:t>looper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" pitchFamily="-65" charset="0"/>
                <a:ea typeface="ＭＳ Ｐゴシック" charset="-128"/>
                <a:cs typeface="ＭＳ Ｐゴシック" charset="-128"/>
              </a:rPr>
              <a:t> particle contributions can be suppressed by selection. This provides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" pitchFamily="-65" charset="0"/>
                <a:ea typeface="ＭＳ Ｐゴシック" charset="-128"/>
                <a:cs typeface="ＭＳ Ｐゴシック" charset="-128"/>
              </a:rPr>
              <a:t>the possibility to reconstruct the charged particle spectrum,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" pitchFamily="-65" charset="0"/>
                <a:ea typeface="ＭＳ Ｐゴシック" charset="-128"/>
                <a:cs typeface="ＭＳ Ｐゴシック" charset="-128"/>
              </a:rPr>
              <a:t>dN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" pitchFamily="-65" charset="0"/>
                <a:ea typeface="ＭＳ Ｐゴシック" charset="-128"/>
                <a:cs typeface="ＭＳ Ｐゴシック" charset="-128"/>
              </a:rPr>
              <a:t>/d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Times" pitchFamily="-65" charset="0"/>
                <a:ea typeface="ＭＳ Ｐゴシック" charset="-128"/>
                <a:cs typeface="ＭＳ Ｐゴシック" charset="-128"/>
              </a:rPr>
              <a:t>h with a method which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" pitchFamily="-65" charset="0"/>
                <a:ea typeface="ＭＳ Ｐゴシック" charset="-128"/>
                <a:cs typeface="ＭＳ Ｐゴシック" charset="-128"/>
              </a:rPr>
              <a:t>simple and less sensitive to detector response simulation. With corrections from Monte Carlo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" pitchFamily="-65" charset="0"/>
                <a:ea typeface="ＭＳ Ｐゴシック" charset="-128"/>
                <a:cs typeface="ＭＳ Ｐゴシック" charset="-128"/>
              </a:rPr>
              <a:t>simulation, the total systematic error is at the 10% level. With 5000 events, which corresponds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" pitchFamily="-65" charset="0"/>
                <a:ea typeface="ＭＳ Ｐゴシック" charset="-128"/>
                <a:cs typeface="ＭＳ Ｐゴシック" charset="-128"/>
              </a:rPr>
              <a:t>to an integrated luminosity of 50 mb−1, this method can provide a reliable study of the early</a:t>
            </a:r>
          </a:p>
          <a:p>
            <a:r>
              <a:rPr lang="en-US" sz="1200" kern="1200" baseline="0" dirty="0" err="1" smtClean="0">
                <a:solidFill>
                  <a:schemeClr val="tx1"/>
                </a:solidFill>
                <a:latin typeface="Times" pitchFamily="-65" charset="0"/>
                <a:ea typeface="ＭＳ Ｐゴシック" charset="-128"/>
                <a:cs typeface="ＭＳ Ｐゴシック" charset="-128"/>
              </a:rPr>
              <a:t>p+p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" pitchFamily="-65" charset="0"/>
                <a:ea typeface="ＭＳ Ｐゴシック" charset="-128"/>
                <a:cs typeface="ＭＳ Ｐゴシック" charset="-128"/>
              </a:rPr>
              <a:t> collisions at the LHC.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6AE47-7FC6-234B-B2DE-FDF98A68FB22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2" descr="rosette2"/>
          <p:cNvPicPr>
            <a:picLocks noChangeAspect="1" noChangeArrowheads="1"/>
          </p:cNvPicPr>
          <p:nvPr userDrawn="1"/>
        </p:nvPicPr>
        <p:blipFill>
          <a:blip r:embed="rId2"/>
          <a:srcRect b="165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7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  <a:ln>
            <a:noFill/>
          </a:ln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-65" charset="2"/>
              <a:buNone/>
              <a:defRPr sz="2000">
                <a:effectLst/>
                <a:latin typeface="Arial" pitchFamily="-65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quarter" idx="10"/>
          </p:nvPr>
        </p:nvSpPr>
        <p:spPr>
          <a:xfrm>
            <a:off x="0" y="6381750"/>
            <a:ext cx="91440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Antananarivo, August 24th 2009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Paolo Bartalini (NTU)</a:t>
            </a: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Antananarivo, August 24th 2009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0991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0991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Paolo Bartalini (NTU)</a:t>
            </a: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Antananarivo, August 24th 2009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8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3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25888"/>
            <a:ext cx="4038600" cy="2173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Paolo Bartalini (NTU)</a:t>
            </a:r>
            <a:endParaRPr lang="en-US"/>
          </a:p>
        </p:txBody>
      </p:sp>
      <p:sp>
        <p:nvSpPr>
          <p:cNvPr id="7" name="Rectangle 20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Antananarivo, August 24th 2009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73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3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25888"/>
            <a:ext cx="4038600" cy="2173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25888"/>
            <a:ext cx="4038600" cy="2173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Paolo Bartalini (NTU)</a:t>
            </a:r>
            <a:endParaRPr lang="en-US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Antananarivo, August 24th 2009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Paolo Bartalini (NTU)</a:t>
            </a: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Antananarivo, August 24th 2009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Paolo Bartalini (NTU)</a:t>
            </a: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Antananarivo, August 24th 2009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Paolo Bartalini (NTU)</a:t>
            </a: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Antananarivo, August 24th 2009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Paolo Bartalini (NTU)</a:t>
            </a:r>
            <a:endParaRPr lang="en-US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Antananarivo, August 24th 2009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Paolo Bartalini (NTU)</a:t>
            </a:r>
            <a:endParaRPr 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Antananarivo, August 24th 2009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Paolo Bartalini (NTU)</a:t>
            </a:r>
            <a:endParaRPr lang="en-US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Antananarivo, August 24th 2009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Paolo Bartalini (NTU)</a:t>
            </a: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Antananarivo, August 24th 2009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Paolo Bartalini (NTU)</a:t>
            </a: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Antananarivo, August 24th 2009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sp>
          <p:nvSpPr>
            <p:cNvPr id="3075" name="Freeform 3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034" name="Group 4"/>
            <p:cNvGrpSpPr>
              <a:grpSpLocks/>
            </p:cNvGrpSpPr>
            <p:nvPr userDrawn="1"/>
          </p:nvGrpSpPr>
          <p:grpSpPr bwMode="auto">
            <a:xfrm>
              <a:off x="1728" y="1409"/>
              <a:ext cx="4027" cy="2906"/>
              <a:chOff x="1728" y="1409"/>
              <a:chExt cx="4027" cy="2906"/>
            </a:xfrm>
          </p:grpSpPr>
          <p:sp>
            <p:nvSpPr>
              <p:cNvPr id="3077" name="Freeform 5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8" name="Freeform 6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9" name="Freeform 7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90980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0" name="Freeform 8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1" name="Freeform 9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90980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2" name="Freeform 10"/>
              <p:cNvSpPr>
                <a:spLocks/>
              </p:cNvSpPr>
              <p:nvPr/>
            </p:nvSpPr>
            <p:spPr bwMode="hidden">
              <a:xfrm>
                <a:off x="3231" y="1409"/>
                <a:ext cx="2296" cy="1469"/>
              </a:xfrm>
              <a:custGeom>
                <a:avLst/>
                <a:gdLst/>
                <a:ahLst/>
                <a:cxnLst>
                  <a:cxn ang="0">
                    <a:pos x="982" y="1061"/>
                  </a:cxn>
                  <a:cxn ang="0">
                    <a:pos x="1357" y="1012"/>
                  </a:cxn>
                  <a:cxn ang="0">
                    <a:pos x="1666" y="957"/>
                  </a:cxn>
                  <a:cxn ang="0">
                    <a:pos x="1916" y="897"/>
                  </a:cxn>
                  <a:cxn ang="0">
                    <a:pos x="2100" y="832"/>
                  </a:cxn>
                  <a:cxn ang="0">
                    <a:pos x="2220" y="756"/>
                  </a:cxn>
                  <a:cxn ang="0">
                    <a:pos x="2285" y="669"/>
                  </a:cxn>
                  <a:cxn ang="0">
                    <a:pos x="2290" y="560"/>
                  </a:cxn>
                  <a:cxn ang="0">
                    <a:pos x="2241" y="457"/>
                  </a:cxn>
                  <a:cxn ang="0">
                    <a:pos x="2144" y="364"/>
                  </a:cxn>
                  <a:cxn ang="0">
                    <a:pos x="2008" y="277"/>
                  </a:cxn>
                  <a:cxn ang="0">
                    <a:pos x="1769" y="157"/>
                  </a:cxn>
                  <a:cxn ang="0">
                    <a:pos x="1612" y="92"/>
                  </a:cxn>
                  <a:cxn ang="0">
                    <a:pos x="1476" y="43"/>
                  </a:cxn>
                  <a:cxn ang="0">
                    <a:pos x="1384" y="10"/>
                  </a:cxn>
                  <a:cxn ang="0">
                    <a:pos x="1346" y="0"/>
                  </a:cxn>
                  <a:cxn ang="0">
                    <a:pos x="1655" y="119"/>
                  </a:cxn>
                  <a:cxn ang="0">
                    <a:pos x="1948" y="255"/>
                  </a:cxn>
                  <a:cxn ang="0">
                    <a:pos x="2068" y="326"/>
                  </a:cxn>
                  <a:cxn ang="0">
                    <a:pos x="2171" y="402"/>
                  </a:cxn>
                  <a:cxn ang="0">
                    <a:pos x="2236" y="478"/>
                  </a:cxn>
                  <a:cxn ang="0">
                    <a:pos x="2263" y="560"/>
                  </a:cxn>
                  <a:cxn ang="0">
                    <a:pos x="2241" y="636"/>
                  </a:cxn>
                  <a:cxn ang="0">
                    <a:pos x="2171" y="702"/>
                  </a:cxn>
                  <a:cxn ang="0">
                    <a:pos x="2062" y="756"/>
                  </a:cxn>
                  <a:cxn ang="0">
                    <a:pos x="1921" y="800"/>
                  </a:cxn>
                  <a:cxn ang="0">
                    <a:pos x="1748" y="843"/>
                  </a:cxn>
                  <a:cxn ang="0">
                    <a:pos x="1351" y="908"/>
                  </a:cxn>
                  <a:cxn ang="0">
                    <a:pos x="923" y="968"/>
                  </a:cxn>
                  <a:cxn ang="0">
                    <a:pos x="521" y="1028"/>
                  </a:cxn>
                  <a:cxn ang="0">
                    <a:pos x="353" y="1066"/>
                  </a:cxn>
                  <a:cxn ang="0">
                    <a:pos x="206" y="1104"/>
                  </a:cxn>
                  <a:cxn ang="0">
                    <a:pos x="92" y="1148"/>
                  </a:cxn>
                  <a:cxn ang="0">
                    <a:pos x="22" y="1202"/>
                  </a:cxn>
                  <a:cxn ang="0">
                    <a:pos x="0" y="1262"/>
                  </a:cxn>
                  <a:cxn ang="0">
                    <a:pos x="27" y="1327"/>
                  </a:cxn>
                  <a:cxn ang="0">
                    <a:pos x="98" y="1382"/>
                  </a:cxn>
                  <a:cxn ang="0">
                    <a:pos x="196" y="1425"/>
                  </a:cxn>
                  <a:cxn ang="0">
                    <a:pos x="326" y="1469"/>
                  </a:cxn>
                  <a:cxn ang="0">
                    <a:pos x="217" y="1414"/>
                  </a:cxn>
                  <a:cxn ang="0">
                    <a:pos x="147" y="1360"/>
                  </a:cxn>
                  <a:cxn ang="0">
                    <a:pos x="120" y="1306"/>
                  </a:cxn>
                  <a:cxn ang="0">
                    <a:pos x="141" y="1257"/>
                  </a:cxn>
                  <a:cxn ang="0">
                    <a:pos x="212" y="1208"/>
                  </a:cxn>
                  <a:cxn ang="0">
                    <a:pos x="342" y="1164"/>
                  </a:cxn>
                  <a:cxn ang="0">
                    <a:pos x="527" y="1121"/>
                  </a:cxn>
                  <a:cxn ang="0">
                    <a:pos x="771" y="1088"/>
                  </a:cxn>
                </a:cxnLst>
                <a:rect l="0" t="0" r="r" b="b"/>
                <a:pathLst>
                  <a:path w="2296" h="1469">
                    <a:moveTo>
                      <a:pt x="771" y="1088"/>
                    </a:moveTo>
                    <a:lnTo>
                      <a:pt x="982" y="1061"/>
                    </a:lnTo>
                    <a:lnTo>
                      <a:pt x="1178" y="1034"/>
                    </a:lnTo>
                    <a:lnTo>
                      <a:pt x="1357" y="1012"/>
                    </a:lnTo>
                    <a:lnTo>
                      <a:pt x="1520" y="985"/>
                    </a:lnTo>
                    <a:lnTo>
                      <a:pt x="1666" y="957"/>
                    </a:lnTo>
                    <a:lnTo>
                      <a:pt x="1796" y="930"/>
                    </a:lnTo>
                    <a:lnTo>
                      <a:pt x="1916" y="897"/>
                    </a:lnTo>
                    <a:lnTo>
                      <a:pt x="2013" y="870"/>
                    </a:lnTo>
                    <a:lnTo>
                      <a:pt x="2100" y="832"/>
                    </a:lnTo>
                    <a:lnTo>
                      <a:pt x="2171" y="800"/>
                    </a:lnTo>
                    <a:lnTo>
                      <a:pt x="2220" y="756"/>
                    </a:lnTo>
                    <a:lnTo>
                      <a:pt x="2263" y="712"/>
                    </a:lnTo>
                    <a:lnTo>
                      <a:pt x="2285" y="669"/>
                    </a:lnTo>
                    <a:lnTo>
                      <a:pt x="2296" y="614"/>
                    </a:lnTo>
                    <a:lnTo>
                      <a:pt x="2290" y="560"/>
                    </a:lnTo>
                    <a:lnTo>
                      <a:pt x="2269" y="500"/>
                    </a:lnTo>
                    <a:lnTo>
                      <a:pt x="2241" y="457"/>
                    </a:lnTo>
                    <a:lnTo>
                      <a:pt x="2198" y="408"/>
                    </a:lnTo>
                    <a:lnTo>
                      <a:pt x="2144" y="364"/>
                    </a:lnTo>
                    <a:lnTo>
                      <a:pt x="2079" y="321"/>
                    </a:lnTo>
                    <a:lnTo>
                      <a:pt x="2008" y="277"/>
                    </a:lnTo>
                    <a:lnTo>
                      <a:pt x="1927" y="234"/>
                    </a:lnTo>
                    <a:lnTo>
                      <a:pt x="1769" y="157"/>
                    </a:lnTo>
                    <a:lnTo>
                      <a:pt x="1688" y="125"/>
                    </a:lnTo>
                    <a:lnTo>
                      <a:pt x="1612" y="92"/>
                    </a:lnTo>
                    <a:lnTo>
                      <a:pt x="1536" y="65"/>
                    </a:lnTo>
                    <a:lnTo>
                      <a:pt x="1476" y="43"/>
                    </a:lnTo>
                    <a:lnTo>
                      <a:pt x="1422" y="27"/>
                    </a:lnTo>
                    <a:lnTo>
                      <a:pt x="1384" y="10"/>
                    </a:lnTo>
                    <a:lnTo>
                      <a:pt x="1357" y="5"/>
                    </a:lnTo>
                    <a:lnTo>
                      <a:pt x="1346" y="0"/>
                    </a:lnTo>
                    <a:lnTo>
                      <a:pt x="1498" y="54"/>
                    </a:lnTo>
                    <a:lnTo>
                      <a:pt x="1655" y="119"/>
                    </a:lnTo>
                    <a:lnTo>
                      <a:pt x="1807" y="185"/>
                    </a:lnTo>
                    <a:lnTo>
                      <a:pt x="1948" y="255"/>
                    </a:lnTo>
                    <a:lnTo>
                      <a:pt x="2013" y="288"/>
                    </a:lnTo>
                    <a:lnTo>
                      <a:pt x="2068" y="326"/>
                    </a:lnTo>
                    <a:lnTo>
                      <a:pt x="2122" y="364"/>
                    </a:lnTo>
                    <a:lnTo>
                      <a:pt x="2171" y="402"/>
                    </a:lnTo>
                    <a:lnTo>
                      <a:pt x="2209" y="440"/>
                    </a:lnTo>
                    <a:lnTo>
                      <a:pt x="2236" y="478"/>
                    </a:lnTo>
                    <a:lnTo>
                      <a:pt x="2252" y="522"/>
                    </a:lnTo>
                    <a:lnTo>
                      <a:pt x="2263" y="560"/>
                    </a:lnTo>
                    <a:lnTo>
                      <a:pt x="2258" y="598"/>
                    </a:lnTo>
                    <a:lnTo>
                      <a:pt x="2241" y="636"/>
                    </a:lnTo>
                    <a:lnTo>
                      <a:pt x="2214" y="669"/>
                    </a:lnTo>
                    <a:lnTo>
                      <a:pt x="2171" y="702"/>
                    </a:lnTo>
                    <a:lnTo>
                      <a:pt x="2122" y="729"/>
                    </a:lnTo>
                    <a:lnTo>
                      <a:pt x="2062" y="756"/>
                    </a:lnTo>
                    <a:lnTo>
                      <a:pt x="1997" y="778"/>
                    </a:lnTo>
                    <a:lnTo>
                      <a:pt x="1921" y="800"/>
                    </a:lnTo>
                    <a:lnTo>
                      <a:pt x="1834" y="821"/>
                    </a:lnTo>
                    <a:lnTo>
                      <a:pt x="1748" y="843"/>
                    </a:lnTo>
                    <a:lnTo>
                      <a:pt x="1552" y="876"/>
                    </a:lnTo>
                    <a:lnTo>
                      <a:pt x="1351" y="908"/>
                    </a:lnTo>
                    <a:lnTo>
                      <a:pt x="1134" y="941"/>
                    </a:lnTo>
                    <a:lnTo>
                      <a:pt x="923" y="968"/>
                    </a:lnTo>
                    <a:lnTo>
                      <a:pt x="716" y="995"/>
                    </a:lnTo>
                    <a:lnTo>
                      <a:pt x="521" y="1028"/>
                    </a:lnTo>
                    <a:lnTo>
                      <a:pt x="434" y="1044"/>
                    </a:lnTo>
                    <a:lnTo>
                      <a:pt x="353" y="1066"/>
                    </a:lnTo>
                    <a:lnTo>
                      <a:pt x="277" y="1082"/>
                    </a:lnTo>
                    <a:lnTo>
                      <a:pt x="206" y="1104"/>
                    </a:lnTo>
                    <a:lnTo>
                      <a:pt x="147" y="1126"/>
                    </a:lnTo>
                    <a:lnTo>
                      <a:pt x="92" y="1148"/>
                    </a:lnTo>
                    <a:lnTo>
                      <a:pt x="54" y="1175"/>
                    </a:lnTo>
                    <a:lnTo>
                      <a:pt x="22" y="1202"/>
                    </a:lnTo>
                    <a:lnTo>
                      <a:pt x="6" y="1229"/>
                    </a:lnTo>
                    <a:lnTo>
                      <a:pt x="0" y="1262"/>
                    </a:lnTo>
                    <a:lnTo>
                      <a:pt x="11" y="1295"/>
                    </a:lnTo>
                    <a:lnTo>
                      <a:pt x="27" y="1327"/>
                    </a:lnTo>
                    <a:lnTo>
                      <a:pt x="54" y="1355"/>
                    </a:lnTo>
                    <a:lnTo>
                      <a:pt x="98" y="1382"/>
                    </a:lnTo>
                    <a:lnTo>
                      <a:pt x="141" y="1404"/>
                    </a:lnTo>
                    <a:lnTo>
                      <a:pt x="196" y="1425"/>
                    </a:lnTo>
                    <a:lnTo>
                      <a:pt x="261" y="1447"/>
                    </a:lnTo>
                    <a:lnTo>
                      <a:pt x="326" y="1469"/>
                    </a:lnTo>
                    <a:lnTo>
                      <a:pt x="266" y="1442"/>
                    </a:lnTo>
                    <a:lnTo>
                      <a:pt x="217" y="1414"/>
                    </a:lnTo>
                    <a:lnTo>
                      <a:pt x="174" y="1387"/>
                    </a:lnTo>
                    <a:lnTo>
                      <a:pt x="147" y="1360"/>
                    </a:lnTo>
                    <a:lnTo>
                      <a:pt x="125" y="1333"/>
                    </a:lnTo>
                    <a:lnTo>
                      <a:pt x="120" y="1306"/>
                    </a:lnTo>
                    <a:lnTo>
                      <a:pt x="125" y="1278"/>
                    </a:lnTo>
                    <a:lnTo>
                      <a:pt x="141" y="1257"/>
                    </a:lnTo>
                    <a:lnTo>
                      <a:pt x="174" y="1229"/>
                    </a:lnTo>
                    <a:lnTo>
                      <a:pt x="212" y="1208"/>
                    </a:lnTo>
                    <a:lnTo>
                      <a:pt x="272" y="1186"/>
                    </a:lnTo>
                    <a:lnTo>
                      <a:pt x="342" y="1164"/>
                    </a:lnTo>
                    <a:lnTo>
                      <a:pt x="423" y="1142"/>
                    </a:lnTo>
                    <a:lnTo>
                      <a:pt x="527" y="1121"/>
                    </a:lnTo>
                    <a:lnTo>
                      <a:pt x="641" y="1104"/>
                    </a:lnTo>
                    <a:lnTo>
                      <a:pt x="771" y="1088"/>
                    </a:lnTo>
                    <a:lnTo>
                      <a:pt x="771" y="108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90980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3083" name="Rectangle 11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0" y="0"/>
            <a:ext cx="9144000" cy="838200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84" name="Rectangle 12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8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105400" y="6381750"/>
            <a:ext cx="4038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b="1">
                <a:solidFill>
                  <a:schemeClr val="accent2"/>
                </a:solidFill>
                <a:latin typeface="Arial" charset="0"/>
              </a:defRPr>
            </a:lvl1pPr>
          </a:lstStyle>
          <a:p>
            <a:r>
              <a:rPr lang="en-US" smtClean="0"/>
              <a:t>Paolo Bartalini (NTU)</a:t>
            </a:r>
            <a:endParaRPr lang="en-US"/>
          </a:p>
        </p:txBody>
      </p:sp>
      <p:sp>
        <p:nvSpPr>
          <p:cNvPr id="3092" name="Rectangle 20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0" y="6381750"/>
            <a:ext cx="4267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b="1">
                <a:solidFill>
                  <a:schemeClr val="accent2"/>
                </a:solidFill>
                <a:latin typeface="Arial" charset="0"/>
              </a:defRPr>
            </a:lvl1pPr>
          </a:lstStyle>
          <a:p>
            <a:r>
              <a:rPr lang="en-US" smtClean="0"/>
              <a:t>Antananarivo, August 24th 2009</a:t>
            </a:r>
            <a:endParaRPr lang="en-US"/>
          </a:p>
        </p:txBody>
      </p:sp>
      <p:sp>
        <p:nvSpPr>
          <p:cNvPr id="3093" name="Text Box 21"/>
          <p:cNvSpPr txBox="1">
            <a:spLocks noChangeArrowheads="1"/>
          </p:cNvSpPr>
          <p:nvPr userDrawn="1"/>
        </p:nvSpPr>
        <p:spPr bwMode="auto">
          <a:xfrm>
            <a:off x="4114800" y="6400800"/>
            <a:ext cx="184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3094" name="Text Box 22"/>
          <p:cNvSpPr txBox="1">
            <a:spLocks noChangeArrowheads="1"/>
          </p:cNvSpPr>
          <p:nvPr userDrawn="1"/>
        </p:nvSpPr>
        <p:spPr bwMode="auto">
          <a:xfrm>
            <a:off x="4495800" y="6583363"/>
            <a:ext cx="3778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pPr algn="l"/>
            <a:fld id="{FB99E852-F24D-0B4C-9BE4-1CE7E113082D}" type="slidenum">
              <a:rPr lang="en-US"/>
              <a:pPr algn="l"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6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iming>
    <p:tnLst>
      <p:par>
        <p:cTn id="1" dur="indefinite" restart="never" nodeType="tmRoot"/>
      </p:par>
    </p:tnLst>
  </p:timing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Palatino" pitchFamily="-65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Palatino" pitchFamily="-65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Palatino" pitchFamily="-65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Palatino" pitchFamily="-65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Palatino" pitchFamily="-6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Palatino" pitchFamily="-6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Palatino" pitchFamily="-6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Palatino" pitchFamily="-6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6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6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6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65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-65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6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-65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6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-65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6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-65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image" Target="../media/image3.png"/><Relationship Id="rId4" Type="http://schemas.openxmlformats.org/officeDocument/2006/relationships/hyperlink" Target="http://www.syl-eckermann.net/nowhere/index.html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Relationship Id="rId5" Type="http://schemas.openxmlformats.org/officeDocument/2006/relationships/hyperlink" Target="http://www.ntu.edu.tw/chinese/PageN.php" TargetMode="Externa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image" Target="../media/image20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png"/><Relationship Id="rId5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3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3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Equation1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9.png"/><Relationship Id="rId5" Type="http://schemas.openxmlformats.org/officeDocument/2006/relationships/image" Target="../media/image41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2.png"/><Relationship Id="rId5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6" Type="http://schemas.openxmlformats.org/officeDocument/2006/relationships/image" Target="../media/image51.png"/><Relationship Id="rId4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7.png"/><Relationship Id="rId3" Type="http://schemas.openxmlformats.org/officeDocument/2006/relationships/image" Target="../media/image48.png"/><Relationship Id="rId5" Type="http://schemas.openxmlformats.org/officeDocument/2006/relationships/image" Target="../media/image5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6" Type="http://schemas.openxmlformats.org/officeDocument/2006/relationships/image" Target="../media/image55.png"/><Relationship Id="rId4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2.png"/><Relationship Id="rId5" Type="http://schemas.openxmlformats.org/officeDocument/2006/relationships/image" Target="../media/image54.pdf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6.pd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58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4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0.png"/><Relationship Id="rId3" Type="http://schemas.openxmlformats.org/officeDocument/2006/relationships/image" Target="../media/image61.png"/><Relationship Id="rId5" Type="http://schemas.openxmlformats.org/officeDocument/2006/relationships/image" Target="../media/image63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4" Type="http://schemas.openxmlformats.org/officeDocument/2006/relationships/image" Target="../media/image64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5.xml"/><Relationship Id="rId5" Type="http://schemas.openxmlformats.org/officeDocument/2006/relationships/image" Target="../media/image6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df"/><Relationship Id="rId4" Type="http://schemas.openxmlformats.org/officeDocument/2006/relationships/image" Target="../media/image67.png"/><Relationship Id="rId5" Type="http://schemas.openxmlformats.org/officeDocument/2006/relationships/image" Target="../media/image68.pdf"/><Relationship Id="rId7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9" Type="http://schemas.openxmlformats.org/officeDocument/2006/relationships/image" Target="../media/image71.png"/><Relationship Id="rId3" Type="http://schemas.openxmlformats.org/officeDocument/2006/relationships/image" Target="../media/image66.pdf"/><Relationship Id="rId6" Type="http://schemas.openxmlformats.org/officeDocument/2006/relationships/image" Target="../media/image69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4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73.png"/></Relationships>
</file>

<file path=ppt/slides/_rels/slide44.xml.rels><?xml version="1.0" encoding="UTF-8" standalone="yes"?>
<Relationships xmlns="http://schemas.openxmlformats.org/package/2006/relationships"><Relationship Id="rId4" Type="http://schemas.openxmlformats.org/officeDocument/2006/relationships/image" Target="../media/image76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75.png"/></Relationships>
</file>

<file path=ppt/slides/_rels/slide45.xml.rels><?xml version="1.0" encoding="UTF-8" standalone="yes"?>
<Relationships xmlns="http://schemas.openxmlformats.org/package/2006/relationships"><Relationship Id="rId4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77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4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80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4" Type="http://schemas.openxmlformats.org/officeDocument/2006/relationships/image" Target="../media/image8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83.jpeg"/><Relationship Id="rId5" Type="http://schemas.openxmlformats.org/officeDocument/2006/relationships/image" Target="../media/image8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6" Type="http://schemas.openxmlformats.org/officeDocument/2006/relationships/image" Target="../media/image89.png"/><Relationship Id="rId4" Type="http://schemas.openxmlformats.org/officeDocument/2006/relationships/image" Target="../media/image8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86.png"/><Relationship Id="rId5" Type="http://schemas.openxmlformats.org/officeDocument/2006/relationships/image" Target="../media/image88.png"/></Relationships>
</file>

<file path=ppt/slides/_rels/slide51.xml.rels><?xml version="1.0" encoding="UTF-8" standalone="yes"?>
<Relationships xmlns="http://schemas.openxmlformats.org/package/2006/relationships"><Relationship Id="rId4" Type="http://schemas.openxmlformats.org/officeDocument/2006/relationships/image" Target="../media/image91.jpeg"/><Relationship Id="rId5" Type="http://schemas.openxmlformats.org/officeDocument/2006/relationships/image" Target="../media/image92.jpeg"/><Relationship Id="rId7" Type="http://schemas.openxmlformats.org/officeDocument/2006/relationships/image" Target="../media/image9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90.png"/><Relationship Id="rId6" Type="http://schemas.openxmlformats.org/officeDocument/2006/relationships/image" Target="../media/image93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4" Type="http://schemas.openxmlformats.org/officeDocument/2006/relationships/image" Target="../media/image96.png"/><Relationship Id="rId5" Type="http://schemas.openxmlformats.org/officeDocument/2006/relationships/image" Target="../media/image97.png"/><Relationship Id="rId7" Type="http://schemas.openxmlformats.org/officeDocument/2006/relationships/image" Target="../media/image9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95.png"/><Relationship Id="rId6" Type="http://schemas.openxmlformats.org/officeDocument/2006/relationships/image" Target="../media/image98.png"/></Relationships>
</file>

<file path=ppt/slides/_rels/slide53.xml.rels><?xml version="1.0" encoding="UTF-8" standalone="yes"?>
<Relationships xmlns="http://schemas.openxmlformats.org/package/2006/relationships"><Relationship Id="rId6" Type="http://schemas.openxmlformats.org/officeDocument/2006/relationships/image" Target="../media/image102.png"/><Relationship Id="rId4" Type="http://schemas.openxmlformats.org/officeDocument/2006/relationships/image" Target="../media/image9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93.png"/><Relationship Id="rId5" Type="http://schemas.openxmlformats.org/officeDocument/2006/relationships/image" Target="../media/image101.png"/></Relationships>
</file>

<file path=ppt/slides/_rels/slide54.xml.rels><?xml version="1.0" encoding="UTF-8" standalone="yes"?>
<Relationships xmlns="http://schemas.openxmlformats.org/package/2006/relationships"><Relationship Id="rId4" Type="http://schemas.openxmlformats.org/officeDocument/2006/relationships/hyperlink" Target="mailto:florian.bechtel@desy.de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03.jpe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4" Type="http://schemas.openxmlformats.org/officeDocument/2006/relationships/image" Target="../media/image10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6.jpeg"/><Relationship Id="rId3" Type="http://schemas.openxmlformats.org/officeDocument/2006/relationships/image" Target="../media/image107.jpe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5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Relationship Id="rId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3"/>
          <p:cNvSpPr>
            <a:spLocks noGrp="1" noChangeArrowheads="1"/>
          </p:cNvSpPr>
          <p:nvPr>
            <p:ph type="dt" sz="quarter" idx="10"/>
          </p:nvPr>
        </p:nvSpPr>
        <p:spPr>
          <a:xfrm>
            <a:off x="0" y="6172200"/>
            <a:ext cx="9144000" cy="476250"/>
          </a:xfrm>
          <a:noFill/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Antananarivo, August 24</a:t>
            </a:r>
            <a:r>
              <a:rPr lang="en-US" baseline="30000" dirty="0" smtClean="0">
                <a:solidFill>
                  <a:srgbClr val="FFFF00"/>
                </a:solidFill>
              </a:rPr>
              <a:t>th</a:t>
            </a:r>
            <a:r>
              <a:rPr lang="en-US" dirty="0" smtClean="0">
                <a:solidFill>
                  <a:srgbClr val="FFFF00"/>
                </a:solidFill>
              </a:rPr>
              <a:t>  2009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662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762000"/>
            <a:ext cx="9144000" cy="1920875"/>
          </a:xfrm>
        </p:spPr>
        <p:txBody>
          <a:bodyPr/>
          <a:lstStyle/>
          <a:p>
            <a:pPr eaLnBrk="1" hangingPunct="1"/>
            <a:r>
              <a:rPr lang="en-US" sz="3600" b="0" i="0" dirty="0" smtClean="0">
                <a:solidFill>
                  <a:srgbClr val="A72122"/>
                </a:solidFill>
                <a:latin typeface="Verdana"/>
                <a:ea typeface="Verdana"/>
                <a:cs typeface="Verdana"/>
              </a:rPr>
              <a:t>QCD studies with the CMS detector</a:t>
            </a:r>
            <a:r>
              <a:rPr lang="en-US" dirty="0" smtClean="0">
                <a:solidFill>
                  <a:schemeClr val="hlink"/>
                </a:solidFill>
                <a:latin typeface="Onyx" charset="0"/>
              </a:rPr>
              <a:t/>
            </a:r>
            <a:br>
              <a:rPr lang="en-US" dirty="0" smtClean="0">
                <a:solidFill>
                  <a:schemeClr val="hlink"/>
                </a:solidFill>
                <a:latin typeface="Onyx" charset="0"/>
              </a:rPr>
            </a:br>
            <a:endParaRPr lang="en-US" sz="1600" b="0" dirty="0">
              <a:solidFill>
                <a:schemeClr val="hlink"/>
              </a:solidFill>
            </a:endParaRPr>
          </a:p>
        </p:txBody>
      </p:sp>
      <p:sp>
        <p:nvSpPr>
          <p:cNvPr id="5662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922837"/>
            <a:ext cx="9144000" cy="792163"/>
          </a:xfrm>
        </p:spPr>
        <p:txBody>
          <a:bodyPr/>
          <a:lstStyle/>
          <a:p>
            <a:pPr algn="r" eaLnBrk="1" hangingPunct="1">
              <a:buFont typeface="Wingdings" charset="2"/>
              <a:buNone/>
            </a:pPr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Paolo Bartalini</a:t>
            </a:r>
          </a:p>
          <a:p>
            <a:pPr algn="r" eaLnBrk="1" hangingPunct="1">
              <a:buFont typeface="Wingdings" charset="2"/>
              <a:buNone/>
            </a:pPr>
            <a:r>
              <a:rPr lang="en-GB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(National Taiwan </a:t>
            </a:r>
            <a:r>
              <a:rPr lang="en-GB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University)</a:t>
            </a:r>
            <a:endParaRPr lang="en-GB" sz="12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6324600" y="5562600"/>
            <a:ext cx="184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pic>
        <p:nvPicPr>
          <p:cNvPr id="17414" name="Picture 9" descr="CMS_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3362" y="76200"/>
            <a:ext cx="12144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6" name="Rectangle 11"/>
          <p:cNvSpPr>
            <a:spLocks noChangeArrowheads="1"/>
          </p:cNvSpPr>
          <p:nvPr/>
        </p:nvSpPr>
        <p:spPr bwMode="auto">
          <a:xfrm>
            <a:off x="1876425" y="-88900"/>
            <a:ext cx="184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17417" name="Rectangle 13">
            <a:hlinkClick r:id="rId4"/>
          </p:cNvPr>
          <p:cNvSpPr>
            <a:spLocks noChangeArrowheads="1"/>
          </p:cNvSpPr>
          <p:nvPr/>
        </p:nvSpPr>
        <p:spPr bwMode="auto">
          <a:xfrm>
            <a:off x="4038600" y="3581400"/>
            <a:ext cx="2222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 </a:t>
            </a:r>
          </a:p>
        </p:txBody>
      </p:sp>
      <p:pic>
        <p:nvPicPr>
          <p:cNvPr id="17418" name="Picture 14" descr="新首頁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24800" y="5710237"/>
            <a:ext cx="114300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3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5" name="Rectangle 8"/>
          <p:cNvSpPr>
            <a:spLocks/>
          </p:cNvSpPr>
          <p:nvPr/>
        </p:nvSpPr>
        <p:spPr bwMode="auto">
          <a:xfrm>
            <a:off x="0" y="13395"/>
            <a:ext cx="9144000" cy="6786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2800" b="1" i="1" dirty="0" smtClean="0">
                <a:solidFill>
                  <a:schemeClr val="accent1"/>
                </a:solidFill>
              </a:rPr>
              <a:t>MB: Charged Multiplicity, Very Early Analysis (50 mb</a:t>
            </a:r>
            <a:r>
              <a:rPr lang="en-US" sz="2800" b="1" i="1" baseline="30000" dirty="0" smtClean="0">
                <a:solidFill>
                  <a:schemeClr val="accent1"/>
                </a:solidFill>
              </a:rPr>
              <a:t>-1</a:t>
            </a:r>
            <a:r>
              <a:rPr lang="en-US" sz="2800" b="1" i="1" dirty="0" smtClean="0">
                <a:solidFill>
                  <a:schemeClr val="accent1"/>
                </a:solidFill>
              </a:rPr>
              <a:t>)</a:t>
            </a:r>
            <a:endParaRPr lang="en-US" sz="2800" b="1" i="1" dirty="0">
              <a:solidFill>
                <a:schemeClr val="accent1"/>
              </a:solidFill>
            </a:endParaRPr>
          </a:p>
        </p:txBody>
      </p:sp>
      <p:sp>
        <p:nvSpPr>
          <p:cNvPr id="218116" name="TextBox 7"/>
          <p:cNvSpPr txBox="1">
            <a:spLocks noChangeArrowheads="1"/>
          </p:cNvSpPr>
          <p:nvPr/>
        </p:nvSpPr>
        <p:spPr bwMode="auto">
          <a:xfrm>
            <a:off x="0" y="787821"/>
            <a:ext cx="9144000" cy="326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prstTxWarp prst="textNoShape">
              <a:avLst/>
            </a:prstTxWarp>
            <a:spAutoFit/>
          </a:bodyPr>
          <a:lstStyle/>
          <a:p>
            <a:pPr algn="l"/>
            <a:r>
              <a:rPr lang="en-US" sz="1700" b="1" dirty="0" smtClean="0"/>
              <a:t>Low-</a:t>
            </a:r>
            <a:r>
              <a:rPr lang="en-US" sz="1700" b="1" dirty="0"/>
              <a:t>level physics objects used hits from pixel </a:t>
            </a:r>
            <a:r>
              <a:rPr lang="en-US" sz="1700" b="1" dirty="0" smtClean="0"/>
              <a:t>detector only </a:t>
            </a:r>
            <a:r>
              <a:rPr lang="en-US" sz="1700" b="1" dirty="0"/>
              <a:t>instead</a:t>
            </a:r>
            <a:r>
              <a:rPr lang="en-US" sz="1700" b="1" dirty="0" smtClean="0"/>
              <a:t> of full </a:t>
            </a:r>
            <a:r>
              <a:rPr lang="en-US" sz="1700" b="1" dirty="0"/>
              <a:t>tracking</a:t>
            </a:r>
          </a:p>
        </p:txBody>
      </p:sp>
      <p:sp>
        <p:nvSpPr>
          <p:cNvPr id="218117" name="TextBox 9"/>
          <p:cNvSpPr txBox="1">
            <a:spLocks noChangeArrowheads="1"/>
          </p:cNvSpPr>
          <p:nvPr/>
        </p:nvSpPr>
        <p:spPr bwMode="auto">
          <a:xfrm>
            <a:off x="3810000" y="1219200"/>
            <a:ext cx="4768453" cy="1480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91" tIns="32146" rIns="64291" bIns="32146">
            <a:prstTxWarp prst="textNoShape">
              <a:avLst/>
            </a:prstTxWarp>
            <a:spAutoFit/>
          </a:bodyPr>
          <a:lstStyle/>
          <a:p>
            <a:pPr marL="361639" indent="-361639" algn="l">
              <a:buFontTx/>
              <a:buAutoNum type="arabicParenR"/>
            </a:pPr>
            <a:r>
              <a:rPr lang="en-US" sz="1600" dirty="0">
                <a:solidFill>
                  <a:srgbClr val="ABD1FF"/>
                </a:solidFill>
              </a:rPr>
              <a:t>From pixel hits and primary vertex, particles density and </a:t>
            </a:r>
            <a:r>
              <a:rPr lang="en-US" sz="1600" dirty="0" err="1">
                <a:solidFill>
                  <a:srgbClr val="ABD1FF"/>
                </a:solidFill>
                <a:latin typeface="Symbol" charset="2"/>
              </a:rPr>
              <a:t>h</a:t>
            </a:r>
            <a:r>
              <a:rPr lang="en-US" sz="1600" dirty="0">
                <a:solidFill>
                  <a:srgbClr val="ABD1FF"/>
                </a:solidFill>
              </a:rPr>
              <a:t> are  estimated layer by </a:t>
            </a:r>
            <a:r>
              <a:rPr lang="en-US" sz="1600" dirty="0" smtClean="0">
                <a:solidFill>
                  <a:srgbClr val="ABD1FF"/>
                </a:solidFill>
              </a:rPr>
              <a:t>layer</a:t>
            </a:r>
          </a:p>
          <a:p>
            <a:pPr marL="361639" indent="-361639" algn="l">
              <a:buFontTx/>
              <a:buAutoNum type="arabicParenR"/>
            </a:pPr>
            <a:r>
              <a:rPr lang="en-US" sz="1600" dirty="0" smtClean="0">
                <a:solidFill>
                  <a:srgbClr val="ABD1FF"/>
                </a:solidFill>
              </a:rPr>
              <a:t>BKG estimated from data (</a:t>
            </a:r>
            <a:r>
              <a:rPr lang="en-US" sz="1600" dirty="0" err="1" smtClean="0">
                <a:solidFill>
                  <a:srgbClr val="ABD1FF"/>
                </a:solidFill>
                <a:latin typeface="Symbol" charset="2"/>
                <a:cs typeface="Symbol" charset="2"/>
              </a:rPr>
              <a:t>Df</a:t>
            </a:r>
            <a:r>
              <a:rPr lang="en-US" sz="1600" dirty="0" smtClean="0">
                <a:solidFill>
                  <a:srgbClr val="ABD1FF"/>
                </a:solidFill>
              </a:rPr>
              <a:t> sidebands)</a:t>
            </a:r>
          </a:p>
          <a:p>
            <a:pPr marL="361639" indent="-361639" algn="l">
              <a:buFontTx/>
              <a:buAutoNum type="arabicParenR"/>
            </a:pPr>
            <a:r>
              <a:rPr lang="en-US" sz="1600" dirty="0" smtClean="0">
                <a:solidFill>
                  <a:srgbClr val="ABD1FF"/>
                </a:solidFill>
              </a:rPr>
              <a:t>Doesn’t depend on Pixel ADC count response</a:t>
            </a:r>
          </a:p>
          <a:p>
            <a:pPr marL="361639" indent="-361639" algn="l">
              <a:buFontTx/>
              <a:buAutoNum type="arabicParenR"/>
            </a:pPr>
            <a:r>
              <a:rPr lang="en-US" sz="1600" dirty="0" smtClean="0">
                <a:solidFill>
                  <a:srgbClr val="ABD1FF"/>
                </a:solidFill>
              </a:rPr>
              <a:t>Sensitive to misalignment</a:t>
            </a:r>
          </a:p>
          <a:p>
            <a:pPr marL="361639" indent="-361639" algn="l">
              <a:buFontTx/>
              <a:buAutoNum type="arabicParenR"/>
            </a:pPr>
            <a:endParaRPr lang="en-US" dirty="0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0" y="1487091"/>
            <a:ext cx="3200409" cy="1722537"/>
            <a:chOff x="-787944" y="1817688"/>
            <a:chExt cx="9993857" cy="4913312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215900" y="1870075"/>
              <a:ext cx="2879725" cy="757238"/>
              <a:chOff x="0" y="-69"/>
              <a:chExt cx="1814" cy="477"/>
            </a:xfrm>
          </p:grpSpPr>
          <p:sp>
            <p:nvSpPr>
              <p:cNvPr id="218174" name="AutoShape 4"/>
              <p:cNvSpPr>
                <a:spLocks/>
              </p:cNvSpPr>
              <p:nvPr/>
            </p:nvSpPr>
            <p:spPr bwMode="auto">
              <a:xfrm>
                <a:off x="0" y="0"/>
                <a:ext cx="1814" cy="340"/>
              </a:xfrm>
              <a:prstGeom prst="roundRect">
                <a:avLst>
                  <a:gd name="adj" fmla="val 16667"/>
                </a:avLst>
              </a:prstGeom>
              <a:solidFill>
                <a:srgbClr val="E6E6E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it-IT" sz="3000" dirty="0"/>
              </a:p>
            </p:txBody>
          </p:sp>
          <p:sp>
            <p:nvSpPr>
              <p:cNvPr id="218175" name="Rectangle 5"/>
              <p:cNvSpPr>
                <a:spLocks/>
              </p:cNvSpPr>
              <p:nvPr/>
            </p:nvSpPr>
            <p:spPr bwMode="auto">
              <a:xfrm>
                <a:off x="195" y="-69"/>
                <a:ext cx="1423" cy="47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38100" tIns="38100" rIns="89176" bIns="38100" anchor="ctr">
                <a:prstTxWarp prst="textNoShape">
                  <a:avLst/>
                </a:prstTxWarp>
                <a:spAutoFit/>
              </a:bodyPr>
              <a:lstStyle/>
              <a:p>
                <a:pPr marL="8929">
                  <a:lnSpc>
                    <a:spcPct val="93000"/>
                  </a:lnSpc>
                  <a:tabLst>
                    <a:tab pos="35717" algn="l"/>
                    <a:tab pos="348245" algn="l"/>
                    <a:tab pos="669703" algn="l"/>
                    <a:tab pos="982231" algn="l"/>
                    <a:tab pos="1294759" algn="l"/>
                    <a:tab pos="1616216" algn="l"/>
                    <a:tab pos="1928744" algn="l"/>
                    <a:tab pos="2250201" algn="l"/>
                    <a:tab pos="2562729" algn="l"/>
                    <a:tab pos="2875257" algn="l"/>
                    <a:tab pos="3196714" algn="l"/>
                    <a:tab pos="3509242" algn="l"/>
                    <a:tab pos="3821770" algn="l"/>
                    <a:tab pos="4143228" algn="l"/>
                    <a:tab pos="4455756" algn="l"/>
                    <a:tab pos="4777213" algn="l"/>
                    <a:tab pos="5089741" algn="l"/>
                    <a:tab pos="5402269" algn="l"/>
                    <a:tab pos="5723726" algn="l"/>
                    <a:tab pos="6036254" algn="l"/>
                    <a:tab pos="6348782" algn="l"/>
                    <a:tab pos="6357711" algn="l"/>
                  </a:tabLst>
                </a:pPr>
                <a:r>
                  <a:rPr lang="en-US" sz="1300" dirty="0">
                    <a:solidFill>
                      <a:srgbClr val="FF0000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rPr>
                  <a:t>1. HIT </a:t>
                </a:r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503238" y="5973762"/>
              <a:ext cx="2879725" cy="757238"/>
              <a:chOff x="0" y="-69"/>
              <a:chExt cx="1814" cy="477"/>
            </a:xfrm>
          </p:grpSpPr>
          <p:sp>
            <p:nvSpPr>
              <p:cNvPr id="218172" name="AutoShape 7"/>
              <p:cNvSpPr>
                <a:spLocks/>
              </p:cNvSpPr>
              <p:nvPr/>
            </p:nvSpPr>
            <p:spPr bwMode="auto">
              <a:xfrm>
                <a:off x="0" y="0"/>
                <a:ext cx="1814" cy="340"/>
              </a:xfrm>
              <a:prstGeom prst="roundRect">
                <a:avLst>
                  <a:gd name="adj" fmla="val 16667"/>
                </a:avLst>
              </a:prstGeom>
              <a:solidFill>
                <a:srgbClr val="E6E6E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it-IT" sz="3000" dirty="0"/>
              </a:p>
            </p:txBody>
          </p:sp>
          <p:sp>
            <p:nvSpPr>
              <p:cNvPr id="218173" name="Rectangle 8"/>
              <p:cNvSpPr>
                <a:spLocks/>
              </p:cNvSpPr>
              <p:nvPr/>
            </p:nvSpPr>
            <p:spPr bwMode="auto">
              <a:xfrm>
                <a:off x="106" y="-69"/>
                <a:ext cx="1601" cy="47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38100" tIns="38100" rIns="89176" bIns="38100" anchor="ctr">
                <a:prstTxWarp prst="textNoShape">
                  <a:avLst/>
                </a:prstTxWarp>
                <a:spAutoFit/>
              </a:bodyPr>
              <a:lstStyle/>
              <a:p>
                <a:pPr marL="8929">
                  <a:lnSpc>
                    <a:spcPct val="93000"/>
                  </a:lnSpc>
                  <a:tabLst>
                    <a:tab pos="35717" algn="l"/>
                    <a:tab pos="348245" algn="l"/>
                    <a:tab pos="669703" algn="l"/>
                    <a:tab pos="982231" algn="l"/>
                    <a:tab pos="1294759" algn="l"/>
                    <a:tab pos="1616216" algn="l"/>
                    <a:tab pos="1928744" algn="l"/>
                    <a:tab pos="2250201" algn="l"/>
                    <a:tab pos="2562729" algn="l"/>
                    <a:tab pos="2875257" algn="l"/>
                    <a:tab pos="3196714" algn="l"/>
                    <a:tab pos="3509242" algn="l"/>
                    <a:tab pos="3821770" algn="l"/>
                    <a:tab pos="4143228" algn="l"/>
                    <a:tab pos="4455756" algn="l"/>
                    <a:tab pos="4777213" algn="l"/>
                    <a:tab pos="5089741" algn="l"/>
                    <a:tab pos="5402269" algn="l"/>
                    <a:tab pos="5723726" algn="l"/>
                    <a:tab pos="6036254" algn="l"/>
                    <a:tab pos="6348782" algn="l"/>
                    <a:tab pos="6357711" algn="l"/>
                  </a:tabLst>
                </a:pPr>
                <a:r>
                  <a:rPr lang="en-US" sz="1300" dirty="0">
                    <a:solidFill>
                      <a:srgbClr val="FF0000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rPr>
                  <a:t>2. Vertex</a:t>
                </a:r>
              </a:p>
            </p:txBody>
          </p:sp>
        </p:grpSp>
        <p:sp>
          <p:nvSpPr>
            <p:cNvPr id="218128" name="Line 9"/>
            <p:cNvSpPr>
              <a:spLocks noChangeShapeType="1"/>
            </p:cNvSpPr>
            <p:nvPr/>
          </p:nvSpPr>
          <p:spPr bwMode="auto">
            <a:xfrm>
              <a:off x="1692275" y="4319588"/>
              <a:ext cx="5940425" cy="1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129" name="Line 10"/>
            <p:cNvSpPr>
              <a:spLocks noChangeShapeType="1"/>
            </p:cNvSpPr>
            <p:nvPr/>
          </p:nvSpPr>
          <p:spPr bwMode="auto">
            <a:xfrm>
              <a:off x="1692275" y="2879725"/>
              <a:ext cx="5940425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130" name="Oval 11"/>
            <p:cNvSpPr>
              <a:spLocks/>
            </p:cNvSpPr>
            <p:nvPr/>
          </p:nvSpPr>
          <p:spPr bwMode="auto">
            <a:xfrm>
              <a:off x="3384550" y="4284663"/>
              <a:ext cx="71438" cy="71437"/>
            </a:xfrm>
            <a:prstGeom prst="ellipse">
              <a:avLst/>
            </a:prstGeom>
            <a:gradFill rotWithShape="0">
              <a:gsLst>
                <a:gs pos="0">
                  <a:srgbClr val="FF8080"/>
                </a:gs>
                <a:gs pos="100000">
                  <a:srgbClr val="800000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it-IT" sz="3000" dirty="0"/>
            </a:p>
          </p:txBody>
        </p:sp>
        <p:sp>
          <p:nvSpPr>
            <p:cNvPr id="218131" name="Line 12"/>
            <p:cNvSpPr>
              <a:spLocks noChangeShapeType="1"/>
            </p:cNvSpPr>
            <p:nvPr/>
          </p:nvSpPr>
          <p:spPr bwMode="auto">
            <a:xfrm rot="10800000">
              <a:off x="2374900" y="2878138"/>
              <a:ext cx="2343150" cy="32432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132" name="Line 13"/>
            <p:cNvSpPr>
              <a:spLocks noChangeShapeType="1"/>
            </p:cNvSpPr>
            <p:nvPr/>
          </p:nvSpPr>
          <p:spPr bwMode="auto">
            <a:xfrm rot="10800000">
              <a:off x="3311525" y="2878138"/>
              <a:ext cx="1406525" cy="32432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133" name="Line 14"/>
            <p:cNvSpPr>
              <a:spLocks noChangeShapeType="1"/>
            </p:cNvSpPr>
            <p:nvPr/>
          </p:nvSpPr>
          <p:spPr bwMode="auto">
            <a:xfrm rot="10800000">
              <a:off x="4211638" y="2878138"/>
              <a:ext cx="506412" cy="32432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134" name="Line 15"/>
            <p:cNvSpPr>
              <a:spLocks noChangeShapeType="1"/>
            </p:cNvSpPr>
            <p:nvPr/>
          </p:nvSpPr>
          <p:spPr bwMode="auto">
            <a:xfrm rot="10800000" flipH="1">
              <a:off x="4716463" y="2878138"/>
              <a:ext cx="36512" cy="32432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135" name="Line 16"/>
            <p:cNvSpPr>
              <a:spLocks noChangeShapeType="1"/>
            </p:cNvSpPr>
            <p:nvPr/>
          </p:nvSpPr>
          <p:spPr bwMode="auto">
            <a:xfrm rot="10800000" flipH="1">
              <a:off x="4716463" y="2878138"/>
              <a:ext cx="576262" cy="32432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136" name="Line 17"/>
            <p:cNvSpPr>
              <a:spLocks noChangeShapeType="1"/>
            </p:cNvSpPr>
            <p:nvPr/>
          </p:nvSpPr>
          <p:spPr bwMode="auto">
            <a:xfrm rot="10800000" flipH="1">
              <a:off x="4716463" y="2878138"/>
              <a:ext cx="1836737" cy="32432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137" name="Line 18"/>
            <p:cNvSpPr>
              <a:spLocks noChangeShapeType="1"/>
            </p:cNvSpPr>
            <p:nvPr/>
          </p:nvSpPr>
          <p:spPr bwMode="auto">
            <a:xfrm rot="10800000" flipH="1">
              <a:off x="4716463" y="2878138"/>
              <a:ext cx="2195512" cy="32432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138" name="Line 19"/>
            <p:cNvSpPr>
              <a:spLocks noChangeShapeType="1"/>
            </p:cNvSpPr>
            <p:nvPr/>
          </p:nvSpPr>
          <p:spPr bwMode="auto">
            <a:xfrm rot="10800000" flipH="1">
              <a:off x="4716463" y="2878138"/>
              <a:ext cx="1476375" cy="32432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139" name="Oval 20"/>
            <p:cNvSpPr>
              <a:spLocks/>
            </p:cNvSpPr>
            <p:nvPr/>
          </p:nvSpPr>
          <p:spPr bwMode="auto">
            <a:xfrm>
              <a:off x="3924300" y="4284663"/>
              <a:ext cx="71438" cy="71437"/>
            </a:xfrm>
            <a:prstGeom prst="ellipse">
              <a:avLst/>
            </a:prstGeom>
            <a:gradFill rotWithShape="0">
              <a:gsLst>
                <a:gs pos="0">
                  <a:srgbClr val="FF8080"/>
                </a:gs>
                <a:gs pos="100000">
                  <a:srgbClr val="800000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it-IT" sz="3000" dirty="0"/>
            </a:p>
          </p:txBody>
        </p:sp>
        <p:sp>
          <p:nvSpPr>
            <p:cNvPr id="218140" name="Oval 21"/>
            <p:cNvSpPr>
              <a:spLocks/>
            </p:cNvSpPr>
            <p:nvPr/>
          </p:nvSpPr>
          <p:spPr bwMode="auto">
            <a:xfrm>
              <a:off x="4427538" y="4284663"/>
              <a:ext cx="71437" cy="71437"/>
            </a:xfrm>
            <a:prstGeom prst="ellipse">
              <a:avLst/>
            </a:prstGeom>
            <a:gradFill rotWithShape="0">
              <a:gsLst>
                <a:gs pos="0">
                  <a:srgbClr val="FF8080"/>
                </a:gs>
                <a:gs pos="100000">
                  <a:srgbClr val="800000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it-IT" sz="3000" dirty="0"/>
            </a:p>
          </p:txBody>
        </p:sp>
        <p:sp>
          <p:nvSpPr>
            <p:cNvPr id="218141" name="Oval 22"/>
            <p:cNvSpPr>
              <a:spLocks/>
            </p:cNvSpPr>
            <p:nvPr/>
          </p:nvSpPr>
          <p:spPr bwMode="auto">
            <a:xfrm>
              <a:off x="4716463" y="4284663"/>
              <a:ext cx="71437" cy="71437"/>
            </a:xfrm>
            <a:prstGeom prst="ellipse">
              <a:avLst/>
            </a:prstGeom>
            <a:gradFill rotWithShape="0">
              <a:gsLst>
                <a:gs pos="0">
                  <a:srgbClr val="FF8080"/>
                </a:gs>
                <a:gs pos="100000">
                  <a:srgbClr val="800000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it-IT" sz="3000" dirty="0"/>
            </a:p>
          </p:txBody>
        </p:sp>
        <p:sp>
          <p:nvSpPr>
            <p:cNvPr id="218142" name="Oval 23"/>
            <p:cNvSpPr>
              <a:spLocks/>
            </p:cNvSpPr>
            <p:nvPr/>
          </p:nvSpPr>
          <p:spPr bwMode="auto">
            <a:xfrm>
              <a:off x="5040313" y="4284663"/>
              <a:ext cx="71437" cy="71437"/>
            </a:xfrm>
            <a:prstGeom prst="ellipse">
              <a:avLst/>
            </a:prstGeom>
            <a:gradFill rotWithShape="0">
              <a:gsLst>
                <a:gs pos="0">
                  <a:srgbClr val="FF8080"/>
                </a:gs>
                <a:gs pos="100000">
                  <a:srgbClr val="800000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it-IT" sz="3000" dirty="0"/>
            </a:p>
          </p:txBody>
        </p:sp>
        <p:sp>
          <p:nvSpPr>
            <p:cNvPr id="218143" name="Oval 24"/>
            <p:cNvSpPr>
              <a:spLocks/>
            </p:cNvSpPr>
            <p:nvPr/>
          </p:nvSpPr>
          <p:spPr bwMode="auto">
            <a:xfrm>
              <a:off x="5508625" y="4284663"/>
              <a:ext cx="71438" cy="71437"/>
            </a:xfrm>
            <a:prstGeom prst="ellipse">
              <a:avLst/>
            </a:prstGeom>
            <a:gradFill rotWithShape="0">
              <a:gsLst>
                <a:gs pos="0">
                  <a:srgbClr val="FF8080"/>
                </a:gs>
                <a:gs pos="100000">
                  <a:srgbClr val="800000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it-IT" sz="3000" dirty="0"/>
            </a:p>
          </p:txBody>
        </p:sp>
        <p:sp>
          <p:nvSpPr>
            <p:cNvPr id="218144" name="Oval 25"/>
            <p:cNvSpPr>
              <a:spLocks/>
            </p:cNvSpPr>
            <p:nvPr/>
          </p:nvSpPr>
          <p:spPr bwMode="auto">
            <a:xfrm>
              <a:off x="5724525" y="4284663"/>
              <a:ext cx="71438" cy="71437"/>
            </a:xfrm>
            <a:prstGeom prst="ellipse">
              <a:avLst/>
            </a:prstGeom>
            <a:gradFill rotWithShape="0">
              <a:gsLst>
                <a:gs pos="0">
                  <a:srgbClr val="FF8080"/>
                </a:gs>
                <a:gs pos="100000">
                  <a:srgbClr val="800000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it-IT" sz="3000" dirty="0"/>
            </a:p>
          </p:txBody>
        </p:sp>
        <p:sp>
          <p:nvSpPr>
            <p:cNvPr id="218145" name="Oval 26"/>
            <p:cNvSpPr>
              <a:spLocks/>
            </p:cNvSpPr>
            <p:nvPr/>
          </p:nvSpPr>
          <p:spPr bwMode="auto">
            <a:xfrm>
              <a:off x="5903913" y="4284663"/>
              <a:ext cx="71437" cy="71437"/>
            </a:xfrm>
            <a:prstGeom prst="ellipse">
              <a:avLst/>
            </a:prstGeom>
            <a:gradFill rotWithShape="0">
              <a:gsLst>
                <a:gs pos="0">
                  <a:srgbClr val="FF8080"/>
                </a:gs>
                <a:gs pos="100000">
                  <a:srgbClr val="800000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it-IT" sz="3000" dirty="0"/>
            </a:p>
          </p:txBody>
        </p:sp>
        <p:sp>
          <p:nvSpPr>
            <p:cNvPr id="218146" name="Oval 27"/>
            <p:cNvSpPr>
              <a:spLocks/>
            </p:cNvSpPr>
            <p:nvPr/>
          </p:nvSpPr>
          <p:spPr bwMode="auto">
            <a:xfrm>
              <a:off x="2339975" y="2843213"/>
              <a:ext cx="71438" cy="71437"/>
            </a:xfrm>
            <a:prstGeom prst="ellipse">
              <a:avLst/>
            </a:prstGeom>
            <a:gradFill rotWithShape="0">
              <a:gsLst>
                <a:gs pos="0">
                  <a:srgbClr val="FF8080"/>
                </a:gs>
                <a:gs pos="100000">
                  <a:srgbClr val="800000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it-IT" sz="3000" dirty="0"/>
            </a:p>
          </p:txBody>
        </p:sp>
        <p:sp>
          <p:nvSpPr>
            <p:cNvPr id="218147" name="Oval 28"/>
            <p:cNvSpPr>
              <a:spLocks/>
            </p:cNvSpPr>
            <p:nvPr/>
          </p:nvSpPr>
          <p:spPr bwMode="auto">
            <a:xfrm>
              <a:off x="3276600" y="2843213"/>
              <a:ext cx="71438" cy="71437"/>
            </a:xfrm>
            <a:prstGeom prst="ellipse">
              <a:avLst/>
            </a:prstGeom>
            <a:gradFill rotWithShape="0">
              <a:gsLst>
                <a:gs pos="0">
                  <a:srgbClr val="FF8080"/>
                </a:gs>
                <a:gs pos="100000">
                  <a:srgbClr val="800000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it-IT" sz="3000" dirty="0"/>
            </a:p>
          </p:txBody>
        </p:sp>
        <p:sp>
          <p:nvSpPr>
            <p:cNvPr id="218148" name="Oval 29"/>
            <p:cNvSpPr>
              <a:spLocks/>
            </p:cNvSpPr>
            <p:nvPr/>
          </p:nvSpPr>
          <p:spPr bwMode="auto">
            <a:xfrm>
              <a:off x="4176713" y="2843213"/>
              <a:ext cx="71437" cy="71437"/>
            </a:xfrm>
            <a:prstGeom prst="ellipse">
              <a:avLst/>
            </a:prstGeom>
            <a:gradFill rotWithShape="0">
              <a:gsLst>
                <a:gs pos="0">
                  <a:srgbClr val="FF8080"/>
                </a:gs>
                <a:gs pos="100000">
                  <a:srgbClr val="800000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it-IT" sz="3000" dirty="0"/>
            </a:p>
          </p:txBody>
        </p:sp>
        <p:sp>
          <p:nvSpPr>
            <p:cNvPr id="218149" name="Oval 30"/>
            <p:cNvSpPr>
              <a:spLocks/>
            </p:cNvSpPr>
            <p:nvPr/>
          </p:nvSpPr>
          <p:spPr bwMode="auto">
            <a:xfrm>
              <a:off x="4716463" y="2843213"/>
              <a:ext cx="71437" cy="71437"/>
            </a:xfrm>
            <a:prstGeom prst="ellipse">
              <a:avLst/>
            </a:prstGeom>
            <a:gradFill rotWithShape="0">
              <a:gsLst>
                <a:gs pos="0">
                  <a:srgbClr val="FF8080"/>
                </a:gs>
                <a:gs pos="100000">
                  <a:srgbClr val="800000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it-IT" sz="3000" dirty="0"/>
            </a:p>
          </p:txBody>
        </p:sp>
        <p:sp>
          <p:nvSpPr>
            <p:cNvPr id="218150" name="Oval 31"/>
            <p:cNvSpPr>
              <a:spLocks/>
            </p:cNvSpPr>
            <p:nvPr/>
          </p:nvSpPr>
          <p:spPr bwMode="auto">
            <a:xfrm>
              <a:off x="5256213" y="2843213"/>
              <a:ext cx="71437" cy="71437"/>
            </a:xfrm>
            <a:prstGeom prst="ellipse">
              <a:avLst/>
            </a:prstGeom>
            <a:gradFill rotWithShape="0">
              <a:gsLst>
                <a:gs pos="0">
                  <a:srgbClr val="FF8080"/>
                </a:gs>
                <a:gs pos="100000">
                  <a:srgbClr val="800000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it-IT" sz="3000" dirty="0"/>
            </a:p>
          </p:txBody>
        </p:sp>
        <p:sp>
          <p:nvSpPr>
            <p:cNvPr id="218151" name="Oval 32"/>
            <p:cNvSpPr>
              <a:spLocks/>
            </p:cNvSpPr>
            <p:nvPr/>
          </p:nvSpPr>
          <p:spPr bwMode="auto">
            <a:xfrm>
              <a:off x="6156325" y="2843213"/>
              <a:ext cx="71438" cy="71437"/>
            </a:xfrm>
            <a:prstGeom prst="ellipse">
              <a:avLst/>
            </a:prstGeom>
            <a:gradFill rotWithShape="0">
              <a:gsLst>
                <a:gs pos="0">
                  <a:srgbClr val="FF8080"/>
                </a:gs>
                <a:gs pos="100000">
                  <a:srgbClr val="800000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it-IT" sz="3000" dirty="0"/>
            </a:p>
          </p:txBody>
        </p:sp>
        <p:sp>
          <p:nvSpPr>
            <p:cNvPr id="218152" name="Oval 33"/>
            <p:cNvSpPr>
              <a:spLocks/>
            </p:cNvSpPr>
            <p:nvPr/>
          </p:nvSpPr>
          <p:spPr bwMode="auto">
            <a:xfrm>
              <a:off x="6516688" y="2792368"/>
              <a:ext cx="71438" cy="71438"/>
            </a:xfrm>
            <a:prstGeom prst="ellipse">
              <a:avLst/>
            </a:prstGeom>
            <a:gradFill rotWithShape="0">
              <a:gsLst>
                <a:gs pos="0">
                  <a:srgbClr val="FF8080"/>
                </a:gs>
                <a:gs pos="100000">
                  <a:srgbClr val="800000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it-IT" sz="3000" dirty="0"/>
            </a:p>
          </p:txBody>
        </p:sp>
        <p:sp>
          <p:nvSpPr>
            <p:cNvPr id="218153" name="Oval 34"/>
            <p:cNvSpPr>
              <a:spLocks/>
            </p:cNvSpPr>
            <p:nvPr/>
          </p:nvSpPr>
          <p:spPr bwMode="auto">
            <a:xfrm>
              <a:off x="6875463" y="2843213"/>
              <a:ext cx="71437" cy="71437"/>
            </a:xfrm>
            <a:prstGeom prst="ellipse">
              <a:avLst/>
            </a:prstGeom>
            <a:gradFill rotWithShape="0">
              <a:gsLst>
                <a:gs pos="0">
                  <a:srgbClr val="FF8080"/>
                </a:gs>
                <a:gs pos="100000">
                  <a:srgbClr val="800000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it-IT" sz="3000" dirty="0"/>
            </a:p>
          </p:txBody>
        </p:sp>
        <p:sp>
          <p:nvSpPr>
            <p:cNvPr id="218154" name="Oval 35"/>
            <p:cNvSpPr>
              <a:spLocks/>
            </p:cNvSpPr>
            <p:nvPr/>
          </p:nvSpPr>
          <p:spPr bwMode="auto">
            <a:xfrm>
              <a:off x="3816350" y="2843213"/>
              <a:ext cx="71438" cy="71437"/>
            </a:xfrm>
            <a:prstGeom prst="ellipse">
              <a:avLst/>
            </a:prstGeom>
            <a:gradFill rotWithShape="0">
              <a:gsLst>
                <a:gs pos="0">
                  <a:srgbClr val="0084D1"/>
                </a:gs>
                <a:gs pos="100000">
                  <a:srgbClr val="000080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it-IT" sz="3000" dirty="0"/>
            </a:p>
          </p:txBody>
        </p:sp>
        <p:sp>
          <p:nvSpPr>
            <p:cNvPr id="218155" name="Oval 36"/>
            <p:cNvSpPr>
              <a:spLocks/>
            </p:cNvSpPr>
            <p:nvPr/>
          </p:nvSpPr>
          <p:spPr bwMode="auto">
            <a:xfrm>
              <a:off x="2916238" y="2843213"/>
              <a:ext cx="71437" cy="71437"/>
            </a:xfrm>
            <a:prstGeom prst="ellipse">
              <a:avLst/>
            </a:prstGeom>
            <a:gradFill rotWithShape="0">
              <a:gsLst>
                <a:gs pos="0">
                  <a:srgbClr val="0084D1"/>
                </a:gs>
                <a:gs pos="100000">
                  <a:srgbClr val="000080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it-IT" sz="3000" dirty="0"/>
            </a:p>
          </p:txBody>
        </p:sp>
        <p:sp>
          <p:nvSpPr>
            <p:cNvPr id="218156" name="Oval 37"/>
            <p:cNvSpPr>
              <a:spLocks/>
            </p:cNvSpPr>
            <p:nvPr/>
          </p:nvSpPr>
          <p:spPr bwMode="auto">
            <a:xfrm>
              <a:off x="2592388" y="2843213"/>
              <a:ext cx="71437" cy="71437"/>
            </a:xfrm>
            <a:prstGeom prst="ellipse">
              <a:avLst/>
            </a:prstGeom>
            <a:gradFill rotWithShape="0">
              <a:gsLst>
                <a:gs pos="0">
                  <a:srgbClr val="0084D1"/>
                </a:gs>
                <a:gs pos="100000">
                  <a:srgbClr val="000080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it-IT" sz="3000" dirty="0"/>
            </a:p>
          </p:txBody>
        </p:sp>
        <p:sp>
          <p:nvSpPr>
            <p:cNvPr id="218157" name="Oval 38"/>
            <p:cNvSpPr>
              <a:spLocks/>
            </p:cNvSpPr>
            <p:nvPr/>
          </p:nvSpPr>
          <p:spPr bwMode="auto">
            <a:xfrm>
              <a:off x="7091363" y="2843213"/>
              <a:ext cx="71437" cy="71437"/>
            </a:xfrm>
            <a:prstGeom prst="ellipse">
              <a:avLst/>
            </a:prstGeom>
            <a:gradFill rotWithShape="0">
              <a:gsLst>
                <a:gs pos="0">
                  <a:srgbClr val="0084D1"/>
                </a:gs>
                <a:gs pos="100000">
                  <a:srgbClr val="000080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it-IT" sz="3000" dirty="0"/>
            </a:p>
          </p:txBody>
        </p:sp>
        <p:sp>
          <p:nvSpPr>
            <p:cNvPr id="218158" name="Oval 39"/>
            <p:cNvSpPr>
              <a:spLocks/>
            </p:cNvSpPr>
            <p:nvPr/>
          </p:nvSpPr>
          <p:spPr bwMode="auto">
            <a:xfrm>
              <a:off x="6840538" y="4284663"/>
              <a:ext cx="71437" cy="71437"/>
            </a:xfrm>
            <a:prstGeom prst="ellipse">
              <a:avLst/>
            </a:prstGeom>
            <a:gradFill rotWithShape="0">
              <a:gsLst>
                <a:gs pos="0">
                  <a:srgbClr val="0084D1"/>
                </a:gs>
                <a:gs pos="100000">
                  <a:srgbClr val="000080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it-IT" sz="3000" dirty="0"/>
            </a:p>
          </p:txBody>
        </p:sp>
        <p:sp>
          <p:nvSpPr>
            <p:cNvPr id="218159" name="Line 40"/>
            <p:cNvSpPr>
              <a:spLocks noChangeShapeType="1"/>
            </p:cNvSpPr>
            <p:nvPr/>
          </p:nvSpPr>
          <p:spPr bwMode="auto">
            <a:xfrm>
              <a:off x="3095625" y="2339975"/>
              <a:ext cx="323850" cy="360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160" name="Line 41"/>
            <p:cNvSpPr>
              <a:spLocks noChangeShapeType="1"/>
            </p:cNvSpPr>
            <p:nvPr/>
          </p:nvSpPr>
          <p:spPr bwMode="auto">
            <a:xfrm rot="10800000" flipH="1">
              <a:off x="3384550" y="6118225"/>
              <a:ext cx="828675" cy="3270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161" name="Rectangle 42"/>
            <p:cNvSpPr>
              <a:spLocks/>
            </p:cNvSpPr>
            <p:nvPr/>
          </p:nvSpPr>
          <p:spPr bwMode="auto">
            <a:xfrm>
              <a:off x="-787944" y="2700336"/>
              <a:ext cx="2419895" cy="7777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39200" bIns="0">
              <a:prstTxWarp prst="textNoShape">
                <a:avLst/>
              </a:prstTxWarp>
            </a:bodyPr>
            <a:lstStyle/>
            <a:p>
              <a:pPr marL="26788" algn="l">
                <a:lnSpc>
                  <a:spcPct val="93000"/>
                </a:lnSpc>
                <a:tabLst>
                  <a:tab pos="26788" algn="l"/>
                  <a:tab pos="339316" algn="l"/>
                  <a:tab pos="660773" algn="l"/>
                  <a:tab pos="973301" algn="l"/>
                  <a:tab pos="1285829" algn="l"/>
                  <a:tab pos="1607287" algn="l"/>
                  <a:tab pos="1919815" algn="l"/>
                  <a:tab pos="2241272" algn="l"/>
                  <a:tab pos="2553800" algn="l"/>
                  <a:tab pos="2866328" algn="l"/>
                  <a:tab pos="3187785" algn="l"/>
                  <a:tab pos="3500313" algn="l"/>
                  <a:tab pos="3812841" algn="l"/>
                  <a:tab pos="4134298" algn="l"/>
                  <a:tab pos="4446826" algn="l"/>
                  <a:tab pos="4768284" algn="l"/>
                  <a:tab pos="5080812" algn="l"/>
                  <a:tab pos="5393339" algn="l"/>
                  <a:tab pos="5714797" algn="l"/>
                  <a:tab pos="6027325" algn="l"/>
                  <a:tab pos="6339853" algn="l"/>
                  <a:tab pos="6348782" algn="l"/>
                </a:tabLst>
              </a:pPr>
              <a:r>
                <a:rPr lang="en-US" sz="1300" dirty="0">
                  <a:latin typeface="Arial" charset="0"/>
                  <a:ea typeface="Arial" charset="0"/>
                  <a:cs typeface="Arial" charset="0"/>
                  <a:sym typeface="Arial" charset="0"/>
                </a:rPr>
                <a:t>Layer 2</a:t>
              </a:r>
            </a:p>
          </p:txBody>
        </p:sp>
        <p:sp>
          <p:nvSpPr>
            <p:cNvPr id="218162" name="Rectangle 43"/>
            <p:cNvSpPr>
              <a:spLocks/>
            </p:cNvSpPr>
            <p:nvPr/>
          </p:nvSpPr>
          <p:spPr bwMode="auto">
            <a:xfrm>
              <a:off x="-620637" y="4140197"/>
              <a:ext cx="2289101" cy="56017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39200" bIns="0">
              <a:prstTxWarp prst="textNoShape">
                <a:avLst/>
              </a:prstTxWarp>
            </a:bodyPr>
            <a:lstStyle/>
            <a:p>
              <a:pPr marL="26788" algn="l">
                <a:lnSpc>
                  <a:spcPct val="93000"/>
                </a:lnSpc>
                <a:tabLst>
                  <a:tab pos="26788" algn="l"/>
                  <a:tab pos="339316" algn="l"/>
                  <a:tab pos="660773" algn="l"/>
                  <a:tab pos="973301" algn="l"/>
                  <a:tab pos="1285829" algn="l"/>
                  <a:tab pos="1607287" algn="l"/>
                  <a:tab pos="1919815" algn="l"/>
                  <a:tab pos="2241272" algn="l"/>
                  <a:tab pos="2553800" algn="l"/>
                  <a:tab pos="2866328" algn="l"/>
                  <a:tab pos="3187785" algn="l"/>
                  <a:tab pos="3500313" algn="l"/>
                  <a:tab pos="3812841" algn="l"/>
                  <a:tab pos="4134298" algn="l"/>
                  <a:tab pos="4446826" algn="l"/>
                  <a:tab pos="4768284" algn="l"/>
                  <a:tab pos="5080812" algn="l"/>
                  <a:tab pos="5393339" algn="l"/>
                  <a:tab pos="5714797" algn="l"/>
                  <a:tab pos="6027325" algn="l"/>
                  <a:tab pos="6339853" algn="l"/>
                  <a:tab pos="6348782" algn="l"/>
                </a:tabLst>
              </a:pPr>
              <a:r>
                <a:rPr lang="en-US" sz="1300" dirty="0">
                  <a:latin typeface="Arial" charset="0"/>
                  <a:ea typeface="Arial" charset="0"/>
                  <a:cs typeface="Arial" charset="0"/>
                  <a:sym typeface="Arial" charset="0"/>
                </a:rPr>
                <a:t>Layer 1</a:t>
              </a:r>
            </a:p>
          </p:txBody>
        </p:sp>
        <p:sp>
          <p:nvSpPr>
            <p:cNvPr id="218163" name="Line 44"/>
            <p:cNvSpPr>
              <a:spLocks noChangeShapeType="1"/>
            </p:cNvSpPr>
            <p:nvPr/>
          </p:nvSpPr>
          <p:spPr bwMode="auto">
            <a:xfrm rot="10800000" flipH="1">
              <a:off x="4716463" y="2878138"/>
              <a:ext cx="323850" cy="32432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164" name="Oval 45"/>
            <p:cNvSpPr>
              <a:spLocks/>
            </p:cNvSpPr>
            <p:nvPr/>
          </p:nvSpPr>
          <p:spPr bwMode="auto">
            <a:xfrm>
              <a:off x="4859338" y="4284663"/>
              <a:ext cx="71437" cy="71437"/>
            </a:xfrm>
            <a:prstGeom prst="ellipse">
              <a:avLst/>
            </a:prstGeom>
            <a:gradFill rotWithShape="0">
              <a:gsLst>
                <a:gs pos="0">
                  <a:srgbClr val="FF8080"/>
                </a:gs>
                <a:gs pos="100000">
                  <a:srgbClr val="800000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it-IT" sz="3000" dirty="0"/>
            </a:p>
          </p:txBody>
        </p:sp>
        <p:sp>
          <p:nvSpPr>
            <p:cNvPr id="218165" name="Oval 46"/>
            <p:cNvSpPr>
              <a:spLocks/>
            </p:cNvSpPr>
            <p:nvPr/>
          </p:nvSpPr>
          <p:spPr bwMode="auto">
            <a:xfrm>
              <a:off x="5003800" y="2843213"/>
              <a:ext cx="71438" cy="71437"/>
            </a:xfrm>
            <a:prstGeom prst="ellipse">
              <a:avLst/>
            </a:prstGeom>
            <a:gradFill rotWithShape="0">
              <a:gsLst>
                <a:gs pos="0">
                  <a:srgbClr val="FF8080"/>
                </a:gs>
                <a:gs pos="100000">
                  <a:srgbClr val="800000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it-IT" sz="3000" dirty="0"/>
            </a:p>
          </p:txBody>
        </p:sp>
        <p:grpSp>
          <p:nvGrpSpPr>
            <p:cNvPr id="5" name="Group 47"/>
            <p:cNvGrpSpPr>
              <a:grpSpLocks/>
            </p:cNvGrpSpPr>
            <p:nvPr/>
          </p:nvGrpSpPr>
          <p:grpSpPr bwMode="auto">
            <a:xfrm>
              <a:off x="5637213" y="1817688"/>
              <a:ext cx="3568700" cy="757238"/>
              <a:chOff x="-304" y="125"/>
              <a:chExt cx="2248" cy="477"/>
            </a:xfrm>
          </p:grpSpPr>
          <p:sp>
            <p:nvSpPr>
              <p:cNvPr id="218170" name="AutoShape 48"/>
              <p:cNvSpPr>
                <a:spLocks/>
              </p:cNvSpPr>
              <p:nvPr/>
            </p:nvSpPr>
            <p:spPr bwMode="auto">
              <a:xfrm>
                <a:off x="-304" y="191"/>
                <a:ext cx="2248" cy="411"/>
              </a:xfrm>
              <a:prstGeom prst="roundRect">
                <a:avLst>
                  <a:gd name="adj" fmla="val 16667"/>
                </a:avLst>
              </a:prstGeom>
              <a:solidFill>
                <a:srgbClr val="E6E6E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it-IT" sz="3000" dirty="0"/>
              </a:p>
            </p:txBody>
          </p:sp>
          <p:sp>
            <p:nvSpPr>
              <p:cNvPr id="218171" name="Rectangle 49"/>
              <p:cNvSpPr>
                <a:spLocks/>
              </p:cNvSpPr>
              <p:nvPr/>
            </p:nvSpPr>
            <p:spPr bwMode="auto">
              <a:xfrm>
                <a:off x="-154" y="125"/>
                <a:ext cx="1909" cy="47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 lIns="38100" tIns="38100" rIns="89176" bIns="38100" anchor="ctr">
                <a:prstTxWarp prst="textNoShape">
                  <a:avLst/>
                </a:prstTxWarp>
                <a:spAutoFit/>
              </a:bodyPr>
              <a:lstStyle/>
              <a:p>
                <a:pPr marL="8929">
                  <a:lnSpc>
                    <a:spcPct val="93000"/>
                  </a:lnSpc>
                  <a:tabLst>
                    <a:tab pos="35717" algn="l"/>
                    <a:tab pos="348245" algn="l"/>
                    <a:tab pos="669703" algn="l"/>
                    <a:tab pos="982231" algn="l"/>
                    <a:tab pos="1294759" algn="l"/>
                    <a:tab pos="1616216" algn="l"/>
                    <a:tab pos="1928744" algn="l"/>
                    <a:tab pos="2250201" algn="l"/>
                    <a:tab pos="2562729" algn="l"/>
                    <a:tab pos="2875257" algn="l"/>
                    <a:tab pos="3196714" algn="l"/>
                    <a:tab pos="3509242" algn="l"/>
                    <a:tab pos="3821770" algn="l"/>
                    <a:tab pos="4143228" algn="l"/>
                    <a:tab pos="4455756" algn="l"/>
                    <a:tab pos="4777213" algn="l"/>
                    <a:tab pos="5089741" algn="l"/>
                    <a:tab pos="5402269" algn="l"/>
                    <a:tab pos="5723726" algn="l"/>
                    <a:tab pos="6036254" algn="l"/>
                    <a:tab pos="6348782" algn="l"/>
                    <a:tab pos="6357711" algn="l"/>
                  </a:tabLst>
                </a:pPr>
                <a:r>
                  <a:rPr lang="en-US" sz="1300" dirty="0">
                    <a:solidFill>
                      <a:srgbClr val="FF0000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rPr>
                  <a:t>3. </a:t>
                </a:r>
                <a:r>
                  <a:rPr lang="en-US" sz="1300" dirty="0" err="1" smtClean="0">
                    <a:solidFill>
                      <a:srgbClr val="FF0000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rPr>
                  <a:t>Tracklet</a:t>
                </a:r>
                <a:r>
                  <a:rPr lang="en-US" sz="1300" dirty="0" smtClean="0">
                    <a:solidFill>
                      <a:srgbClr val="FF0000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rPr>
                  <a:t> </a:t>
                </a:r>
                <a:endParaRPr lang="en-US" sz="1300" dirty="0">
                  <a:solidFill>
                    <a:srgbClr val="FF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endParaRPr>
              </a:p>
            </p:txBody>
          </p:sp>
        </p:grpSp>
        <p:sp>
          <p:nvSpPr>
            <p:cNvPr id="218167" name="Freeform 50"/>
            <p:cNvSpPr>
              <a:spLocks/>
            </p:cNvSpPr>
            <p:nvPr/>
          </p:nvSpPr>
          <p:spPr bwMode="auto">
            <a:xfrm>
              <a:off x="5327650" y="2519363"/>
              <a:ext cx="1079500" cy="2159000"/>
            </a:xfrm>
            <a:custGeom>
              <a:avLst/>
              <a:gdLst>
                <a:gd name="T0" fmla="*/ 0 w 21600"/>
                <a:gd name="T1" fmla="*/ 2147483647 h 21600"/>
                <a:gd name="T2" fmla="*/ 2147483647 w 21600"/>
                <a:gd name="T3" fmla="*/ 0 h 21600"/>
                <a:gd name="T4" fmla="*/ 2147483647 w 21600"/>
                <a:gd name="T5" fmla="*/ 1797504537 h 21600"/>
                <a:gd name="T6" fmla="*/ 449376109 w 21600"/>
                <a:gd name="T7" fmla="*/ 2147483647 h 21600"/>
                <a:gd name="T8" fmla="*/ 0 w 21600"/>
                <a:gd name="T9" fmla="*/ 2147483647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600"/>
                <a:gd name="T16" fmla="*/ 0 h 21600"/>
                <a:gd name="T17" fmla="*/ 21600 w 21600"/>
                <a:gd name="T18" fmla="*/ 21600 h 21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00" h="21600">
                  <a:moveTo>
                    <a:pt x="0" y="19800"/>
                  </a:moveTo>
                  <a:lnTo>
                    <a:pt x="18000" y="0"/>
                  </a:lnTo>
                  <a:lnTo>
                    <a:pt x="21600" y="1800"/>
                  </a:lnTo>
                  <a:lnTo>
                    <a:pt x="3600" y="21600"/>
                  </a:lnTo>
                  <a:lnTo>
                    <a:pt x="0" y="19800"/>
                  </a:lnTo>
                </a:path>
              </a:pathLst>
            </a:custGeom>
            <a:solidFill>
              <a:srgbClr val="0000FF">
                <a:alpha val="19608"/>
              </a:srgbClr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it-IT" sz="3000" dirty="0"/>
            </a:p>
          </p:txBody>
        </p:sp>
        <p:sp>
          <p:nvSpPr>
            <p:cNvPr id="218168" name="Line 51"/>
            <p:cNvSpPr>
              <a:spLocks noChangeShapeType="1"/>
            </p:cNvSpPr>
            <p:nvPr/>
          </p:nvSpPr>
          <p:spPr bwMode="auto">
            <a:xfrm flipH="1">
              <a:off x="6478588" y="2866707"/>
              <a:ext cx="542925" cy="360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169" name="AutoShape 58"/>
            <p:cNvSpPr>
              <a:spLocks/>
            </p:cNvSpPr>
            <p:nvPr/>
          </p:nvSpPr>
          <p:spPr bwMode="auto">
            <a:xfrm>
              <a:off x="4500563" y="5940425"/>
              <a:ext cx="468312" cy="360363"/>
            </a:xfrm>
            <a:custGeom>
              <a:avLst/>
              <a:gdLst>
                <a:gd name="T0" fmla="*/ 2147483647 w 21600"/>
                <a:gd name="T1" fmla="*/ 836701741 h 21600"/>
                <a:gd name="T2" fmla="*/ 0 60000 65536"/>
                <a:gd name="T3" fmla="*/ 0 w 21600"/>
                <a:gd name="T4" fmla="*/ 0 h 21600"/>
                <a:gd name="T5" fmla="*/ 21600 w 21600"/>
                <a:gd name="T6" fmla="*/ 21600 h 21600"/>
              </a:gdLst>
              <a:ahLst/>
              <a:cxnLst>
                <a:cxn ang="T2">
                  <a:pos x="T0" y="T1"/>
                </a:cxn>
              </a:cxnLst>
              <a:rect l="T3" t="T4" r="T5" b="T6"/>
              <a:pathLst>
                <a:path w="21600" h="21600">
                  <a:moveTo>
                    <a:pt x="11462" y="4342"/>
                  </a:moveTo>
                  <a:lnTo>
                    <a:pt x="9722" y="1887"/>
                  </a:lnTo>
                  <a:lnTo>
                    <a:pt x="8550" y="6382"/>
                  </a:lnTo>
                  <a:lnTo>
                    <a:pt x="4502" y="3625"/>
                  </a:lnTo>
                  <a:lnTo>
                    <a:pt x="5372" y="7817"/>
                  </a:lnTo>
                  <a:lnTo>
                    <a:pt x="1172" y="8270"/>
                  </a:lnTo>
                  <a:lnTo>
                    <a:pt x="3935" y="11592"/>
                  </a:lnTo>
                  <a:lnTo>
                    <a:pt x="0" y="12877"/>
                  </a:lnTo>
                  <a:lnTo>
                    <a:pt x="3330" y="15370"/>
                  </a:lnTo>
                  <a:lnTo>
                    <a:pt x="1285" y="17825"/>
                  </a:lnTo>
                  <a:lnTo>
                    <a:pt x="4805" y="18240"/>
                  </a:lnTo>
                  <a:lnTo>
                    <a:pt x="4917" y="21600"/>
                  </a:lnTo>
                  <a:lnTo>
                    <a:pt x="7527" y="18125"/>
                  </a:lnTo>
                  <a:lnTo>
                    <a:pt x="8700" y="19712"/>
                  </a:lnTo>
                  <a:lnTo>
                    <a:pt x="9872" y="17370"/>
                  </a:lnTo>
                  <a:lnTo>
                    <a:pt x="11612" y="18842"/>
                  </a:lnTo>
                  <a:lnTo>
                    <a:pt x="12180" y="15935"/>
                  </a:lnTo>
                  <a:lnTo>
                    <a:pt x="14942" y="17370"/>
                  </a:lnTo>
                  <a:lnTo>
                    <a:pt x="14640" y="14350"/>
                  </a:lnTo>
                  <a:lnTo>
                    <a:pt x="18877" y="15632"/>
                  </a:lnTo>
                  <a:lnTo>
                    <a:pt x="16380" y="12310"/>
                  </a:lnTo>
                  <a:lnTo>
                    <a:pt x="18270" y="11290"/>
                  </a:lnTo>
                  <a:lnTo>
                    <a:pt x="16985" y="9402"/>
                  </a:lnTo>
                  <a:lnTo>
                    <a:pt x="21600" y="6645"/>
                  </a:lnTo>
                  <a:lnTo>
                    <a:pt x="16380" y="6532"/>
                  </a:lnTo>
                  <a:lnTo>
                    <a:pt x="18007" y="3172"/>
                  </a:lnTo>
                  <a:lnTo>
                    <a:pt x="14525" y="5777"/>
                  </a:lnTo>
                  <a:lnTo>
                    <a:pt x="14790" y="0"/>
                  </a:lnTo>
                  <a:close/>
                  <a:moveTo>
                    <a:pt x="11462" y="4342"/>
                  </a:moveTo>
                </a:path>
              </a:pathLst>
            </a:custGeom>
            <a:gradFill rotWithShape="0">
              <a:gsLst>
                <a:gs pos="0">
                  <a:srgbClr val="FFFF00"/>
                </a:gs>
                <a:gs pos="100000">
                  <a:srgbClr val="800000"/>
                </a:gs>
              </a:gsLst>
              <a:path path="rect">
                <a:fillToRect l="29999" t="29999" r="70001" b="70001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it-IT" sz="3000" dirty="0"/>
            </a:p>
          </p:txBody>
        </p:sp>
      </p:grpSp>
      <p:sp>
        <p:nvSpPr>
          <p:cNvPr id="64" name="Rectangle 12"/>
          <p:cNvSpPr>
            <a:spLocks/>
          </p:cNvSpPr>
          <p:nvPr/>
        </p:nvSpPr>
        <p:spPr bwMode="auto">
          <a:xfrm rot="16200000">
            <a:off x="6953250" y="4349750"/>
            <a:ext cx="4025900" cy="355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1800" i="1" dirty="0">
                <a:solidFill>
                  <a:srgbClr val="FFFF66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CMS Physics Analysis Summary QCD-</a:t>
            </a:r>
            <a:r>
              <a:rPr lang="en-US" sz="1800" i="1" dirty="0" smtClean="0">
                <a:solidFill>
                  <a:srgbClr val="FFFF66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09-002</a:t>
            </a:r>
            <a:endParaRPr lang="en-US" sz="1800" i="1" dirty="0">
              <a:solidFill>
                <a:srgbClr val="FFFF66"/>
              </a:solidFill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>
          <a:blip r:embed="rId3"/>
          <a:srcRect l="4245" t="22247" r="5108" b="18282"/>
          <a:stretch>
            <a:fillRect/>
          </a:stretch>
        </p:blipFill>
        <p:spPr>
          <a:xfrm>
            <a:off x="609600" y="3200400"/>
            <a:ext cx="8001000" cy="3429000"/>
          </a:xfrm>
          <a:prstGeom prst="rect">
            <a:avLst/>
          </a:prstGeom>
        </p:spPr>
      </p:pic>
      <p:sp>
        <p:nvSpPr>
          <p:cNvPr id="218125" name="TextBox 69"/>
          <p:cNvSpPr txBox="1">
            <a:spLocks noChangeArrowheads="1"/>
          </p:cNvSpPr>
          <p:nvPr/>
        </p:nvSpPr>
        <p:spPr bwMode="auto">
          <a:xfrm>
            <a:off x="1600200" y="4038600"/>
            <a:ext cx="1798363" cy="311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4291" tIns="32146" rIns="64291" bIns="32146">
            <a:prstTxWarp prst="textNoShape">
              <a:avLst/>
            </a:prstTxWarp>
            <a:spAutoFit/>
          </a:bodyPr>
          <a:lstStyle/>
          <a:p>
            <a:r>
              <a:rPr lang="en-US" sz="1600" b="1" dirty="0" err="1">
                <a:solidFill>
                  <a:srgbClr val="FF0000"/>
                </a:solidFill>
              </a:rPr>
              <a:t>Systematics</a:t>
            </a:r>
            <a:r>
              <a:rPr lang="en-US" sz="1600" b="1" dirty="0">
                <a:solidFill>
                  <a:srgbClr val="FF0000"/>
                </a:solidFill>
              </a:rPr>
              <a:t> ~10%</a:t>
            </a:r>
          </a:p>
        </p:txBody>
      </p:sp>
      <p:sp>
        <p:nvSpPr>
          <p:cNvPr id="70" name="TextBox 69"/>
          <p:cNvSpPr txBox="1">
            <a:spLocks noChangeArrowheads="1"/>
          </p:cNvSpPr>
          <p:nvPr/>
        </p:nvSpPr>
        <p:spPr bwMode="auto">
          <a:xfrm>
            <a:off x="2038371" y="3733800"/>
            <a:ext cx="922022" cy="311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4291" tIns="32146" rIns="64291" bIns="32146">
            <a:prstTxWarp prst="textNoShape">
              <a:avLst/>
            </a:prstTxWarp>
            <a:spAutoFit/>
          </a:bodyPr>
          <a:lstStyle/>
          <a:p>
            <a:r>
              <a:rPr lang="en-US" sz="1600" b="1" dirty="0" smtClean="0">
                <a:solidFill>
                  <a:srgbClr val="660066"/>
                </a:solidFill>
              </a:rPr>
              <a:t>900 </a:t>
            </a:r>
            <a:r>
              <a:rPr lang="en-US" sz="1600" b="1" dirty="0" err="1" smtClean="0">
                <a:solidFill>
                  <a:srgbClr val="660066"/>
                </a:solidFill>
              </a:rPr>
              <a:t>GeV</a:t>
            </a:r>
            <a:endParaRPr lang="en-US" sz="1600" b="1" dirty="0">
              <a:solidFill>
                <a:srgbClr val="660066"/>
              </a:solidFill>
            </a:endParaRPr>
          </a:p>
        </p:txBody>
      </p:sp>
      <p:sp>
        <p:nvSpPr>
          <p:cNvPr id="71" name="TextBox 70"/>
          <p:cNvSpPr txBox="1">
            <a:spLocks noChangeArrowheads="1"/>
          </p:cNvSpPr>
          <p:nvPr/>
        </p:nvSpPr>
        <p:spPr bwMode="auto">
          <a:xfrm>
            <a:off x="7318699" y="4953000"/>
            <a:ext cx="762623" cy="311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4291" tIns="32146" rIns="64291" bIns="32146">
            <a:prstTxWarp prst="textNoShape">
              <a:avLst/>
            </a:prstTxWarp>
            <a:spAutoFit/>
          </a:bodyPr>
          <a:lstStyle/>
          <a:p>
            <a:r>
              <a:rPr lang="en-US" sz="1600" b="1" dirty="0" smtClean="0">
                <a:solidFill>
                  <a:srgbClr val="660066"/>
                </a:solidFill>
              </a:rPr>
              <a:t>10 </a:t>
            </a:r>
            <a:r>
              <a:rPr lang="en-US" sz="1600" b="1" dirty="0" err="1">
                <a:solidFill>
                  <a:srgbClr val="660066"/>
                </a:solidFill>
              </a:rPr>
              <a:t>T</a:t>
            </a:r>
            <a:r>
              <a:rPr lang="en-US" sz="1600" b="1" dirty="0" err="1" smtClean="0">
                <a:solidFill>
                  <a:srgbClr val="660066"/>
                </a:solidFill>
              </a:rPr>
              <a:t>eV</a:t>
            </a:r>
            <a:endParaRPr lang="en-US" sz="1600" b="1" dirty="0">
              <a:solidFill>
                <a:srgbClr val="660066"/>
              </a:solidFill>
            </a:endParaRPr>
          </a:p>
        </p:txBody>
      </p:sp>
      <p:sp>
        <p:nvSpPr>
          <p:cNvPr id="72" name="TextBox 69"/>
          <p:cNvSpPr txBox="1">
            <a:spLocks noChangeArrowheads="1"/>
          </p:cNvSpPr>
          <p:nvPr/>
        </p:nvSpPr>
        <p:spPr bwMode="auto">
          <a:xfrm>
            <a:off x="6324600" y="4648200"/>
            <a:ext cx="1798363" cy="311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4291" tIns="32146" rIns="64291" bIns="32146">
            <a:prstTxWarp prst="textNoShape">
              <a:avLst/>
            </a:prstTxWarp>
            <a:spAutoFit/>
          </a:bodyPr>
          <a:lstStyle/>
          <a:p>
            <a:r>
              <a:rPr lang="en-US" sz="1600" b="1" dirty="0" err="1">
                <a:solidFill>
                  <a:srgbClr val="FF0000"/>
                </a:solidFill>
              </a:rPr>
              <a:t>Systematics</a:t>
            </a:r>
            <a:r>
              <a:rPr lang="en-US" sz="1600" b="1" dirty="0">
                <a:solidFill>
                  <a:srgbClr val="FF0000"/>
                </a:solidFill>
              </a:rPr>
              <a:t> ~10%</a:t>
            </a:r>
          </a:p>
        </p:txBody>
      </p:sp>
      <p:grpSp>
        <p:nvGrpSpPr>
          <p:cNvPr id="68" name="Group 67"/>
          <p:cNvGrpSpPr/>
          <p:nvPr/>
        </p:nvGrpSpPr>
        <p:grpSpPr>
          <a:xfrm>
            <a:off x="2971800" y="2514600"/>
            <a:ext cx="4059017" cy="4038601"/>
            <a:chOff x="4572001" y="2678907"/>
            <a:chExt cx="3750468" cy="3578697"/>
          </a:xfrm>
        </p:grpSpPr>
        <p:pic>
          <p:nvPicPr>
            <p:cNvPr id="218120" name="Picture 1"/>
            <p:cNvPicPr>
              <a:picLocks noChangeArrowheads="1"/>
            </p:cNvPicPr>
            <p:nvPr/>
          </p:nvPicPr>
          <p:blipFill>
            <a:blip r:embed="rId4"/>
            <a:srcRect r="7545"/>
            <a:stretch>
              <a:fillRect/>
            </a:stretch>
          </p:blipFill>
          <p:spPr bwMode="auto">
            <a:xfrm>
              <a:off x="4572001" y="2678907"/>
              <a:ext cx="3728750" cy="357869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  <p:sp>
          <p:nvSpPr>
            <p:cNvPr id="218121" name="Rectangle 66"/>
            <p:cNvSpPr>
              <a:spLocks noChangeArrowheads="1"/>
            </p:cNvSpPr>
            <p:nvPr/>
          </p:nvSpPr>
          <p:spPr bwMode="auto">
            <a:xfrm>
              <a:off x="5375672" y="3200400"/>
              <a:ext cx="857250" cy="1246585"/>
            </a:xfrm>
            <a:prstGeom prst="rect">
              <a:avLst/>
            </a:prstGeom>
            <a:solidFill>
              <a:schemeClr val="tx1"/>
            </a:solidFill>
            <a:ln w="25400">
              <a:noFill/>
              <a:round/>
              <a:headEnd/>
              <a:tailEnd/>
            </a:ln>
          </p:spPr>
          <p:txBody>
            <a:bodyPr lIns="64291" tIns="32146" rIns="64291" bIns="32146">
              <a:prstTxWarp prst="textNoShape">
                <a:avLst/>
              </a:prstTxWarp>
            </a:bodyPr>
            <a:lstStyle/>
            <a:p>
              <a:endParaRPr lang="it-IT" sz="3000" dirty="0"/>
            </a:p>
          </p:txBody>
        </p:sp>
        <p:pic>
          <p:nvPicPr>
            <p:cNvPr id="218122" name="Picture 1"/>
            <p:cNvPicPr>
              <a:picLocks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7001" t="13081" r="59245" b="54132"/>
            <a:stretch>
              <a:fillRect/>
            </a:stretch>
          </p:blipFill>
          <p:spPr bwMode="auto">
            <a:xfrm>
              <a:off x="5181600" y="3048000"/>
              <a:ext cx="1607344" cy="1928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8123" name="Oval 67"/>
            <p:cNvSpPr>
              <a:spLocks noChangeArrowheads="1"/>
            </p:cNvSpPr>
            <p:nvPr/>
          </p:nvSpPr>
          <p:spPr bwMode="auto">
            <a:xfrm>
              <a:off x="7840266" y="3268265"/>
              <a:ext cx="482203" cy="1125141"/>
            </a:xfrm>
            <a:prstGeom prst="ellipse">
              <a:avLst/>
            </a:prstGeom>
            <a:noFill/>
            <a:ln w="44450">
              <a:solidFill>
                <a:srgbClr val="FF0000"/>
              </a:solidFill>
              <a:round/>
              <a:headEnd/>
              <a:tailEnd/>
            </a:ln>
          </p:spPr>
          <p:txBody>
            <a:bodyPr lIns="64291" tIns="32146" rIns="64291" bIns="32146">
              <a:prstTxWarp prst="textNoShape">
                <a:avLst/>
              </a:prstTxWarp>
            </a:bodyPr>
            <a:lstStyle/>
            <a:p>
              <a:endParaRPr lang="it-IT" sz="3000" dirty="0"/>
            </a:p>
          </p:txBody>
        </p:sp>
      </p:grpSp>
      <p:sp>
        <p:nvSpPr>
          <p:cNvPr id="73" name="Rectangle 72"/>
          <p:cNvSpPr/>
          <p:nvPr/>
        </p:nvSpPr>
        <p:spPr>
          <a:xfrm>
            <a:off x="482857" y="1219200"/>
            <a:ext cx="279139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eaLnBrk="0" hangingPunct="0"/>
            <a:r>
              <a:rPr lang="en-US" dirty="0" smtClean="0">
                <a:solidFill>
                  <a:schemeClr val="hlink"/>
                </a:solidFill>
                <a:latin typeface="Verdana" charset="0"/>
                <a:ea typeface="ＭＳ Ｐゴシック" charset="-128"/>
                <a:cs typeface="ＭＳ Ｐゴシック" charset="-128"/>
              </a:rPr>
              <a:t>Tracking Down to P</a:t>
            </a:r>
            <a:r>
              <a:rPr lang="en-US" baseline="-25000" dirty="0" smtClean="0">
                <a:solidFill>
                  <a:schemeClr val="hlink"/>
                </a:solidFill>
                <a:latin typeface="Verdana" charset="0"/>
                <a:ea typeface="ＭＳ Ｐゴシック" charset="-128"/>
                <a:cs typeface="ＭＳ Ｐゴシック" charset="-128"/>
              </a:rPr>
              <a:t>T </a:t>
            </a:r>
            <a:r>
              <a:rPr lang="en-US" dirty="0" smtClean="0">
                <a:solidFill>
                  <a:schemeClr val="hlink"/>
                </a:solidFill>
                <a:latin typeface="Verdana" charset="0"/>
                <a:ea typeface="ＭＳ Ｐゴシック" charset="-128"/>
                <a:cs typeface="ＭＳ Ｐゴシック" charset="-128"/>
              </a:rPr>
              <a:t>= 75 </a:t>
            </a:r>
            <a:r>
              <a:rPr lang="en-US" dirty="0" err="1" smtClean="0">
                <a:solidFill>
                  <a:schemeClr val="hlink"/>
                </a:solidFill>
                <a:latin typeface="Verdana" charset="0"/>
                <a:ea typeface="ＭＳ Ｐゴシック" charset="-128"/>
                <a:cs typeface="ＭＳ Ｐゴシック" charset="-128"/>
              </a:rPr>
              <a:t>MeV/c</a:t>
            </a:r>
            <a:r>
              <a:rPr lang="en-US" dirty="0" smtClean="0">
                <a:solidFill>
                  <a:schemeClr val="hlink"/>
                </a:solidFill>
                <a:latin typeface="Verdana" charset="0"/>
                <a:ea typeface="ＭＳ Ｐゴシック" charset="-128"/>
                <a:cs typeface="ＭＳ Ｐゴシック" charset="-128"/>
              </a:rPr>
              <a:t> !</a:t>
            </a:r>
            <a:endParaRPr lang="en-US" dirty="0">
              <a:solidFill>
                <a:schemeClr val="hlink"/>
              </a:solidFill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9" name="Date Placeholder 68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r>
              <a:rPr lang="en-US" dirty="0" smtClean="0"/>
              <a:t>Antananarivo, August 24</a:t>
            </a:r>
            <a:r>
              <a:rPr lang="en-US" baseline="30000" dirty="0" smtClean="0"/>
              <a:t>th</a:t>
            </a:r>
            <a:r>
              <a:rPr lang="en-US" dirty="0" smtClean="0"/>
              <a:t> 2009</a:t>
            </a:r>
            <a:endParaRPr lang="en-US" dirty="0"/>
          </a:p>
        </p:txBody>
      </p:sp>
      <p:sp>
        <p:nvSpPr>
          <p:cNvPr id="74" name="Footer Placeholder 7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Paolo Bartalini (NTU)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70" name="Picture 15"/>
          <p:cNvPicPr>
            <a:picLocks noChangeAspect="1" noChangeArrowheads="1"/>
          </p:cNvPicPr>
          <p:nvPr/>
        </p:nvPicPr>
        <p:blipFill>
          <a:blip r:embed="rId3"/>
          <a:srcRect l="10480" t="19460" r="58734" b="28648"/>
          <a:stretch>
            <a:fillRect/>
          </a:stretch>
        </p:blipFill>
        <p:spPr bwMode="auto">
          <a:xfrm>
            <a:off x="533400" y="4267200"/>
            <a:ext cx="193992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5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Paolo Bartalini (NTU)</a:t>
            </a:r>
          </a:p>
        </p:txBody>
      </p:sp>
      <p:pic>
        <p:nvPicPr>
          <p:cNvPr id="70660" name="Picture 2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2971800"/>
            <a:ext cx="4318000" cy="359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1" name="Picture 3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2971800"/>
            <a:ext cx="4318000" cy="359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2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0" dirty="0">
                <a:solidFill>
                  <a:schemeClr val="tx1"/>
                </a:solidFill>
                <a:effectLst/>
                <a:ea typeface="Gill Sans" charset="0"/>
                <a:cs typeface="Gill Sans" charset="0"/>
              </a:rPr>
              <a:t>MB:</a:t>
            </a:r>
            <a:r>
              <a:rPr lang="en-US" b="0" dirty="0" smtClean="0">
                <a:solidFill>
                  <a:schemeClr val="tx1"/>
                </a:solidFill>
                <a:effectLst/>
                <a:ea typeface="Gill Sans" charset="0"/>
                <a:cs typeface="Gill Sans" charset="0"/>
              </a:rPr>
              <a:t> P</a:t>
            </a:r>
            <a:r>
              <a:rPr lang="en-US" b="0" baseline="-25000" dirty="0" smtClean="0">
                <a:solidFill>
                  <a:schemeClr val="tx1"/>
                </a:solidFill>
                <a:effectLst/>
                <a:ea typeface="Gill Sans" charset="0"/>
                <a:cs typeface="Gill Sans" charset="0"/>
              </a:rPr>
              <a:t>T </a:t>
            </a:r>
            <a:r>
              <a:rPr lang="en-US" b="0" dirty="0" smtClean="0">
                <a:solidFill>
                  <a:schemeClr val="tx1"/>
                </a:solidFill>
                <a:effectLst/>
                <a:ea typeface="Gill Sans" charset="0"/>
                <a:cs typeface="Gill Sans" charset="0"/>
              </a:rPr>
              <a:t>Spectra of Charged Hadrons</a:t>
            </a:r>
            <a:endParaRPr lang="en-US" sz="6400" b="0" dirty="0"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70663" name="Text Box 6"/>
          <p:cNvSpPr txBox="1">
            <a:spLocks noChangeArrowheads="1"/>
          </p:cNvSpPr>
          <p:nvPr/>
        </p:nvSpPr>
        <p:spPr bwMode="auto">
          <a:xfrm>
            <a:off x="838200" y="3505200"/>
            <a:ext cx="1136650" cy="257175"/>
          </a:xfrm>
          <a:prstGeom prst="rect">
            <a:avLst/>
          </a:prstGeom>
          <a:solidFill>
            <a:schemeClr val="bg1"/>
          </a:solidFill>
          <a:ln w="28575">
            <a:solidFill>
              <a:srgbClr val="99FF33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GB" sz="900" b="1">
                <a:solidFill>
                  <a:srgbClr val="99FF33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Charged hadrons</a:t>
            </a:r>
          </a:p>
        </p:txBody>
      </p:sp>
      <p:sp>
        <p:nvSpPr>
          <p:cNvPr id="70664" name="Text Box 7"/>
          <p:cNvSpPr txBox="1">
            <a:spLocks noChangeArrowheads="1"/>
          </p:cNvSpPr>
          <p:nvPr/>
        </p:nvSpPr>
        <p:spPr bwMode="auto">
          <a:xfrm>
            <a:off x="3352800" y="3429000"/>
            <a:ext cx="481013" cy="2571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GB" sz="900" b="1">
                <a:solidFill>
                  <a:srgbClr val="FF2247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pions</a:t>
            </a:r>
          </a:p>
        </p:txBody>
      </p:sp>
      <p:sp>
        <p:nvSpPr>
          <p:cNvPr id="70665" name="Text Box 8"/>
          <p:cNvSpPr txBox="1">
            <a:spLocks noChangeArrowheads="1"/>
          </p:cNvSpPr>
          <p:nvPr/>
        </p:nvSpPr>
        <p:spPr bwMode="auto">
          <a:xfrm>
            <a:off x="5791200" y="3429000"/>
            <a:ext cx="512763" cy="257175"/>
          </a:xfrm>
          <a:prstGeom prst="rect">
            <a:avLst/>
          </a:prstGeom>
          <a:noFill/>
          <a:ln w="28575">
            <a:solidFill>
              <a:srgbClr val="339966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GB" sz="900" b="1">
                <a:solidFill>
                  <a:srgbClr val="5F9D22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kaons</a:t>
            </a:r>
          </a:p>
        </p:txBody>
      </p:sp>
      <p:sp>
        <p:nvSpPr>
          <p:cNvPr id="70666" name="Text Box 9"/>
          <p:cNvSpPr txBox="1">
            <a:spLocks noChangeArrowheads="1"/>
          </p:cNvSpPr>
          <p:nvPr/>
        </p:nvSpPr>
        <p:spPr bwMode="auto">
          <a:xfrm>
            <a:off x="7848600" y="3429000"/>
            <a:ext cx="617538" cy="2571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GB" sz="900" b="1">
                <a:solidFill>
                  <a:schemeClr val="bg1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protons</a:t>
            </a:r>
          </a:p>
        </p:txBody>
      </p:sp>
      <p:sp>
        <p:nvSpPr>
          <p:cNvPr id="70667" name="Rectangle 12"/>
          <p:cNvSpPr>
            <a:spLocks/>
          </p:cNvSpPr>
          <p:nvPr/>
        </p:nvSpPr>
        <p:spPr bwMode="auto">
          <a:xfrm rot="-5400000">
            <a:off x="6953250" y="4349750"/>
            <a:ext cx="4025900" cy="355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1800" i="1" dirty="0">
                <a:solidFill>
                  <a:srgbClr val="FFFF66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CMS Physics Analysis Summary QCD-07-001</a:t>
            </a:r>
          </a:p>
        </p:txBody>
      </p:sp>
      <p:sp>
        <p:nvSpPr>
          <p:cNvPr id="70669" name="Rectangle 14"/>
          <p:cNvSpPr>
            <a:spLocks/>
          </p:cNvSpPr>
          <p:nvPr/>
        </p:nvSpPr>
        <p:spPr bwMode="auto">
          <a:xfrm>
            <a:off x="5181600" y="1371600"/>
            <a:ext cx="3581400" cy="1054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r"/>
            <a:r>
              <a:rPr lang="en-US" sz="1800" dirty="0">
                <a:solidFill>
                  <a:srgbClr val="ABD1FF"/>
                </a:solidFill>
                <a:latin typeface="+mn-lt"/>
                <a:ea typeface="Gill Sans" charset="0"/>
                <a:cs typeface="Gill Sans" charset="0"/>
                <a:sym typeface="Gill Sans" charset="0"/>
              </a:rPr>
              <a:t>Diff. yields of identified</a:t>
            </a:r>
            <a:r>
              <a:rPr lang="en-US" sz="1800" dirty="0">
                <a:latin typeface="+mn-lt"/>
                <a:ea typeface="Gill Sans" charset="0"/>
                <a:cs typeface="Gill Sans" charset="0"/>
                <a:sym typeface="Gill Sans" charset="0"/>
              </a:rPr>
              <a:t> </a:t>
            </a:r>
            <a:r>
              <a:rPr lang="en-US" sz="1800" dirty="0" err="1">
                <a:solidFill>
                  <a:srgbClr val="FF2247"/>
                </a:solidFill>
                <a:latin typeface="+mn-lt"/>
                <a:ea typeface="Gill Sans" charset="0"/>
                <a:cs typeface="Gill Sans" charset="0"/>
                <a:sym typeface="Gill Sans" charset="0"/>
              </a:rPr>
              <a:t>π</a:t>
            </a:r>
            <a:r>
              <a:rPr lang="en-US" sz="1800" baseline="32000" dirty="0">
                <a:solidFill>
                  <a:srgbClr val="FF2247"/>
                </a:solidFill>
                <a:latin typeface="+mn-lt"/>
                <a:ea typeface="Gill Sans" charset="0"/>
                <a:cs typeface="Gill Sans" charset="0"/>
                <a:sym typeface="Gill Sans" charset="0"/>
              </a:rPr>
              <a:t>±</a:t>
            </a:r>
            <a:r>
              <a:rPr lang="en-US" sz="1800" dirty="0">
                <a:latin typeface="+mn-lt"/>
                <a:ea typeface="Gill Sans" charset="0"/>
                <a:cs typeface="Gill Sans" charset="0"/>
                <a:sym typeface="Gill Sans" charset="0"/>
              </a:rPr>
              <a:t>, </a:t>
            </a:r>
            <a:r>
              <a:rPr lang="en-US" sz="1800" dirty="0">
                <a:solidFill>
                  <a:srgbClr val="CCFF66"/>
                </a:solidFill>
                <a:latin typeface="+mn-lt"/>
                <a:ea typeface="Gill Sans" charset="0"/>
                <a:cs typeface="Gill Sans" charset="0"/>
                <a:sym typeface="Gill Sans" charset="0"/>
              </a:rPr>
              <a:t>K</a:t>
            </a:r>
            <a:r>
              <a:rPr lang="en-US" sz="1800" baseline="32000" dirty="0">
                <a:solidFill>
                  <a:srgbClr val="CCFF66"/>
                </a:solidFill>
                <a:latin typeface="+mn-lt"/>
                <a:ea typeface="Gill Sans" charset="0"/>
                <a:cs typeface="Gill Sans" charset="0"/>
                <a:sym typeface="Gill Sans" charset="0"/>
              </a:rPr>
              <a:t>±</a:t>
            </a:r>
            <a:r>
              <a:rPr lang="en-US" sz="1800" dirty="0">
                <a:latin typeface="+mn-lt"/>
                <a:ea typeface="Lucida Grande" charset="0"/>
                <a:cs typeface="Lucida Grande" charset="0"/>
                <a:sym typeface="Gill Sans" charset="0"/>
              </a:rPr>
              <a:t>, </a:t>
            </a:r>
            <a:r>
              <a:rPr lang="en-US" sz="1800" dirty="0" err="1">
                <a:latin typeface="+mn-lt"/>
                <a:ea typeface="Lucida Grande" charset="0"/>
                <a:cs typeface="Lucida Grande" charset="0"/>
                <a:sym typeface="Gill Sans" charset="0"/>
              </a:rPr>
              <a:t>p/p̅</a:t>
            </a:r>
            <a:r>
              <a:rPr lang="en-US" sz="1800" dirty="0">
                <a:latin typeface="+mn-lt"/>
                <a:ea typeface="Lucida Grande" charset="0"/>
                <a:cs typeface="Lucida Grande" charset="0"/>
                <a:sym typeface="Gill Sans" charset="0"/>
              </a:rPr>
              <a:t> </a:t>
            </a:r>
            <a:r>
              <a:rPr lang="en-US" sz="1800" dirty="0">
                <a:solidFill>
                  <a:srgbClr val="ABD1FF"/>
                </a:solidFill>
                <a:latin typeface="+mn-lt"/>
                <a:ea typeface="Lucida Grande" charset="0"/>
                <a:cs typeface="Lucida Grande" charset="0"/>
                <a:sym typeface="Gill Sans" charset="0"/>
              </a:rPr>
              <a:t>together with </a:t>
            </a:r>
            <a:r>
              <a:rPr lang="en-US" sz="1800" i="1" dirty="0" err="1">
                <a:solidFill>
                  <a:srgbClr val="ABD1FF"/>
                </a:solidFill>
                <a:latin typeface="+mn-lt"/>
                <a:ea typeface="Gill Sans" charset="0"/>
                <a:cs typeface="Gill Sans" charset="0"/>
                <a:sym typeface="Gill Sans" charset="0"/>
              </a:rPr>
              <a:t>Tsallis</a:t>
            </a:r>
            <a:r>
              <a:rPr lang="en-US" sz="1800" dirty="0">
                <a:solidFill>
                  <a:srgbClr val="ABD1FF"/>
                </a:solidFill>
                <a:latin typeface="+mn-lt"/>
                <a:ea typeface="Gill Sans" charset="0"/>
                <a:cs typeface="Gill Sans" charset="0"/>
                <a:sym typeface="Gill Sans" charset="0"/>
              </a:rPr>
              <a:t>-function fits </a:t>
            </a:r>
          </a:p>
          <a:p>
            <a:pPr algn="r"/>
            <a:r>
              <a:rPr lang="en-US" sz="1800" dirty="0">
                <a:latin typeface="+mn-lt"/>
                <a:ea typeface="Gill Sans" charset="0"/>
                <a:cs typeface="Gill Sans" charset="0"/>
                <a:sym typeface="Gill Sans" charset="0"/>
              </a:rPr>
              <a:t>(inverse slope T = 0.2 </a:t>
            </a:r>
            <a:r>
              <a:rPr lang="en-US" sz="1800" dirty="0" err="1">
                <a:latin typeface="+mn-lt"/>
                <a:ea typeface="Gill Sans" charset="0"/>
                <a:cs typeface="Gill Sans" charset="0"/>
                <a:sym typeface="Gill Sans" charset="0"/>
              </a:rPr>
              <a:t>GeV/c</a:t>
            </a:r>
            <a:r>
              <a:rPr lang="en-US" sz="1800" dirty="0">
                <a:latin typeface="+mn-lt"/>
                <a:ea typeface="Gill Sans" charset="0"/>
                <a:cs typeface="Gill Sans" charset="0"/>
                <a:sym typeface="Gill Sans" charset="0"/>
              </a:rPr>
              <a:t>, high</a:t>
            </a:r>
            <a:r>
              <a:rPr lang="en-US" sz="1800" dirty="0" smtClean="0">
                <a:latin typeface="+mn-lt"/>
                <a:ea typeface="Gill Sans" charset="0"/>
                <a:cs typeface="Gill Sans" charset="0"/>
                <a:sym typeface="Gill Sans" charset="0"/>
              </a:rPr>
              <a:t> </a:t>
            </a:r>
            <a:r>
              <a:rPr lang="en-US" sz="1800" dirty="0">
                <a:latin typeface="+mn-lt"/>
                <a:ea typeface="Gill Sans" charset="0"/>
                <a:cs typeface="Gill Sans" charset="0"/>
                <a:sym typeface="Gill Sans" charset="0"/>
              </a:rPr>
              <a:t>P</a:t>
            </a:r>
            <a:r>
              <a:rPr lang="en-US" sz="1800" baseline="-6000" dirty="0" smtClean="0">
                <a:latin typeface="+mn-lt"/>
                <a:ea typeface="Gill Sans" charset="0"/>
                <a:cs typeface="Gill Sans" charset="0"/>
                <a:sym typeface="Gill Sans" charset="0"/>
              </a:rPr>
              <a:t>T</a:t>
            </a:r>
            <a:r>
              <a:rPr lang="en-US" sz="1800" dirty="0" smtClean="0">
                <a:latin typeface="+mn-lt"/>
                <a:ea typeface="Gill Sans" charset="0"/>
                <a:cs typeface="Gill Sans" charset="0"/>
                <a:sym typeface="Gill Sans" charset="0"/>
              </a:rPr>
              <a:t> </a:t>
            </a:r>
            <a:r>
              <a:rPr lang="en-US" sz="1800" dirty="0">
                <a:latin typeface="+mn-lt"/>
                <a:ea typeface="Gill Sans" charset="0"/>
                <a:cs typeface="Gill Sans" charset="0"/>
                <a:sym typeface="Gill Sans" charset="0"/>
              </a:rPr>
              <a:t>exponent </a:t>
            </a:r>
            <a:r>
              <a:rPr lang="en-US" sz="1800" dirty="0" err="1">
                <a:latin typeface="+mn-lt"/>
                <a:ea typeface="Gill Sans" charset="0"/>
                <a:cs typeface="Gill Sans" charset="0"/>
                <a:sym typeface="Gill Sans" charset="0"/>
              </a:rPr>
              <a:t>n</a:t>
            </a:r>
            <a:r>
              <a:rPr lang="en-US" sz="1800" dirty="0">
                <a:latin typeface="+mn-lt"/>
                <a:ea typeface="Gill Sans" charset="0"/>
                <a:cs typeface="Gill Sans" charset="0"/>
                <a:sym typeface="Gill Sans" charset="0"/>
              </a:rPr>
              <a:t> = 7.2)</a:t>
            </a:r>
          </a:p>
        </p:txBody>
      </p:sp>
      <p:sp>
        <p:nvSpPr>
          <p:cNvPr id="17" name="Date Placeholder 16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r>
              <a:rPr lang="en-US" smtClean="0"/>
              <a:t>Antananarivo, August 24th 2009</a:t>
            </a:r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rcRect l="8683" t="15886" r="5988" b="1839"/>
          <a:stretch>
            <a:fillRect/>
          </a:stretch>
        </p:blipFill>
        <p:spPr>
          <a:xfrm>
            <a:off x="228601" y="867075"/>
            <a:ext cx="4876799" cy="2104724"/>
          </a:xfrm>
          <a:prstGeom prst="rect">
            <a:avLst/>
          </a:prstGeom>
        </p:spPr>
      </p:pic>
      <p:sp>
        <p:nvSpPr>
          <p:cNvPr id="19" name="Rectangle 12"/>
          <p:cNvSpPr>
            <a:spLocks/>
          </p:cNvSpPr>
          <p:nvPr/>
        </p:nvSpPr>
        <p:spPr bwMode="auto">
          <a:xfrm rot="16200000">
            <a:off x="1689100" y="1689100"/>
            <a:ext cx="1905000" cy="355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1800" i="1" dirty="0" err="1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dE/dx</a:t>
            </a:r>
            <a:r>
              <a:rPr lang="en-US" sz="1800" i="1" dirty="0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 (</a:t>
            </a:r>
            <a:r>
              <a:rPr lang="en-US" sz="1800" i="1" dirty="0" err="1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MeV</a:t>
            </a:r>
            <a:r>
              <a:rPr lang="en-US" sz="1800" i="1" dirty="0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/cm)</a:t>
            </a:r>
            <a:endParaRPr lang="en-US" sz="1800" i="1" dirty="0">
              <a:solidFill>
                <a:srgbClr val="FF0000"/>
              </a:solidFill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95400" y="1219200"/>
            <a:ext cx="710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660066"/>
                </a:solidFill>
              </a:rPr>
              <a:t>Pixel</a:t>
            </a:r>
            <a:endParaRPr lang="en-US" sz="1800" b="1" dirty="0">
              <a:solidFill>
                <a:srgbClr val="660066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33372" y="1143000"/>
            <a:ext cx="10158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0090"/>
                </a:solidFill>
              </a:rPr>
              <a:t>Si-</a:t>
            </a:r>
            <a:r>
              <a:rPr lang="en-US" sz="1400" b="1" dirty="0" err="1" smtClean="0">
                <a:solidFill>
                  <a:srgbClr val="000090"/>
                </a:solidFill>
                <a:latin typeface="Symbol" charset="2"/>
                <a:cs typeface="Symbol" charset="2"/>
              </a:rPr>
              <a:t>m</a:t>
            </a:r>
            <a:r>
              <a:rPr lang="en-US" sz="1400" b="1" dirty="0" smtClean="0">
                <a:solidFill>
                  <a:srgbClr val="000090"/>
                </a:solidFill>
                <a:latin typeface="Symbol" charset="2"/>
                <a:cs typeface="Symbol" charset="2"/>
              </a:rPr>
              <a:t>-</a:t>
            </a:r>
            <a:r>
              <a:rPr lang="en-US" sz="1400" b="1" dirty="0" smtClean="0">
                <a:solidFill>
                  <a:srgbClr val="000090"/>
                </a:solidFill>
                <a:latin typeface="+mn-lt"/>
                <a:cs typeface="Symbol" charset="2"/>
              </a:rPr>
              <a:t>Strip</a:t>
            </a:r>
            <a:endParaRPr lang="en-US" sz="1400" b="1" dirty="0">
              <a:solidFill>
                <a:srgbClr val="000090"/>
              </a:solidFill>
              <a:latin typeface="Symbol" charset="2"/>
              <a:cs typeface="Symbol" charset="2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33400" y="1295400"/>
            <a:ext cx="3646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FF2247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π</a:t>
            </a:r>
            <a:r>
              <a:rPr lang="en-US" baseline="32000" dirty="0" smtClean="0">
                <a:solidFill>
                  <a:srgbClr val="FF2247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±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685800" y="1143000"/>
            <a:ext cx="35137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K</a:t>
            </a:r>
            <a:r>
              <a:rPr lang="en-US" baseline="32000" dirty="0" smtClean="0">
                <a:solidFill>
                  <a:srgbClr val="008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±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90600" y="1066800"/>
            <a:ext cx="2771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3399"/>
                </a:solidFill>
              </a:rPr>
              <a:t>p</a:t>
            </a:r>
            <a:endParaRPr lang="en-US" dirty="0">
              <a:solidFill>
                <a:srgbClr val="00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931" name="Text Box 3"/>
          <p:cNvSpPr txBox="1">
            <a:spLocks noChangeArrowheads="1"/>
          </p:cNvSpPr>
          <p:nvPr/>
        </p:nvSpPr>
        <p:spPr bwMode="auto">
          <a:xfrm>
            <a:off x="2819400" y="1304925"/>
            <a:ext cx="6324600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US" sz="1700">
                <a:latin typeface="Verdana" charset="0"/>
                <a:ea typeface="Arial" charset="0"/>
                <a:cs typeface="Arial" charset="0"/>
              </a:rPr>
              <a:t>The Calo jet (or Charged jet) provides a scale</a:t>
            </a:r>
          </a:p>
          <a:p>
            <a:pPr algn="r"/>
            <a:r>
              <a:rPr lang="en-US" sz="1700">
                <a:latin typeface="Verdana" charset="0"/>
                <a:ea typeface="Arial" charset="0"/>
                <a:cs typeface="Arial" charset="0"/>
              </a:rPr>
              <a:t>and defines a direction in the </a:t>
            </a:r>
            <a:r>
              <a:rPr lang="en-US" sz="1700" b="1">
                <a:latin typeface="Symbol" charset="2"/>
                <a:ea typeface="Arial" charset="0"/>
                <a:cs typeface="Arial" charset="0"/>
              </a:rPr>
              <a:t>f</a:t>
            </a:r>
            <a:r>
              <a:rPr lang="en-US" sz="1700">
                <a:latin typeface="Verdana" charset="0"/>
                <a:ea typeface="Arial" charset="0"/>
                <a:cs typeface="Arial" charset="0"/>
              </a:rPr>
              <a:t> plane</a:t>
            </a:r>
          </a:p>
          <a:p>
            <a:pPr algn="r"/>
            <a:r>
              <a:rPr lang="en-US" sz="1700">
                <a:solidFill>
                  <a:srgbClr val="009900"/>
                </a:solidFill>
                <a:latin typeface="Verdana" charset="0"/>
                <a:ea typeface="Arial" charset="0"/>
                <a:cs typeface="Arial" charset="0"/>
              </a:rPr>
              <a:t>The transverse region is expected to be</a:t>
            </a:r>
          </a:p>
          <a:p>
            <a:pPr algn="r"/>
            <a:r>
              <a:rPr lang="en-US" sz="1700">
                <a:solidFill>
                  <a:srgbClr val="009900"/>
                </a:solidFill>
                <a:latin typeface="Verdana" charset="0"/>
                <a:ea typeface="Arial" charset="0"/>
                <a:cs typeface="Arial" charset="0"/>
              </a:rPr>
              <a:t>particularly sensitive to the UE</a:t>
            </a:r>
          </a:p>
          <a:p>
            <a:pPr algn="r"/>
            <a:r>
              <a:rPr lang="en-US" sz="1700">
                <a:solidFill>
                  <a:srgbClr val="F078D9"/>
                </a:solidFill>
                <a:latin typeface="Verdana" charset="0"/>
                <a:ea typeface="Arial" charset="0"/>
                <a:cs typeface="Arial" charset="0"/>
              </a:rPr>
              <a:t>Several Jet topologies can be tested to increase the sensitiveness to the MPI component of the UE</a:t>
            </a:r>
            <a:endParaRPr lang="en-US" sz="1700">
              <a:solidFill>
                <a:srgbClr val="ABD1FF"/>
              </a:solidFill>
              <a:latin typeface="Verdana" charset="0"/>
              <a:ea typeface="Arial" charset="0"/>
              <a:cs typeface="Arial" charset="0"/>
            </a:endParaRPr>
          </a:p>
          <a:p>
            <a:pPr algn="r"/>
            <a:endParaRPr lang="en-US" sz="1800">
              <a:solidFill>
                <a:srgbClr val="ABD1FF"/>
              </a:solidFill>
              <a:latin typeface="Verdana" charset="0"/>
              <a:ea typeface="Arial" charset="0"/>
              <a:cs typeface="Arial" charset="0"/>
            </a:endParaRPr>
          </a:p>
          <a:p>
            <a:pPr algn="r"/>
            <a:endParaRPr lang="en-US" sz="1800">
              <a:latin typeface="Verdana" charset="0"/>
              <a:ea typeface="Arial" charset="0"/>
              <a:cs typeface="Arial" charset="0"/>
            </a:endParaRPr>
          </a:p>
        </p:txBody>
      </p:sp>
      <p:sp>
        <p:nvSpPr>
          <p:cNvPr id="892932" name="Text Box 4"/>
          <p:cNvSpPr txBox="1">
            <a:spLocks noChangeArrowheads="1"/>
          </p:cNvSpPr>
          <p:nvPr/>
        </p:nvSpPr>
        <p:spPr bwMode="auto">
          <a:xfrm>
            <a:off x="6619875" y="898525"/>
            <a:ext cx="2524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>
                <a:solidFill>
                  <a:srgbClr val="D98563"/>
                </a:solidFill>
                <a:latin typeface="Verdana" charset="0"/>
                <a:ea typeface="Arial" charset="0"/>
                <a:cs typeface="Arial" charset="0"/>
              </a:rPr>
              <a:t>MB and Jet events</a:t>
            </a:r>
            <a:endParaRPr lang="en-US" sz="1800">
              <a:solidFill>
                <a:srgbClr val="FFFF66"/>
              </a:solidFill>
              <a:latin typeface="Verdana" charset="0"/>
              <a:ea typeface="Arial" charset="0"/>
              <a:cs typeface="Arial" charset="0"/>
            </a:endParaRPr>
          </a:p>
        </p:txBody>
      </p:sp>
      <p:sp>
        <p:nvSpPr>
          <p:cNvPr id="892933" name="Text Box 5"/>
          <p:cNvSpPr txBox="1">
            <a:spLocks noChangeArrowheads="1"/>
          </p:cNvSpPr>
          <p:nvPr/>
        </p:nvSpPr>
        <p:spPr bwMode="auto">
          <a:xfrm>
            <a:off x="0" y="5367338"/>
            <a:ext cx="7848600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endParaRPr lang="en-US" sz="1800" dirty="0">
              <a:latin typeface="Verdana" charset="0"/>
              <a:ea typeface="Arial" charset="0"/>
              <a:cs typeface="Arial" charset="0"/>
            </a:endParaRPr>
          </a:p>
          <a:p>
            <a:pPr algn="l"/>
            <a:r>
              <a:rPr lang="en-US" sz="1800" dirty="0">
                <a:latin typeface="Verdana" charset="0"/>
                <a:ea typeface="Arial" charset="0"/>
                <a:cs typeface="Arial" charset="0"/>
              </a:rPr>
              <a:t>observables are the same</a:t>
            </a:r>
          </a:p>
          <a:p>
            <a:pPr algn="l"/>
            <a:endParaRPr lang="en-US" sz="1800" dirty="0">
              <a:latin typeface="Verdana" charset="0"/>
              <a:ea typeface="Arial" charset="0"/>
              <a:cs typeface="Arial" charset="0"/>
            </a:endParaRPr>
          </a:p>
          <a:p>
            <a:pPr algn="l"/>
            <a:r>
              <a:rPr lang="en-US" sz="1800" dirty="0">
                <a:solidFill>
                  <a:schemeClr val="accent1"/>
                </a:solidFill>
                <a:latin typeface="Verdana" charset="0"/>
                <a:ea typeface="Arial" charset="0"/>
                <a:cs typeface="Arial" charset="0"/>
              </a:rPr>
              <a:t>	The P</a:t>
            </a:r>
            <a:r>
              <a:rPr lang="en-US" sz="1800" baseline="-25000" dirty="0">
                <a:solidFill>
                  <a:schemeClr val="accent1"/>
                </a:solidFill>
                <a:latin typeface="Verdana" charset="0"/>
                <a:ea typeface="Arial" charset="0"/>
                <a:cs typeface="Arial" charset="0"/>
              </a:rPr>
              <a:t>T</a:t>
            </a:r>
            <a:r>
              <a:rPr lang="en-US" sz="1800" dirty="0">
                <a:solidFill>
                  <a:schemeClr val="accent1"/>
                </a:solidFill>
                <a:latin typeface="Verdana" charset="0"/>
                <a:ea typeface="Arial" charset="0"/>
                <a:cs typeface="Arial" charset="0"/>
              </a:rPr>
              <a:t> of the boson is used to define a direction</a:t>
            </a:r>
          </a:p>
          <a:p>
            <a:pPr algn="l"/>
            <a:r>
              <a:rPr lang="en-US" sz="1800" dirty="0">
                <a:latin typeface="Verdana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892934" name="Line 6"/>
          <p:cNvSpPr>
            <a:spLocks noChangeShapeType="1"/>
          </p:cNvSpPr>
          <p:nvPr/>
        </p:nvSpPr>
        <p:spPr bwMode="auto">
          <a:xfrm flipV="1">
            <a:off x="0" y="4733925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663700" y="731838"/>
            <a:ext cx="1990725" cy="1787525"/>
            <a:chOff x="1056" y="144"/>
            <a:chExt cx="1254" cy="1126"/>
          </a:xfrm>
        </p:grpSpPr>
        <p:sp>
          <p:nvSpPr>
            <p:cNvPr id="892936" name="AutoShape 8"/>
            <p:cNvSpPr>
              <a:spLocks/>
            </p:cNvSpPr>
            <p:nvPr/>
          </p:nvSpPr>
          <p:spPr bwMode="auto">
            <a:xfrm rot="2700000">
              <a:off x="1492" y="359"/>
              <a:ext cx="479" cy="527"/>
            </a:xfrm>
            <a:custGeom>
              <a:avLst/>
              <a:gdLst/>
              <a:ahLst/>
              <a:cxnLst/>
              <a:rect l="0" t="0" r="r" b="b"/>
              <a:pathLst>
                <a:path w="21430" h="20333">
                  <a:moveTo>
                    <a:pt x="21430" y="209"/>
                  </a:moveTo>
                  <a:cubicBezTo>
                    <a:pt x="11377" y="-1267"/>
                    <a:pt x="1887" y="4807"/>
                    <a:pt x="232" y="13775"/>
                  </a:cubicBezTo>
                  <a:cubicBezTo>
                    <a:pt x="-170" y="15956"/>
                    <a:pt x="-76" y="18186"/>
                    <a:pt x="509" y="20333"/>
                  </a:cubicBezTo>
                  <a:lnTo>
                    <a:pt x="18434" y="16448"/>
                  </a:lnTo>
                  <a:close/>
                  <a:moveTo>
                    <a:pt x="21430" y="209"/>
                  </a:moveTo>
                </a:path>
              </a:pathLst>
            </a:custGeom>
            <a:solidFill>
              <a:srgbClr val="FF0000">
                <a:alpha val="50000"/>
              </a:srgbClr>
            </a:solidFill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1315" y="444"/>
              <a:ext cx="928" cy="824"/>
              <a:chOff x="1315" y="444"/>
              <a:chExt cx="928" cy="824"/>
            </a:xfrm>
          </p:grpSpPr>
          <p:sp>
            <p:nvSpPr>
              <p:cNvPr id="892938" name="AutoShape 10"/>
              <p:cNvSpPr>
                <a:spLocks/>
              </p:cNvSpPr>
              <p:nvPr/>
            </p:nvSpPr>
            <p:spPr bwMode="auto">
              <a:xfrm rot="8100000">
                <a:off x="1822" y="648"/>
                <a:ext cx="421" cy="404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6939" y="0"/>
                    </a:moveTo>
                    <a:cubicBezTo>
                      <a:pt x="8220" y="1913"/>
                      <a:pt x="1520" y="8966"/>
                      <a:pt x="0" y="17834"/>
                    </a:cubicBezTo>
                    <a:lnTo>
                      <a:pt x="21600" y="21600"/>
                    </a:lnTo>
                    <a:close/>
                    <a:moveTo>
                      <a:pt x="16939" y="0"/>
                    </a:moveTo>
                  </a:path>
                </a:pathLst>
              </a:custGeom>
              <a:solidFill>
                <a:srgbClr val="00FF00">
                  <a:alpha val="50000"/>
                </a:srgbClr>
              </a:solidFill>
              <a:ln w="2540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939" name="Rectangle 11"/>
              <p:cNvSpPr>
                <a:spLocks/>
              </p:cNvSpPr>
              <p:nvPr/>
            </p:nvSpPr>
            <p:spPr bwMode="auto">
              <a:xfrm rot="18900000">
                <a:off x="1315" y="444"/>
                <a:ext cx="853" cy="8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" name="Group 12"/>
            <p:cNvGrpSpPr>
              <a:grpSpLocks/>
            </p:cNvGrpSpPr>
            <p:nvPr/>
          </p:nvGrpSpPr>
          <p:grpSpPr bwMode="auto">
            <a:xfrm rot="8100000" flipH="1">
              <a:off x="1327" y="432"/>
              <a:ext cx="827" cy="850"/>
              <a:chOff x="0" y="0"/>
              <a:chExt cx="949" cy="945"/>
            </a:xfrm>
          </p:grpSpPr>
          <p:sp>
            <p:nvSpPr>
              <p:cNvPr id="892941" name="AutoShape 13"/>
              <p:cNvSpPr>
                <a:spLocks/>
              </p:cNvSpPr>
              <p:nvPr/>
            </p:nvSpPr>
            <p:spPr bwMode="auto">
              <a:xfrm>
                <a:off x="0" y="0"/>
                <a:ext cx="576" cy="594"/>
              </a:xfrm>
              <a:custGeom>
                <a:avLst/>
                <a:gdLst/>
                <a:ahLst/>
                <a:cxnLst/>
                <a:rect l="0" t="0" r="r" b="b"/>
                <a:pathLst>
                  <a:path w="21405" h="20079">
                    <a:moveTo>
                      <a:pt x="21405" y="375"/>
                    </a:moveTo>
                    <a:cubicBezTo>
                      <a:pt x="11899" y="-1521"/>
                      <a:pt x="2498" y="3932"/>
                      <a:pt x="407" y="12555"/>
                    </a:cubicBezTo>
                    <a:cubicBezTo>
                      <a:pt x="-195" y="15040"/>
                      <a:pt x="-135" y="17619"/>
                      <a:pt x="583" y="20079"/>
                    </a:cubicBezTo>
                    <a:lnTo>
                      <a:pt x="17620" y="15988"/>
                    </a:lnTo>
                    <a:close/>
                    <a:moveTo>
                      <a:pt x="21405" y="375"/>
                    </a:moveTo>
                  </a:path>
                </a:pathLst>
              </a:custGeom>
              <a:solidFill>
                <a:srgbClr val="009999"/>
              </a:solidFill>
              <a:ln w="2540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942" name="Rectangle 14"/>
              <p:cNvSpPr>
                <a:spLocks/>
              </p:cNvSpPr>
              <p:nvPr/>
            </p:nvSpPr>
            <p:spPr bwMode="auto">
              <a:xfrm rot="10800000" flipH="1">
                <a:off x="0" y="0"/>
                <a:ext cx="949" cy="94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" name="Group 15"/>
            <p:cNvGrpSpPr>
              <a:grpSpLocks/>
            </p:cNvGrpSpPr>
            <p:nvPr/>
          </p:nvGrpSpPr>
          <p:grpSpPr bwMode="auto">
            <a:xfrm>
              <a:off x="1246" y="444"/>
              <a:ext cx="922" cy="824"/>
              <a:chOff x="1246" y="444"/>
              <a:chExt cx="922" cy="824"/>
            </a:xfrm>
          </p:grpSpPr>
          <p:sp>
            <p:nvSpPr>
              <p:cNvPr id="892944" name="AutoShape 16"/>
              <p:cNvSpPr>
                <a:spLocks/>
              </p:cNvSpPr>
              <p:nvPr/>
            </p:nvSpPr>
            <p:spPr bwMode="auto">
              <a:xfrm rot="-2699999">
                <a:off x="1246" y="659"/>
                <a:ext cx="401" cy="389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6420" y="0"/>
                    </a:moveTo>
                    <a:cubicBezTo>
                      <a:pt x="7976" y="2077"/>
                      <a:pt x="1538" y="9005"/>
                      <a:pt x="0" y="17667"/>
                    </a:cubicBezTo>
                    <a:lnTo>
                      <a:pt x="21600" y="21600"/>
                    </a:lnTo>
                    <a:close/>
                    <a:moveTo>
                      <a:pt x="16420" y="0"/>
                    </a:moveTo>
                  </a:path>
                </a:pathLst>
              </a:custGeom>
              <a:solidFill>
                <a:srgbClr val="00FF00">
                  <a:alpha val="50000"/>
                </a:srgbClr>
              </a:solidFill>
              <a:ln w="2540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945" name="Rectangle 17"/>
              <p:cNvSpPr>
                <a:spLocks/>
              </p:cNvSpPr>
              <p:nvPr/>
            </p:nvSpPr>
            <p:spPr bwMode="auto">
              <a:xfrm rot="-2699999">
                <a:off x="1315" y="444"/>
                <a:ext cx="853" cy="8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892946" name="Line 18"/>
            <p:cNvSpPr>
              <a:spLocks noChangeShapeType="1"/>
            </p:cNvSpPr>
            <p:nvPr/>
          </p:nvSpPr>
          <p:spPr bwMode="auto">
            <a:xfrm rot="10800000" flipH="1">
              <a:off x="1741" y="238"/>
              <a:ext cx="1" cy="61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2947" name="AutoShape 19"/>
            <p:cNvSpPr>
              <a:spLocks/>
            </p:cNvSpPr>
            <p:nvPr/>
          </p:nvSpPr>
          <p:spPr bwMode="auto">
            <a:xfrm rot="-660000">
              <a:off x="2022" y="432"/>
              <a:ext cx="116" cy="12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4580" y="15877"/>
                  </a:moveTo>
                  <a:cubicBezTo>
                    <a:pt x="12848" y="8923"/>
                    <a:pt x="7263" y="3410"/>
                    <a:pt x="0" y="1485"/>
                  </a:cubicBezTo>
                  <a:lnTo>
                    <a:pt x="439" y="0"/>
                  </a:lnTo>
                  <a:cubicBezTo>
                    <a:pt x="8272" y="2076"/>
                    <a:pt x="14296" y="8022"/>
                    <a:pt x="16164" y="15523"/>
                  </a:cubicBezTo>
                  <a:lnTo>
                    <a:pt x="16164" y="15524"/>
                  </a:lnTo>
                  <a:lnTo>
                    <a:pt x="21600" y="14309"/>
                  </a:lnTo>
                  <a:lnTo>
                    <a:pt x="16840" y="21600"/>
                  </a:lnTo>
                  <a:lnTo>
                    <a:pt x="9143" y="17094"/>
                  </a:lnTo>
                  <a:lnTo>
                    <a:pt x="14579" y="15879"/>
                  </a:lnTo>
                  <a:close/>
                  <a:moveTo>
                    <a:pt x="14580" y="15877"/>
                  </a:moveTo>
                </a:path>
              </a:pathLst>
            </a:cu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2948" name="Rectangle 20"/>
            <p:cNvSpPr>
              <a:spLocks/>
            </p:cNvSpPr>
            <p:nvPr/>
          </p:nvSpPr>
          <p:spPr bwMode="auto">
            <a:xfrm>
              <a:off x="1436" y="547"/>
              <a:ext cx="588" cy="19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>
              <a:prstTxWarp prst="textNoShape">
                <a:avLst/>
              </a:prstTxWarp>
            </a:bodyPr>
            <a:lstStyle/>
            <a:p>
              <a:pPr marL="39688"/>
              <a:r>
                <a:rPr lang="en-US" sz="1200" b="1">
                  <a:latin typeface="Times New Roman" charset="0"/>
                  <a:ea typeface="Times New Roman" charset="0"/>
                  <a:cs typeface="Times New Roman" charset="0"/>
                  <a:sym typeface="Times New Roman" charset="0"/>
                </a:rPr>
                <a:t>“Toward”</a:t>
              </a:r>
            </a:p>
          </p:txBody>
        </p:sp>
        <p:sp>
          <p:nvSpPr>
            <p:cNvPr id="892949" name="Rectangle 21"/>
            <p:cNvSpPr>
              <a:spLocks/>
            </p:cNvSpPr>
            <p:nvPr/>
          </p:nvSpPr>
          <p:spPr bwMode="auto">
            <a:xfrm>
              <a:off x="1536" y="1056"/>
              <a:ext cx="486" cy="19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>
              <a:prstTxWarp prst="textNoShape">
                <a:avLst/>
              </a:prstTxWarp>
            </a:bodyPr>
            <a:lstStyle/>
            <a:p>
              <a:pPr marL="39688"/>
              <a:r>
                <a:rPr lang="en-US" sz="1200" b="1">
                  <a:latin typeface="Times New Roman" charset="0"/>
                  <a:ea typeface="Times New Roman" charset="0"/>
                  <a:cs typeface="Times New Roman" charset="0"/>
                  <a:sym typeface="Times New Roman" charset="0"/>
                </a:rPr>
                <a:t>“Away”</a:t>
              </a:r>
            </a:p>
          </p:txBody>
        </p:sp>
        <p:sp>
          <p:nvSpPr>
            <p:cNvPr id="892950" name="Rectangle 22"/>
            <p:cNvSpPr>
              <a:spLocks/>
            </p:cNvSpPr>
            <p:nvPr/>
          </p:nvSpPr>
          <p:spPr bwMode="auto">
            <a:xfrm>
              <a:off x="1671" y="793"/>
              <a:ext cx="639" cy="17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>
              <a:prstTxWarp prst="textNoShape">
                <a:avLst/>
              </a:prstTxWarp>
            </a:bodyPr>
            <a:lstStyle/>
            <a:p>
              <a:pPr marL="39688"/>
              <a:r>
                <a:rPr lang="en-US" sz="1000" b="1">
                  <a:latin typeface="Times New Roman" charset="0"/>
                  <a:ea typeface="Times New Roman" charset="0"/>
                  <a:cs typeface="Times New Roman" charset="0"/>
                  <a:sym typeface="Times New Roman" charset="0"/>
                </a:rPr>
                <a:t>“Transverse”</a:t>
              </a:r>
            </a:p>
          </p:txBody>
        </p:sp>
        <p:sp>
          <p:nvSpPr>
            <p:cNvPr id="892951" name="Rectangle 23"/>
            <p:cNvSpPr>
              <a:spLocks/>
            </p:cNvSpPr>
            <p:nvPr/>
          </p:nvSpPr>
          <p:spPr bwMode="auto">
            <a:xfrm>
              <a:off x="1198" y="792"/>
              <a:ext cx="639" cy="17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>
              <a:prstTxWarp prst="textNoShape">
                <a:avLst/>
              </a:prstTxWarp>
            </a:bodyPr>
            <a:lstStyle/>
            <a:p>
              <a:pPr marL="39688"/>
              <a:r>
                <a:rPr lang="en-US" sz="1000" b="1">
                  <a:latin typeface="Times New Roman" charset="0"/>
                  <a:ea typeface="Times New Roman" charset="0"/>
                  <a:cs typeface="Times New Roman" charset="0"/>
                  <a:sym typeface="Times New Roman" charset="0"/>
                </a:rPr>
                <a:t>“Transverse”</a:t>
              </a:r>
            </a:p>
          </p:txBody>
        </p:sp>
        <p:sp>
          <p:nvSpPr>
            <p:cNvPr id="892952" name="Rectangle 24"/>
            <p:cNvSpPr>
              <a:spLocks/>
            </p:cNvSpPr>
            <p:nvPr/>
          </p:nvSpPr>
          <p:spPr bwMode="auto">
            <a:xfrm>
              <a:off x="1056" y="144"/>
              <a:ext cx="626" cy="3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>
              <a:prstTxWarp prst="textNoShape">
                <a:avLst/>
              </a:prstTxWarp>
            </a:bodyPr>
            <a:lstStyle/>
            <a:p>
              <a:pPr marL="39688"/>
              <a:r>
                <a:rPr lang="en-US" sz="1400" b="1" dirty="0">
                  <a:latin typeface="Times New Roman" charset="0"/>
                  <a:ea typeface="Times New Roman" charset="0"/>
                  <a:cs typeface="Times New Roman" charset="0"/>
                  <a:sym typeface="Times New Roman" charset="0"/>
                </a:rPr>
                <a:t>Jet #1</a:t>
              </a:r>
            </a:p>
            <a:p>
              <a:pPr marL="39688"/>
              <a:r>
                <a:rPr lang="en-US" sz="1400" b="1" dirty="0">
                  <a:latin typeface="Times New Roman" charset="0"/>
                  <a:ea typeface="Times New Roman" charset="0"/>
                  <a:cs typeface="Times New Roman" charset="0"/>
                  <a:sym typeface="Times New Roman" charset="0"/>
                </a:rPr>
                <a:t>Direction</a:t>
              </a:r>
            </a:p>
          </p:txBody>
        </p:sp>
        <p:sp>
          <p:nvSpPr>
            <p:cNvPr id="892953" name="Rectangle 25"/>
            <p:cNvSpPr>
              <a:spLocks/>
            </p:cNvSpPr>
            <p:nvPr/>
          </p:nvSpPr>
          <p:spPr bwMode="auto">
            <a:xfrm>
              <a:off x="1881" y="204"/>
              <a:ext cx="300" cy="2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>
              <a:prstTxWarp prst="textNoShape">
                <a:avLst/>
              </a:prstTxWarp>
            </a:bodyPr>
            <a:lstStyle/>
            <a:p>
              <a:pPr marL="39688" algn="l"/>
              <a:r>
                <a:rPr lang="en-US" sz="1800">
                  <a:latin typeface="Symbol" charset="2"/>
                  <a:ea typeface="Symbol" charset="2"/>
                  <a:cs typeface="Symbol" charset="2"/>
                  <a:sym typeface="Symbol" charset="2"/>
                </a:rPr>
                <a:t>Δφ</a:t>
              </a:r>
            </a:p>
          </p:txBody>
        </p:sp>
      </p:grpSp>
      <p:pic>
        <p:nvPicPr>
          <p:cNvPr id="892954" name="Picture 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4767263"/>
            <a:ext cx="3048000" cy="1412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892955" name="Text Box 27"/>
          <p:cNvSpPr txBox="1">
            <a:spLocks noChangeArrowheads="1"/>
          </p:cNvSpPr>
          <p:nvPr/>
        </p:nvSpPr>
        <p:spPr bwMode="auto">
          <a:xfrm>
            <a:off x="376238" y="1419225"/>
            <a:ext cx="1201737" cy="485775"/>
          </a:xfrm>
          <a:prstGeom prst="rect">
            <a:avLst/>
          </a:prstGeom>
          <a:solidFill>
            <a:srgbClr val="00FF00">
              <a:alpha val="50000"/>
            </a:srgbClr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200">
                <a:solidFill>
                  <a:srgbClr val="0000CC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“Transverse”</a:t>
            </a:r>
          </a:p>
          <a:p>
            <a:pPr eaLnBrk="0" hangingPunct="0"/>
            <a:r>
              <a:rPr lang="en-US" sz="1200">
                <a:solidFill>
                  <a:srgbClr val="0000CC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Region</a:t>
            </a:r>
          </a:p>
        </p:txBody>
      </p:sp>
      <p:sp>
        <p:nvSpPr>
          <p:cNvPr id="892956" name="Text Box 28"/>
          <p:cNvSpPr txBox="1">
            <a:spLocks noChangeArrowheads="1"/>
          </p:cNvSpPr>
          <p:nvPr/>
        </p:nvSpPr>
        <p:spPr bwMode="auto">
          <a:xfrm>
            <a:off x="381000" y="1990725"/>
            <a:ext cx="1201738" cy="1033463"/>
          </a:xfrm>
          <a:prstGeom prst="rect">
            <a:avLst/>
          </a:prstGeom>
          <a:solidFill>
            <a:srgbClr val="FF0000">
              <a:alpha val="50000"/>
            </a:srgbClr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200" dirty="0">
                <a:solidFill>
                  <a:srgbClr val="ABD1FF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“Toward”</a:t>
            </a:r>
          </a:p>
          <a:p>
            <a:pPr eaLnBrk="0" hangingPunct="0"/>
            <a:endParaRPr lang="en-US" sz="1200" dirty="0">
              <a:solidFill>
                <a:srgbClr val="FFFF66"/>
              </a:solidFill>
              <a:latin typeface="Comic Sans MS" charset="0"/>
              <a:ea typeface="ＭＳ Ｐゴシック" charset="-128"/>
              <a:cs typeface="ＭＳ Ｐゴシック" charset="-128"/>
            </a:endParaRPr>
          </a:p>
          <a:p>
            <a:pPr eaLnBrk="0" hangingPunct="0"/>
            <a:endParaRPr lang="en-US" sz="1200" dirty="0">
              <a:solidFill>
                <a:srgbClr val="FFFF66"/>
              </a:solidFill>
              <a:latin typeface="Comic Sans MS" charset="0"/>
              <a:ea typeface="ＭＳ Ｐゴシック" charset="-128"/>
              <a:cs typeface="ＭＳ Ｐゴシック" charset="-128"/>
            </a:endParaRPr>
          </a:p>
          <a:p>
            <a:pPr eaLnBrk="0" hangingPunct="0"/>
            <a:endParaRPr lang="en-US" sz="1200" dirty="0">
              <a:solidFill>
                <a:srgbClr val="FFFF66"/>
              </a:solidFill>
              <a:latin typeface="Comic Sans MS" charset="0"/>
              <a:ea typeface="ＭＳ Ｐゴシック" charset="-128"/>
              <a:cs typeface="ＭＳ Ｐゴシック" charset="-128"/>
            </a:endParaRPr>
          </a:p>
          <a:p>
            <a:pPr eaLnBrk="0" hangingPunct="0"/>
            <a:r>
              <a:rPr lang="en-US" sz="1200" dirty="0">
                <a:solidFill>
                  <a:srgbClr val="ABD1FF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Region</a:t>
            </a:r>
          </a:p>
        </p:txBody>
      </p:sp>
      <p:sp>
        <p:nvSpPr>
          <p:cNvPr id="892957" name="Text Box 29"/>
          <p:cNvSpPr txBox="1">
            <a:spLocks noChangeArrowheads="1"/>
          </p:cNvSpPr>
          <p:nvPr/>
        </p:nvSpPr>
        <p:spPr bwMode="auto">
          <a:xfrm>
            <a:off x="376238" y="3117850"/>
            <a:ext cx="1201737" cy="485775"/>
          </a:xfrm>
          <a:prstGeom prst="rect">
            <a:avLst/>
          </a:prstGeom>
          <a:solidFill>
            <a:srgbClr val="00FF00">
              <a:alpha val="50000"/>
            </a:srgbClr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200" dirty="0">
                <a:solidFill>
                  <a:srgbClr val="0000CC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“Transverse”</a:t>
            </a:r>
          </a:p>
          <a:p>
            <a:pPr eaLnBrk="0" hangingPunct="0"/>
            <a:r>
              <a:rPr lang="en-US" sz="1200" dirty="0">
                <a:solidFill>
                  <a:srgbClr val="0000CC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Region</a:t>
            </a:r>
          </a:p>
        </p:txBody>
      </p:sp>
      <p:sp>
        <p:nvSpPr>
          <p:cNvPr id="892958" name="Text Box 30"/>
          <p:cNvSpPr txBox="1">
            <a:spLocks noChangeArrowheads="1"/>
          </p:cNvSpPr>
          <p:nvPr/>
        </p:nvSpPr>
        <p:spPr bwMode="auto">
          <a:xfrm>
            <a:off x="376238" y="847725"/>
            <a:ext cx="1201737" cy="485775"/>
          </a:xfrm>
          <a:prstGeom prst="rect">
            <a:avLst/>
          </a:prstGeom>
          <a:solidFill>
            <a:srgbClr val="6EFFF3">
              <a:alpha val="50000"/>
            </a:srgbClr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200">
                <a:solidFill>
                  <a:srgbClr val="0000CC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“Away”</a:t>
            </a:r>
          </a:p>
          <a:p>
            <a:pPr eaLnBrk="0" hangingPunct="0"/>
            <a:r>
              <a:rPr lang="en-US" sz="1200">
                <a:solidFill>
                  <a:srgbClr val="0000CC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Region</a:t>
            </a:r>
            <a:endParaRPr lang="en-US" sz="1200">
              <a:solidFill>
                <a:srgbClr val="FFFF66"/>
              </a:solidFill>
              <a:latin typeface="Comic Sans M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92959" name="Text Box 31"/>
          <p:cNvSpPr txBox="1">
            <a:spLocks noChangeArrowheads="1"/>
          </p:cNvSpPr>
          <p:nvPr/>
        </p:nvSpPr>
        <p:spPr bwMode="auto">
          <a:xfrm>
            <a:off x="376238" y="3679825"/>
            <a:ext cx="1201737" cy="485775"/>
          </a:xfrm>
          <a:prstGeom prst="rect">
            <a:avLst/>
          </a:prstGeom>
          <a:solidFill>
            <a:srgbClr val="6EFFF3">
              <a:alpha val="50000"/>
            </a:srgbClr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200" dirty="0">
                <a:solidFill>
                  <a:srgbClr val="0000CC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“Away”</a:t>
            </a:r>
          </a:p>
          <a:p>
            <a:pPr eaLnBrk="0" hangingPunct="0"/>
            <a:r>
              <a:rPr lang="en-US" sz="1200" dirty="0">
                <a:solidFill>
                  <a:srgbClr val="0000CC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Region</a:t>
            </a:r>
          </a:p>
        </p:txBody>
      </p:sp>
      <p:sp>
        <p:nvSpPr>
          <p:cNvPr id="892960" name="Oval 32"/>
          <p:cNvSpPr>
            <a:spLocks noChangeArrowheads="1"/>
          </p:cNvSpPr>
          <p:nvPr/>
        </p:nvSpPr>
        <p:spPr bwMode="auto">
          <a:xfrm>
            <a:off x="741363" y="2209800"/>
            <a:ext cx="455612" cy="574675"/>
          </a:xfrm>
          <a:prstGeom prst="ellipse">
            <a:avLst/>
          </a:prstGeom>
          <a:solidFill>
            <a:schemeClr val="accent1">
              <a:alpha val="50000"/>
            </a:schemeClr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r>
              <a:rPr lang="en-US" sz="1200">
                <a:solidFill>
                  <a:srgbClr val="FFFF66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jet1</a:t>
            </a:r>
          </a:p>
        </p:txBody>
      </p:sp>
      <p:sp>
        <p:nvSpPr>
          <p:cNvPr id="892961" name="Text Box 33"/>
          <p:cNvSpPr txBox="1">
            <a:spLocks noChangeArrowheads="1"/>
          </p:cNvSpPr>
          <p:nvPr/>
        </p:nvSpPr>
        <p:spPr bwMode="auto">
          <a:xfrm>
            <a:off x="228600" y="4244975"/>
            <a:ext cx="1600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sz="1200" dirty="0">
                <a:solidFill>
                  <a:srgbClr val="ABD1FF"/>
                </a:solidFill>
                <a:latin typeface="Verdana" charset="0"/>
                <a:ea typeface="ＭＳ Ｐゴシック" charset="-128"/>
                <a:cs typeface="ＭＳ Ｐゴシック" charset="-128"/>
              </a:rPr>
              <a:t>-2  </a:t>
            </a:r>
            <a:r>
              <a:rPr lang="en-US" sz="1200" dirty="0" smtClean="0">
                <a:solidFill>
                  <a:srgbClr val="FFFF66"/>
                </a:solidFill>
                <a:latin typeface="Verdana" charset="0"/>
                <a:ea typeface="ＭＳ Ｐゴシック" charset="-128"/>
                <a:cs typeface="ＭＳ Ｐゴシック" charset="-128"/>
              </a:rPr>
              <a:t>	     </a:t>
            </a:r>
            <a:r>
              <a:rPr lang="en-US" sz="1200" dirty="0" smtClean="0">
                <a:solidFill>
                  <a:srgbClr val="ABD1FF"/>
                </a:solidFill>
                <a:latin typeface="Verdana" charset="0"/>
                <a:ea typeface="ＭＳ Ｐゴシック" charset="-128"/>
                <a:cs typeface="ＭＳ Ｐゴシック" charset="-128"/>
              </a:rPr>
              <a:t>2</a:t>
            </a:r>
            <a:endParaRPr lang="en-US" sz="1200" dirty="0">
              <a:solidFill>
                <a:srgbClr val="ABD1FF"/>
              </a:solidFill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92962" name="Line 34"/>
          <p:cNvSpPr>
            <a:spLocks noChangeShapeType="1"/>
          </p:cNvSpPr>
          <p:nvPr/>
        </p:nvSpPr>
        <p:spPr bwMode="auto">
          <a:xfrm>
            <a:off x="671513" y="4397375"/>
            <a:ext cx="601662" cy="1588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2963" name="Text Box 35"/>
          <p:cNvSpPr txBox="1">
            <a:spLocks noChangeArrowheads="1"/>
          </p:cNvSpPr>
          <p:nvPr/>
        </p:nvSpPr>
        <p:spPr bwMode="auto">
          <a:xfrm>
            <a:off x="819150" y="4343400"/>
            <a:ext cx="3063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sz="1600" dirty="0" err="1">
                <a:latin typeface="Symbol" charset="2"/>
                <a:ea typeface="ＭＳ Ｐゴシック" charset="-128"/>
                <a:cs typeface="ＭＳ Ｐゴシック" charset="-128"/>
                <a:sym typeface="Symbol" charset="2"/>
              </a:rPr>
              <a:t></a:t>
            </a:r>
            <a:endParaRPr lang="en-US" dirty="0"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92964" name="Line 36"/>
          <p:cNvSpPr>
            <a:spLocks noChangeShapeType="1"/>
          </p:cNvSpPr>
          <p:nvPr/>
        </p:nvSpPr>
        <p:spPr bwMode="auto">
          <a:xfrm flipH="1">
            <a:off x="147638" y="2752725"/>
            <a:ext cx="1587" cy="1143000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2965" name="Line 37"/>
          <p:cNvSpPr>
            <a:spLocks noChangeShapeType="1"/>
          </p:cNvSpPr>
          <p:nvPr/>
        </p:nvSpPr>
        <p:spPr bwMode="auto">
          <a:xfrm flipV="1">
            <a:off x="149224" y="1066800"/>
            <a:ext cx="3175" cy="1327150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2966" name="Text Box 38"/>
          <p:cNvSpPr txBox="1">
            <a:spLocks noChangeArrowheads="1"/>
          </p:cNvSpPr>
          <p:nvPr/>
        </p:nvSpPr>
        <p:spPr bwMode="auto">
          <a:xfrm>
            <a:off x="0" y="3992562"/>
            <a:ext cx="2809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sz="1200" dirty="0">
                <a:solidFill>
                  <a:srgbClr val="ABD1FF"/>
                </a:solidFill>
                <a:latin typeface="Verdana" charset="0"/>
                <a:ea typeface="ＭＳ Ｐゴシック" charset="-128"/>
                <a:cs typeface="ＭＳ Ｐゴシック" charset="-128"/>
              </a:rPr>
              <a:t>0</a:t>
            </a:r>
          </a:p>
        </p:txBody>
      </p:sp>
      <p:sp>
        <p:nvSpPr>
          <p:cNvPr id="892967" name="Text Box 39"/>
          <p:cNvSpPr txBox="1">
            <a:spLocks noChangeArrowheads="1"/>
          </p:cNvSpPr>
          <p:nvPr/>
        </p:nvSpPr>
        <p:spPr bwMode="auto">
          <a:xfrm>
            <a:off x="0" y="685800"/>
            <a:ext cx="37702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sz="1200" dirty="0">
                <a:solidFill>
                  <a:srgbClr val="ABD1FF"/>
                </a:solidFill>
                <a:latin typeface="Verdana" charset="0"/>
                <a:ea typeface="ＭＳ Ｐゴシック" charset="-128"/>
                <a:cs typeface="ＭＳ Ｐゴシック" charset="-128"/>
              </a:rPr>
              <a:t>2</a:t>
            </a:r>
            <a:r>
              <a:rPr lang="en-US" sz="1200" dirty="0">
                <a:solidFill>
                  <a:srgbClr val="ABD1FF"/>
                </a:solidFill>
                <a:latin typeface="Symbol" charset="2"/>
                <a:ea typeface="ＭＳ Ｐゴシック" charset="-128"/>
                <a:cs typeface="ＭＳ Ｐゴシック" charset="-128"/>
                <a:sym typeface="Symbol" charset="2"/>
              </a:rPr>
              <a:t></a:t>
            </a:r>
            <a:endParaRPr lang="en-US" sz="1200" dirty="0">
              <a:solidFill>
                <a:srgbClr val="ABD1FF"/>
              </a:solidFill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92968" name="Text Box 40"/>
          <p:cNvSpPr txBox="1">
            <a:spLocks noChangeArrowheads="1"/>
          </p:cNvSpPr>
          <p:nvPr/>
        </p:nvSpPr>
        <p:spPr bwMode="auto">
          <a:xfrm>
            <a:off x="14288" y="2408238"/>
            <a:ext cx="2905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sz="1600" dirty="0" err="1">
                <a:solidFill>
                  <a:srgbClr val="ABD1FF"/>
                </a:solidFill>
                <a:latin typeface="Symbol" charset="2"/>
                <a:ea typeface="ＭＳ Ｐゴシック" charset="-128"/>
                <a:cs typeface="ＭＳ Ｐゴシック" charset="-128"/>
                <a:sym typeface="Symbol" charset="2"/>
              </a:rPr>
              <a:t></a:t>
            </a:r>
            <a:endParaRPr lang="en-US" sz="1600" dirty="0">
              <a:solidFill>
                <a:srgbClr val="ABD1FF"/>
              </a:solidFill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92969" name="Text Box 41"/>
          <p:cNvSpPr txBox="1">
            <a:spLocks noChangeArrowheads="1"/>
          </p:cNvSpPr>
          <p:nvPr/>
        </p:nvSpPr>
        <p:spPr bwMode="auto">
          <a:xfrm>
            <a:off x="0" y="4875213"/>
            <a:ext cx="14716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>
                <a:solidFill>
                  <a:srgbClr val="D98563"/>
                </a:solidFill>
                <a:latin typeface="Verdana" charset="0"/>
                <a:ea typeface="Arial" charset="0"/>
                <a:cs typeface="Arial" charset="0"/>
              </a:rPr>
              <a:t>DY events</a:t>
            </a:r>
            <a:endParaRPr lang="en-US" sz="2000">
              <a:solidFill>
                <a:srgbClr val="FFFF66"/>
              </a:solidFill>
              <a:latin typeface="Verdana" charset="0"/>
              <a:ea typeface="Arial" charset="0"/>
              <a:cs typeface="Arial" charset="0"/>
            </a:endParaRPr>
          </a:p>
        </p:txBody>
      </p:sp>
      <p:sp>
        <p:nvSpPr>
          <p:cNvPr id="892970" name="Rectangle 42"/>
          <p:cNvSpPr>
            <a:spLocks noChangeArrowheads="1"/>
          </p:cNvSpPr>
          <p:nvPr/>
        </p:nvSpPr>
        <p:spPr bwMode="auto">
          <a:xfrm>
            <a:off x="2971800" y="2905125"/>
            <a:ext cx="525462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 dirty="0">
                <a:latin typeface="Verdana" charset="0"/>
                <a:ea typeface="Arial" charset="0"/>
                <a:cs typeface="Arial" charset="0"/>
              </a:rPr>
              <a:t>Main observables built from </a:t>
            </a:r>
            <a:r>
              <a:rPr lang="en-US" sz="1800" dirty="0">
                <a:solidFill>
                  <a:srgbClr val="FF0000"/>
                </a:solidFill>
                <a:latin typeface="Verdana" charset="0"/>
                <a:ea typeface="Arial" charset="0"/>
                <a:cs typeface="Arial" charset="0"/>
              </a:rPr>
              <a:t>charged tracks</a:t>
            </a:r>
            <a:r>
              <a:rPr lang="en-US" sz="1800" dirty="0">
                <a:latin typeface="Verdana" charset="0"/>
                <a:ea typeface="Arial" charset="0"/>
                <a:cs typeface="Arial" charset="0"/>
              </a:rPr>
              <a:t>:</a:t>
            </a:r>
          </a:p>
          <a:p>
            <a:pPr algn="l"/>
            <a:r>
              <a:rPr lang="en-US" sz="1800" dirty="0">
                <a:latin typeface="Verdana" charset="0"/>
                <a:ea typeface="Arial" charset="0"/>
                <a:cs typeface="Arial" charset="0"/>
              </a:rPr>
              <a:t>	+ </a:t>
            </a:r>
            <a:r>
              <a:rPr lang="en-US" sz="1800" dirty="0" err="1">
                <a:latin typeface="Verdana" charset="0"/>
                <a:ea typeface="Arial" charset="0"/>
                <a:cs typeface="Arial" charset="0"/>
              </a:rPr>
              <a:t>dN/d</a:t>
            </a:r>
            <a:r>
              <a:rPr lang="en-US" sz="1800" b="1" dirty="0" err="1">
                <a:latin typeface="Symbol" charset="2"/>
                <a:ea typeface="Arial" charset="0"/>
                <a:cs typeface="Arial" charset="0"/>
              </a:rPr>
              <a:t>h</a:t>
            </a:r>
            <a:r>
              <a:rPr lang="en-US" sz="1800" dirty="0" err="1">
                <a:latin typeface="Verdana" charset="0"/>
                <a:ea typeface="Arial" charset="0"/>
                <a:cs typeface="Arial" charset="0"/>
              </a:rPr>
              <a:t>d</a:t>
            </a:r>
            <a:r>
              <a:rPr lang="en-US" sz="1800" b="1" dirty="0" err="1">
                <a:latin typeface="Symbol" charset="2"/>
                <a:ea typeface="Arial" charset="0"/>
                <a:cs typeface="Arial" charset="0"/>
              </a:rPr>
              <a:t>f</a:t>
            </a:r>
            <a:r>
              <a:rPr lang="en-US" sz="1800" dirty="0">
                <a:latin typeface="Verdana" charset="0"/>
                <a:ea typeface="Arial" charset="0"/>
                <a:cs typeface="Arial" charset="0"/>
              </a:rPr>
              <a:t>, charged density</a:t>
            </a:r>
          </a:p>
          <a:p>
            <a:pPr algn="l"/>
            <a:r>
              <a:rPr lang="en-US" sz="1800" dirty="0">
                <a:latin typeface="Verdana" charset="0"/>
                <a:ea typeface="Arial" charset="0"/>
                <a:cs typeface="Arial" charset="0"/>
              </a:rPr>
              <a:t>	+ </a:t>
            </a:r>
            <a:r>
              <a:rPr lang="en-US" sz="1800" dirty="0" err="1">
                <a:latin typeface="Verdana" charset="0"/>
                <a:ea typeface="Arial" charset="0"/>
                <a:cs typeface="Arial" charset="0"/>
              </a:rPr>
              <a:t>d</a:t>
            </a:r>
            <a:r>
              <a:rPr lang="en-US" sz="1800" dirty="0" err="1" smtClean="0">
                <a:latin typeface="Verdana" charset="0"/>
                <a:ea typeface="Arial" charset="0"/>
                <a:cs typeface="Arial" charset="0"/>
              </a:rPr>
              <a:t>(P</a:t>
            </a:r>
            <a:r>
              <a:rPr lang="en-US" sz="1800" baseline="-25000" dirty="0" err="1" smtClean="0">
                <a:latin typeface="Verdana" charset="0"/>
                <a:ea typeface="Arial" charset="0"/>
                <a:cs typeface="Arial" charset="0"/>
              </a:rPr>
              <a:t>Tsum</a:t>
            </a:r>
            <a:r>
              <a:rPr lang="en-US" sz="1800" dirty="0" err="1">
                <a:latin typeface="Verdana" charset="0"/>
                <a:ea typeface="Arial" charset="0"/>
                <a:cs typeface="Arial" charset="0"/>
              </a:rPr>
              <a:t>)/d</a:t>
            </a:r>
            <a:r>
              <a:rPr lang="en-US" sz="1800" b="1" dirty="0" err="1">
                <a:latin typeface="Symbol" charset="2"/>
                <a:ea typeface="Arial" charset="0"/>
                <a:cs typeface="Arial" charset="0"/>
              </a:rPr>
              <a:t>h</a:t>
            </a:r>
            <a:r>
              <a:rPr lang="en-US" sz="1800" dirty="0" err="1">
                <a:latin typeface="Verdana" charset="0"/>
                <a:ea typeface="Arial" charset="0"/>
                <a:cs typeface="Arial" charset="0"/>
              </a:rPr>
              <a:t>d</a:t>
            </a:r>
            <a:r>
              <a:rPr lang="en-US" sz="1800" b="1" dirty="0" err="1">
                <a:latin typeface="Symbol" charset="2"/>
                <a:ea typeface="Arial" charset="0"/>
                <a:cs typeface="Arial" charset="0"/>
              </a:rPr>
              <a:t>f</a:t>
            </a:r>
            <a:r>
              <a:rPr lang="en-US" sz="1800" dirty="0">
                <a:latin typeface="Verdana" charset="0"/>
                <a:ea typeface="Arial" charset="0"/>
                <a:cs typeface="Arial" charset="0"/>
              </a:rPr>
              <a:t>, energy density</a:t>
            </a:r>
          </a:p>
        </p:txBody>
      </p:sp>
      <p:sp>
        <p:nvSpPr>
          <p:cNvPr id="892971" name="Rectangle 43"/>
          <p:cNvSpPr>
            <a:spLocks noChangeArrowheads="1"/>
          </p:cNvSpPr>
          <p:nvPr/>
        </p:nvSpPr>
        <p:spPr bwMode="auto">
          <a:xfrm>
            <a:off x="3071813" y="3971925"/>
            <a:ext cx="45370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Palatino" charset="0"/>
              </a:rPr>
              <a:t>LHC experiments have a</a:t>
            </a:r>
            <a:r>
              <a:rPr lang="en-US" sz="1600">
                <a:solidFill>
                  <a:srgbClr val="59FF62"/>
                </a:solidFill>
                <a:latin typeface="Palatino" charset="0"/>
              </a:rPr>
              <a:t> </a:t>
            </a:r>
            <a:r>
              <a:rPr lang="en-US" sz="1600">
                <a:solidFill>
                  <a:srgbClr val="FF0000"/>
                </a:solidFill>
                <a:latin typeface="Palatino" charset="0"/>
              </a:rPr>
              <a:t>much wider </a:t>
            </a:r>
            <a:r>
              <a:rPr lang="en-US" sz="1600">
                <a:solidFill>
                  <a:srgbClr val="FF0000"/>
                </a:solidFill>
                <a:latin typeface="Symbol" charset="2"/>
                <a:sym typeface="Symbol" charset="2"/>
              </a:rPr>
              <a:t></a:t>
            </a:r>
            <a:r>
              <a:rPr lang="en-US" sz="1600">
                <a:solidFill>
                  <a:srgbClr val="FF0000"/>
                </a:solidFill>
                <a:latin typeface="Palatino" charset="0"/>
              </a:rPr>
              <a:t> region</a:t>
            </a:r>
            <a:r>
              <a:rPr lang="en-US" sz="1600">
                <a:solidFill>
                  <a:srgbClr val="59FF62"/>
                </a:solidFill>
                <a:latin typeface="Palatino" charset="0"/>
              </a:rPr>
              <a:t> </a:t>
            </a:r>
          </a:p>
          <a:p>
            <a:r>
              <a:rPr lang="en-US" sz="1600">
                <a:latin typeface="Palatino" charset="0"/>
              </a:rPr>
              <a:t>with respect to the Tevatron ones</a:t>
            </a:r>
            <a:endParaRPr lang="en-US" sz="1200">
              <a:solidFill>
                <a:srgbClr val="59FF62"/>
              </a:solidFill>
              <a:latin typeface="Palatino" charset="0"/>
            </a:endParaRPr>
          </a:p>
        </p:txBody>
      </p:sp>
      <p:sp>
        <p:nvSpPr>
          <p:cNvPr id="46" name="Text Box 12"/>
          <p:cNvSpPr txBox="1">
            <a:spLocks noChangeArrowheads="1"/>
          </p:cNvSpPr>
          <p:nvPr/>
        </p:nvSpPr>
        <p:spPr bwMode="auto">
          <a:xfrm>
            <a:off x="0" y="0"/>
            <a:ext cx="6858000" cy="646331"/>
          </a:xfrm>
          <a:prstGeom prst="rect">
            <a:avLst/>
          </a:prstGeom>
          <a:noFill/>
          <a:ln w="28575">
            <a:solidFill>
              <a:srgbClr val="993366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GB" sz="3600" b="1" i="1" dirty="0" smtClean="0">
                <a:solidFill>
                  <a:schemeClr val="tx2"/>
                </a:solidFill>
                <a:latin typeface="Palatino" charset="0"/>
              </a:rPr>
              <a:t>Underlying </a:t>
            </a:r>
            <a:r>
              <a:rPr lang="en-GB" sz="3600" b="1" i="1" dirty="0" smtClean="0">
                <a:solidFill>
                  <a:schemeClr val="tx2"/>
                </a:solidFill>
              </a:rPr>
              <a:t>Event Observables</a:t>
            </a:r>
            <a:endParaRPr lang="it-IT" sz="2800" b="1" i="1" dirty="0">
              <a:solidFill>
                <a:schemeClr val="tx2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Palatino" charset="0"/>
            </a:endParaRPr>
          </a:p>
        </p:txBody>
      </p:sp>
      <p:sp>
        <p:nvSpPr>
          <p:cNvPr id="47" name="Date Placeholder 46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r>
              <a:rPr lang="en-US" smtClean="0"/>
              <a:t>Antananarivo, August 24th 2009</a:t>
            </a:r>
            <a:endParaRPr lang="en-US" dirty="0"/>
          </a:p>
        </p:txBody>
      </p:sp>
      <p:sp>
        <p:nvSpPr>
          <p:cNvPr id="48" name="Footer Placeholder 4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Paolo Bartalini (NTU)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 Jets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5025"/>
            <a:ext cx="9144000" cy="4498975"/>
          </a:xfrm>
        </p:spPr>
        <p:txBody>
          <a:bodyPr/>
          <a:lstStyle/>
          <a:p>
            <a:pPr>
              <a:buNone/>
            </a:pPr>
            <a:r>
              <a:rPr lang="en-US" sz="1800" dirty="0" smtClean="0"/>
              <a:t>(Let’s anticipate some results on Jet reconstruction further information in next slides….)</a:t>
            </a:r>
          </a:p>
          <a:p>
            <a:r>
              <a:rPr lang="en-US" sz="2400" dirty="0" smtClean="0"/>
              <a:t>Within the tracker acceptance the jet finding efficiency with Track Jets is higher than for </a:t>
            </a:r>
            <a:r>
              <a:rPr lang="en-US" sz="2400" dirty="0" err="1" smtClean="0"/>
              <a:t>Calo</a:t>
            </a:r>
            <a:r>
              <a:rPr lang="en-US" sz="2400" dirty="0" smtClean="0"/>
              <a:t> Jets for P</a:t>
            </a:r>
            <a:r>
              <a:rPr lang="en-US" sz="2400" baseline="-25000" dirty="0" smtClean="0"/>
              <a:t>T</a:t>
            </a:r>
            <a:r>
              <a:rPr lang="en-US" sz="2400" dirty="0" smtClean="0"/>
              <a:t>  ≤ 30 </a:t>
            </a:r>
            <a:r>
              <a:rPr lang="en-US" sz="2400" dirty="0" err="1" smtClean="0"/>
              <a:t>GeV/c</a:t>
            </a:r>
            <a:r>
              <a:rPr lang="en-US" sz="2400" dirty="0" smtClean="0"/>
              <a:t>. </a:t>
            </a:r>
          </a:p>
          <a:p>
            <a:r>
              <a:rPr lang="en-US" sz="2400" dirty="0" smtClean="0"/>
              <a:t>The angular resolution of Track Jets is better than for </a:t>
            </a:r>
            <a:r>
              <a:rPr lang="en-US" sz="2400" dirty="0" err="1" smtClean="0"/>
              <a:t>Calo</a:t>
            </a:r>
            <a:r>
              <a:rPr lang="en-US" sz="2400" dirty="0" smtClean="0"/>
              <a:t> Jets for P</a:t>
            </a:r>
            <a:r>
              <a:rPr lang="en-US" sz="2400" baseline="-25000" dirty="0" smtClean="0"/>
              <a:t>T</a:t>
            </a:r>
            <a:r>
              <a:rPr lang="en-US" sz="2400" dirty="0" smtClean="0"/>
              <a:t> ≤ 200 </a:t>
            </a:r>
            <a:r>
              <a:rPr lang="en-US" sz="2400" dirty="0" err="1" smtClean="0"/>
              <a:t>GeV/c</a:t>
            </a:r>
            <a:r>
              <a:rPr lang="en-US" sz="2400" dirty="0" smtClean="0"/>
              <a:t>, mainly for the </a:t>
            </a:r>
            <a:r>
              <a:rPr lang="en-US" sz="2400" i="1" dirty="0" err="1" smtClean="0">
                <a:latin typeface="Symbol" charset="2"/>
                <a:cs typeface="Symbol" charset="2"/>
              </a:rPr>
              <a:t>f</a:t>
            </a:r>
            <a:r>
              <a:rPr lang="en-US" sz="2400" i="1" dirty="0" smtClean="0"/>
              <a:t> </a:t>
            </a:r>
            <a:r>
              <a:rPr lang="en-US" sz="2400" dirty="0" smtClean="0"/>
              <a:t>resolution</a:t>
            </a:r>
            <a:r>
              <a:rPr lang="en-US" sz="2400" i="1" dirty="0" smtClean="0"/>
              <a:t>.</a:t>
            </a:r>
          </a:p>
          <a:p>
            <a:r>
              <a:rPr lang="en-US" sz="2400" dirty="0" smtClean="0"/>
              <a:t>Track Jets are intrinsically more robust against Pile-up.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Paolo Bartalini (NTU)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r>
              <a:rPr lang="en-US" smtClean="0"/>
              <a:t>Antananarivo, August 24th 2009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 t="4390"/>
          <a:stretch>
            <a:fillRect/>
          </a:stretch>
        </p:blipFill>
        <p:spPr>
          <a:xfrm>
            <a:off x="457200" y="3629304"/>
            <a:ext cx="4419600" cy="2778467"/>
          </a:xfrm>
          <a:prstGeom prst="rect">
            <a:avLst/>
          </a:prstGeom>
        </p:spPr>
      </p:pic>
      <p:sp>
        <p:nvSpPr>
          <p:cNvPr id="7" name="Rectangle 12"/>
          <p:cNvSpPr>
            <a:spLocks/>
          </p:cNvSpPr>
          <p:nvPr/>
        </p:nvSpPr>
        <p:spPr bwMode="auto">
          <a:xfrm rot="16200000">
            <a:off x="-1873250" y="4705350"/>
            <a:ext cx="4102100" cy="355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1600" i="1" dirty="0">
                <a:solidFill>
                  <a:srgbClr val="FFFF66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CMS Physics Analysis Summary</a:t>
            </a:r>
            <a:r>
              <a:rPr lang="en-US" sz="1600" i="1" dirty="0" smtClean="0">
                <a:solidFill>
                  <a:srgbClr val="FFFF66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 JME-08-001</a:t>
            </a:r>
            <a:endParaRPr lang="en-US" sz="1600" i="1" dirty="0">
              <a:solidFill>
                <a:srgbClr val="FFFF66"/>
              </a:solidFill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3622375"/>
            <a:ext cx="4419600" cy="27784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648665"/>
            <a:ext cx="4495800" cy="275213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932070" y="3790890"/>
            <a:ext cx="3257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rgbClr val="660066"/>
                </a:solidFill>
                <a:latin typeface="Symbol" charset="2"/>
                <a:cs typeface="Symbol" charset="2"/>
              </a:rPr>
              <a:t>f</a:t>
            </a:r>
            <a:endParaRPr lang="en-US" sz="2000" b="1" dirty="0">
              <a:solidFill>
                <a:srgbClr val="660066"/>
              </a:solidFill>
              <a:latin typeface="Symbol" charset="2"/>
              <a:cs typeface="Symbol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026" name="Rectangle 2"/>
          <p:cNvSpPr>
            <a:spLocks/>
          </p:cNvSpPr>
          <p:nvPr/>
        </p:nvSpPr>
        <p:spPr bwMode="auto">
          <a:xfrm>
            <a:off x="2743200" y="5406985"/>
            <a:ext cx="4763812" cy="190821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pPr defTabSz="642938"/>
            <a:r>
              <a:rPr lang="en-US" sz="2000" dirty="0">
                <a:latin typeface="+mn-lt"/>
                <a:ea typeface="Lucida Grande" charset="0"/>
                <a:cs typeface="Lucida Grande" charset="0"/>
                <a:sym typeface="Gill Sans" charset="0"/>
              </a:rPr>
              <a:t>→ discriminate </a:t>
            </a:r>
            <a:r>
              <a:rPr lang="en-US" sz="2000" dirty="0">
                <a:solidFill>
                  <a:srgbClr val="FF0000"/>
                </a:solidFill>
                <a:latin typeface="+mn-lt"/>
                <a:ea typeface="Lucida Grande" charset="0"/>
                <a:cs typeface="Lucida Grande" charset="0"/>
                <a:sym typeface="Gill Sans" charset="0"/>
              </a:rPr>
              <a:t>DW</a:t>
            </a:r>
            <a:r>
              <a:rPr lang="en-US" sz="2000" dirty="0">
                <a:latin typeface="+mn-lt"/>
                <a:ea typeface="Lucida Grande" charset="0"/>
                <a:cs typeface="Lucida Grande" charset="0"/>
                <a:sym typeface="Gill Sans" charset="0"/>
              </a:rPr>
              <a:t> against </a:t>
            </a:r>
            <a:r>
              <a:rPr lang="en-US" sz="2000" dirty="0" smtClean="0">
                <a:solidFill>
                  <a:srgbClr val="FF0000"/>
                </a:solidFill>
                <a:latin typeface="+mn-lt"/>
                <a:ea typeface="Lucida Grande" charset="0"/>
                <a:cs typeface="Lucida Grande" charset="0"/>
                <a:sym typeface="Gill Sans" charset="0"/>
              </a:rPr>
              <a:t>DWT</a:t>
            </a:r>
            <a:endParaRPr lang="en-US" sz="2000" dirty="0" smtClean="0">
              <a:latin typeface="+mn-lt"/>
              <a:ea typeface="Lucida Grande" charset="0"/>
              <a:cs typeface="Lucida Grande" charset="0"/>
              <a:sym typeface="Gill Sans" charset="0"/>
            </a:endParaRPr>
          </a:p>
          <a:p>
            <a:pPr defTabSz="642938"/>
            <a:endParaRPr lang="en-US" sz="2000" dirty="0" smtClean="0">
              <a:latin typeface="+mn-lt"/>
              <a:ea typeface="Lucida Grande" charset="0"/>
              <a:cs typeface="Lucida Grande" charset="0"/>
              <a:sym typeface="Gill Sans" charset="0"/>
            </a:endParaRPr>
          </a:p>
          <a:p>
            <a:pPr defTabSz="642938"/>
            <a:r>
              <a:rPr lang="en-US" sz="2000" dirty="0" smtClean="0">
                <a:latin typeface="+mn-lt"/>
                <a:ea typeface="Lucida Grande" charset="0"/>
                <a:cs typeface="Lucida Grande" charset="0"/>
                <a:sym typeface="Gill Sans" charset="0"/>
              </a:rPr>
              <a:t>For P</a:t>
            </a:r>
            <a:r>
              <a:rPr lang="en-US" sz="2000" baseline="-25000" dirty="0" smtClean="0">
                <a:latin typeface="+mn-lt"/>
                <a:ea typeface="Lucida Grande" charset="0"/>
                <a:cs typeface="Lucida Grande" charset="0"/>
                <a:sym typeface="Gill Sans" charset="0"/>
              </a:rPr>
              <a:t>T</a:t>
            </a:r>
            <a:r>
              <a:rPr lang="en-US" sz="2000" dirty="0" smtClean="0">
                <a:latin typeface="+mn-lt"/>
                <a:ea typeface="Gill Sans" charset="0"/>
                <a:cs typeface="Gill Sans" charset="0"/>
                <a:sym typeface="Gill Sans" charset="0"/>
              </a:rPr>
              <a:t> &gt; 0.5 </a:t>
            </a:r>
            <a:r>
              <a:rPr lang="en-US" sz="2000" dirty="0" err="1" smtClean="0">
                <a:latin typeface="+mn-lt"/>
                <a:ea typeface="Gill Sans" charset="0"/>
                <a:cs typeface="Gill Sans" charset="0"/>
                <a:sym typeface="Gill Sans" charset="0"/>
              </a:rPr>
              <a:t>GeV/c</a:t>
            </a:r>
            <a:endParaRPr lang="en-US" sz="2000" dirty="0" smtClean="0">
              <a:latin typeface="+mn-lt"/>
              <a:ea typeface="Gill Sans" charset="0"/>
              <a:cs typeface="Gill Sans" charset="0"/>
              <a:sym typeface="Gill Sans" charset="0"/>
            </a:endParaRPr>
          </a:p>
          <a:p>
            <a:pPr defTabSz="642938"/>
            <a:r>
              <a:rPr lang="en-US" sz="2000" dirty="0" smtClean="0">
                <a:latin typeface="+mn-lt"/>
                <a:ea typeface="Gill Sans" charset="0"/>
                <a:cs typeface="Gill Sans" charset="0"/>
                <a:sym typeface="Gill Sans" charset="0"/>
              </a:rPr>
              <a:t>Discriminate </a:t>
            </a:r>
            <a:r>
              <a:rPr lang="en-US" sz="2000" dirty="0" smtClean="0">
                <a:solidFill>
                  <a:srgbClr val="6EFFF3"/>
                </a:solidFill>
                <a:latin typeface="+mn-lt"/>
                <a:ea typeface="Gill Sans" charset="0"/>
                <a:cs typeface="Gill Sans" charset="0"/>
                <a:sym typeface="Gill Sans" charset="0"/>
              </a:rPr>
              <a:t>S</a:t>
            </a:r>
            <a:r>
              <a:rPr lang="en-US" sz="2000" baseline="-25000" dirty="0" smtClean="0">
                <a:solidFill>
                  <a:srgbClr val="6EFFF3"/>
                </a:solidFill>
                <a:latin typeface="+mn-lt"/>
                <a:ea typeface="Gill Sans" charset="0"/>
                <a:cs typeface="Gill Sans" charset="0"/>
                <a:sym typeface="Gill Sans" charset="0"/>
              </a:rPr>
              <a:t>0</a:t>
            </a:r>
            <a:r>
              <a:rPr lang="en-US" sz="2000" dirty="0" smtClean="0">
                <a:latin typeface="+mn-lt"/>
                <a:ea typeface="Gill Sans" charset="0"/>
                <a:cs typeface="Gill Sans" charset="0"/>
                <a:sym typeface="Gill Sans" charset="0"/>
              </a:rPr>
              <a:t> against </a:t>
            </a:r>
            <a:r>
              <a:rPr lang="en-US" sz="2000" dirty="0" smtClean="0">
                <a:solidFill>
                  <a:srgbClr val="FF0000"/>
                </a:solidFill>
                <a:latin typeface="+mn-lt"/>
                <a:ea typeface="Gill Sans" charset="0"/>
                <a:cs typeface="Gill Sans" charset="0"/>
                <a:sym typeface="Gill Sans" charset="0"/>
              </a:rPr>
              <a:t>DW/DWT</a:t>
            </a:r>
          </a:p>
          <a:p>
            <a:pPr defTabSz="642938"/>
            <a:endParaRPr lang="en-US" sz="2200" b="1" dirty="0" smtClean="0">
              <a:solidFill>
                <a:schemeClr val="accent1"/>
              </a:solidFill>
              <a:latin typeface="+mn-lt"/>
              <a:ea typeface="Lucida Grande" charset="0"/>
              <a:cs typeface="Lucida Grande" charset="0"/>
              <a:sym typeface="Gill Sans" charset="0"/>
            </a:endParaRPr>
          </a:p>
          <a:p>
            <a:pPr defTabSz="642938"/>
            <a:endParaRPr lang="en-US" sz="2200" b="1" dirty="0">
              <a:solidFill>
                <a:schemeClr val="accent1"/>
              </a:solidFill>
              <a:latin typeface="+mn-lt"/>
              <a:ea typeface="Lucida Grande" charset="0"/>
              <a:cs typeface="Lucida Grande" charset="0"/>
              <a:sym typeface="Gill Sans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0800" y="1447800"/>
            <a:ext cx="8788400" cy="3938588"/>
            <a:chOff x="0" y="0"/>
            <a:chExt cx="7872" cy="3529"/>
          </a:xfrm>
        </p:grpSpPr>
        <p:pic>
          <p:nvPicPr>
            <p:cNvPr id="897028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7872" cy="35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897029" name="Rectangle 5"/>
            <p:cNvSpPr>
              <a:spLocks/>
            </p:cNvSpPr>
            <p:nvPr/>
          </p:nvSpPr>
          <p:spPr bwMode="auto">
            <a:xfrm>
              <a:off x="1336" y="1657"/>
              <a:ext cx="817" cy="4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defTabSz="642938"/>
              <a:r>
                <a:rPr lang="en-US" sz="220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rPr>
                <a:t>DWT</a:t>
              </a:r>
            </a:p>
          </p:txBody>
        </p:sp>
        <p:sp>
          <p:nvSpPr>
            <p:cNvPr id="897030" name="Rectangle 6"/>
            <p:cNvSpPr>
              <a:spLocks/>
            </p:cNvSpPr>
            <p:nvPr/>
          </p:nvSpPr>
          <p:spPr bwMode="auto">
            <a:xfrm>
              <a:off x="2013" y="2201"/>
              <a:ext cx="630" cy="4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defTabSz="642938"/>
              <a:r>
                <a:rPr lang="en-US" sz="220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rPr>
                <a:t>DW</a:t>
              </a:r>
            </a:p>
          </p:txBody>
        </p:sp>
        <p:sp>
          <p:nvSpPr>
            <p:cNvPr id="897031" name="Rectangle 7"/>
            <p:cNvSpPr>
              <a:spLocks/>
            </p:cNvSpPr>
            <p:nvPr/>
          </p:nvSpPr>
          <p:spPr bwMode="auto">
            <a:xfrm>
              <a:off x="4913" y="1637"/>
              <a:ext cx="817" cy="4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defTabSz="642938"/>
              <a:r>
                <a:rPr lang="en-US" sz="220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rPr>
                <a:t>DWT</a:t>
              </a:r>
            </a:p>
          </p:txBody>
        </p:sp>
        <p:sp>
          <p:nvSpPr>
            <p:cNvPr id="897032" name="Rectangle 8"/>
            <p:cNvSpPr>
              <a:spLocks/>
            </p:cNvSpPr>
            <p:nvPr/>
          </p:nvSpPr>
          <p:spPr bwMode="auto">
            <a:xfrm>
              <a:off x="5677" y="2104"/>
              <a:ext cx="629" cy="4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defTabSz="642938"/>
              <a:r>
                <a:rPr lang="en-US" sz="220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rPr>
                <a:t>DW</a:t>
              </a:r>
            </a:p>
          </p:txBody>
        </p:sp>
      </p:grpSp>
      <p:sp>
        <p:nvSpPr>
          <p:cNvPr id="897033" name="Rectangle 9"/>
          <p:cNvSpPr>
            <a:spLocks/>
          </p:cNvSpPr>
          <p:nvPr/>
        </p:nvSpPr>
        <p:spPr bwMode="auto">
          <a:xfrm>
            <a:off x="1397000" y="1027113"/>
            <a:ext cx="6375400" cy="41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defTabSz="642938"/>
            <a:r>
              <a:rPr lang="en-US" sz="2200" dirty="0" smtClean="0">
                <a:latin typeface="+mn-lt"/>
                <a:ea typeface="Lucida Grande" charset="0"/>
                <a:cs typeface="Lucida Grande" charset="0"/>
                <a:sym typeface="Gill Sans" charset="0"/>
              </a:rPr>
              <a:t> </a:t>
            </a:r>
            <a:r>
              <a:rPr lang="en-US" sz="2200" dirty="0" smtClean="0">
                <a:solidFill>
                  <a:srgbClr val="FF3FFA"/>
                </a:solidFill>
                <a:latin typeface="+mn-lt"/>
                <a:ea typeface="Lucida Grande" charset="0"/>
                <a:cs typeface="Lucida Grande" charset="0"/>
                <a:sym typeface="Gill Sans" charset="0"/>
              </a:rPr>
              <a:t>Profiles corrected for Tracking Inefficiency &amp; Fakes</a:t>
            </a:r>
            <a:endParaRPr lang="en-US" sz="2200" dirty="0">
              <a:solidFill>
                <a:srgbClr val="FF3FFA"/>
              </a:solidFill>
              <a:latin typeface="+mn-lt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897035" name="Rectangle 11"/>
          <p:cNvSpPr>
            <a:spLocks/>
          </p:cNvSpPr>
          <p:nvPr/>
        </p:nvSpPr>
        <p:spPr bwMode="auto">
          <a:xfrm>
            <a:off x="1074738" y="1733550"/>
            <a:ext cx="1468437" cy="2587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defTabSz="642938"/>
            <a:r>
              <a:rPr lang="en-US" sz="1700" dirty="0">
                <a:solidFill>
                  <a:srgbClr val="595959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CMS Preliminary</a:t>
            </a:r>
          </a:p>
        </p:txBody>
      </p:sp>
      <p:sp>
        <p:nvSpPr>
          <p:cNvPr id="897036" name="Rectangle 12"/>
          <p:cNvSpPr>
            <a:spLocks/>
          </p:cNvSpPr>
          <p:nvPr/>
        </p:nvSpPr>
        <p:spPr bwMode="auto">
          <a:xfrm>
            <a:off x="5343525" y="1733550"/>
            <a:ext cx="1468438" cy="2587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defTabSz="642938"/>
            <a:r>
              <a:rPr lang="en-US" sz="1700">
                <a:solidFill>
                  <a:srgbClr val="595959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CMS Preliminary</a:t>
            </a:r>
          </a:p>
        </p:txBody>
      </p:sp>
      <p:sp>
        <p:nvSpPr>
          <p:cNvPr id="897037" name="Rectangle 13"/>
          <p:cNvSpPr>
            <a:spLocks/>
          </p:cNvSpPr>
          <p:nvPr/>
        </p:nvSpPr>
        <p:spPr bwMode="auto">
          <a:xfrm>
            <a:off x="2440078" y="4422080"/>
            <a:ext cx="1792107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defTabSz="642938"/>
            <a:r>
              <a:rPr lang="en-US" sz="2000" dirty="0">
                <a:solidFill>
                  <a:srgbClr val="482D75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∫ L </a:t>
            </a:r>
            <a:r>
              <a:rPr lang="en-US" sz="2000" dirty="0" err="1">
                <a:solidFill>
                  <a:srgbClr val="482D75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dt</a:t>
            </a:r>
            <a:r>
              <a:rPr lang="en-US" sz="2000" dirty="0">
                <a:solidFill>
                  <a:srgbClr val="482D75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 = 100 pb</a:t>
            </a:r>
            <a:r>
              <a:rPr lang="en-US" sz="2000" baseline="32000" dirty="0">
                <a:solidFill>
                  <a:srgbClr val="482D75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-1</a:t>
            </a:r>
          </a:p>
        </p:txBody>
      </p:sp>
      <p:sp>
        <p:nvSpPr>
          <p:cNvPr id="897038" name="Rectangle 14"/>
          <p:cNvSpPr>
            <a:spLocks/>
          </p:cNvSpPr>
          <p:nvPr/>
        </p:nvSpPr>
        <p:spPr bwMode="auto">
          <a:xfrm>
            <a:off x="6629400" y="4422080"/>
            <a:ext cx="1792107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defTabSz="642938"/>
            <a:r>
              <a:rPr lang="en-US" sz="2000" dirty="0">
                <a:solidFill>
                  <a:srgbClr val="482D75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∫ L </a:t>
            </a:r>
            <a:r>
              <a:rPr lang="en-US" sz="2000" dirty="0" err="1">
                <a:solidFill>
                  <a:srgbClr val="482D75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dt</a:t>
            </a:r>
            <a:r>
              <a:rPr lang="en-US" sz="2000" dirty="0">
                <a:solidFill>
                  <a:srgbClr val="482D75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 = 100 pb</a:t>
            </a:r>
            <a:r>
              <a:rPr lang="en-US" sz="2000" baseline="32000" dirty="0">
                <a:solidFill>
                  <a:srgbClr val="482D75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-1</a:t>
            </a:r>
          </a:p>
        </p:txBody>
      </p:sp>
      <p:sp>
        <p:nvSpPr>
          <p:cNvPr id="897039" name="Rectangle 15"/>
          <p:cNvSpPr>
            <a:spLocks/>
          </p:cNvSpPr>
          <p:nvPr/>
        </p:nvSpPr>
        <p:spPr bwMode="auto">
          <a:xfrm rot="-629487">
            <a:off x="7299325" y="4078288"/>
            <a:ext cx="1185863" cy="198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defTabSz="642938"/>
            <a:r>
              <a:rPr lang="en-US" sz="1300" dirty="0" err="1">
                <a:solidFill>
                  <a:srgbClr val="25C02B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Herwig</a:t>
            </a:r>
            <a:r>
              <a:rPr lang="en-US" sz="1300" dirty="0">
                <a:solidFill>
                  <a:srgbClr val="25C02B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 “Soft UE</a:t>
            </a:r>
            <a:r>
              <a:rPr lang="en-US" sz="1300" dirty="0">
                <a:latin typeface="Gill Sans" charset="0"/>
                <a:ea typeface="Gill Sans" charset="0"/>
                <a:cs typeface="Gill Sans" charset="0"/>
                <a:sym typeface="Gill Sans" charset="0"/>
              </a:rPr>
              <a:t>”</a:t>
            </a:r>
          </a:p>
        </p:txBody>
      </p:sp>
      <p:sp>
        <p:nvSpPr>
          <p:cNvPr id="897040" name="Rectangle 16"/>
          <p:cNvSpPr>
            <a:spLocks/>
          </p:cNvSpPr>
          <p:nvPr/>
        </p:nvSpPr>
        <p:spPr bwMode="auto">
          <a:xfrm rot="-5400000">
            <a:off x="7175501" y="2933700"/>
            <a:ext cx="3611562" cy="325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defTabSz="642938"/>
            <a:r>
              <a:rPr lang="en-US" sz="1600" i="1" dirty="0">
                <a:solidFill>
                  <a:srgbClr val="0099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CMS Physics Analysis Summary QCD-07-003</a:t>
            </a:r>
            <a:endParaRPr lang="en-US" sz="1600" i="1" dirty="0">
              <a:solidFill>
                <a:srgbClr val="0000CC"/>
              </a:solidFill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897043" name="Text Box 19"/>
          <p:cNvSpPr txBox="1">
            <a:spLocks noChangeArrowheads="1"/>
          </p:cNvSpPr>
          <p:nvPr/>
        </p:nvSpPr>
        <p:spPr bwMode="auto">
          <a:xfrm>
            <a:off x="2743200" y="1524000"/>
            <a:ext cx="4267200" cy="1754327"/>
          </a:xfrm>
          <a:prstGeom prst="rect">
            <a:avLst/>
          </a:prstGeom>
          <a:solidFill>
            <a:srgbClr val="BCB16E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/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  <a:ea typeface="Arial" charset="0"/>
                <a:cs typeface="Arial" charset="0"/>
              </a:rPr>
              <a:t>+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  <a:ea typeface="Arial" charset="0"/>
                <a:cs typeface="Arial" charset="0"/>
              </a:rPr>
              <a:t>Pythia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  <a:ea typeface="Arial" charset="0"/>
                <a:cs typeface="Arial" charset="0"/>
              </a:rPr>
              <a:t> Tune DW (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Symbol" charset="2"/>
                <a:ea typeface="Arial" charset="0"/>
                <a:cs typeface="Arial" charset="0"/>
                <a:sym typeface="Symbol" charset="2"/>
              </a:rPr>
              <a:t>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  <a:ea typeface="Arial" charset="0"/>
                <a:cs typeface="Arial" charset="0"/>
              </a:rPr>
              <a:t>=.125)</a:t>
            </a:r>
            <a:endParaRPr lang="en-US" b="1" dirty="0">
              <a:solidFill>
                <a:schemeClr val="bg2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Verdana" charset="0"/>
              <a:ea typeface="Arial" charset="0"/>
              <a:cs typeface="Arial" charset="0"/>
            </a:endParaRPr>
          </a:p>
          <a:p>
            <a:pPr algn="l"/>
            <a:r>
              <a:rPr lang="en-US" b="1" dirty="0">
                <a:solidFill>
                  <a:schemeClr val="bg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  <a:ea typeface="Arial" charset="0"/>
                <a:cs typeface="Arial" charset="0"/>
              </a:rPr>
              <a:t>OLD MPI, IP CORRELATIONS, ~ TUNE A</a:t>
            </a:r>
          </a:p>
          <a:p>
            <a:pPr algn="l"/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  <a:ea typeface="Arial" charset="0"/>
                <a:cs typeface="Arial" charset="0"/>
              </a:rPr>
              <a:t>+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  <a:ea typeface="Arial" charset="0"/>
                <a:cs typeface="Arial" charset="0"/>
              </a:rPr>
              <a:t>Pythia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  <a:ea typeface="Arial" charset="0"/>
                <a:cs typeface="Arial" charset="0"/>
              </a:rPr>
              <a:t> Tune DWT (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Symbol" charset="2"/>
                <a:ea typeface="Arial" charset="0"/>
                <a:cs typeface="Arial" charset="0"/>
                <a:sym typeface="Symbol" charset="2"/>
              </a:rPr>
              <a:t>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  <a:ea typeface="Arial" charset="0"/>
                <a:cs typeface="Arial" charset="0"/>
              </a:rPr>
              <a:t>=0.08)</a:t>
            </a:r>
            <a:endParaRPr lang="en-US" b="1" dirty="0">
              <a:solidFill>
                <a:schemeClr val="bg2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Verdana" charset="0"/>
              <a:ea typeface="Arial" charset="0"/>
              <a:cs typeface="Arial" charset="0"/>
            </a:endParaRPr>
          </a:p>
          <a:p>
            <a:pPr algn="l"/>
            <a:r>
              <a:rPr lang="en-US" b="1" dirty="0">
                <a:solidFill>
                  <a:srgbClr val="00051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  <a:ea typeface="Arial" charset="0"/>
                <a:cs typeface="Arial" charset="0"/>
              </a:rPr>
              <a:t>DW with default P</a:t>
            </a:r>
            <a:r>
              <a:rPr lang="en-US" b="1" baseline="-25000" dirty="0">
                <a:solidFill>
                  <a:srgbClr val="00051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  <a:ea typeface="Arial" charset="0"/>
                <a:cs typeface="Arial" charset="0"/>
              </a:rPr>
              <a:t>T</a:t>
            </a:r>
            <a:r>
              <a:rPr lang="en-US" b="1" dirty="0">
                <a:solidFill>
                  <a:srgbClr val="00051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  <a:ea typeface="Arial" charset="0"/>
                <a:cs typeface="Arial" charset="0"/>
              </a:rPr>
              <a:t>-cut-off evolution </a:t>
            </a:r>
          </a:p>
          <a:p>
            <a:pPr algn="l"/>
            <a:r>
              <a:rPr lang="en-US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  <a:ea typeface="Arial" charset="0"/>
                <a:cs typeface="Arial" charset="0"/>
              </a:rPr>
              <a:t>+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  <a:ea typeface="Arial" charset="0"/>
                <a:cs typeface="Arial" charset="0"/>
              </a:rPr>
              <a:t>Pythia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  <a:ea typeface="Arial" charset="0"/>
                <a:cs typeface="Arial" charset="0"/>
              </a:rPr>
              <a:t> Tune S0 (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Symbol" charset="2"/>
                <a:ea typeface="Arial" charset="0"/>
                <a:cs typeface="Arial" charset="0"/>
                <a:sym typeface="Symbol" charset="2"/>
              </a:rPr>
              <a:t>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  <a:ea typeface="Arial" charset="0"/>
                <a:cs typeface="Arial" charset="0"/>
              </a:rPr>
              <a:t>=0.08)</a:t>
            </a:r>
          </a:p>
          <a:p>
            <a:pPr algn="l"/>
            <a:r>
              <a:rPr lang="en-US" b="1" dirty="0" err="1">
                <a:solidFill>
                  <a:srgbClr val="00051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  <a:ea typeface="Arial" charset="0"/>
                <a:cs typeface="Arial" charset="0"/>
              </a:rPr>
              <a:t>P.Skands</a:t>
            </a:r>
            <a:r>
              <a:rPr lang="en-US" b="1" dirty="0">
                <a:solidFill>
                  <a:srgbClr val="00051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  <a:ea typeface="Arial" charset="0"/>
                <a:cs typeface="Arial" charset="0"/>
              </a:rPr>
              <a:t>, New MPI, </a:t>
            </a:r>
            <a:r>
              <a:rPr lang="en-US" b="1" dirty="0" err="1">
                <a:solidFill>
                  <a:srgbClr val="FF0000"/>
                </a:solidFill>
                <a:latin typeface="Verdana" charset="0"/>
                <a:ea typeface="Gill Sans" charset="0"/>
                <a:cs typeface="Gill Sans" charset="0"/>
              </a:rPr>
              <a:t>c</a:t>
            </a:r>
            <a:r>
              <a:rPr lang="en-US" b="1" dirty="0" err="1">
                <a:solidFill>
                  <a:srgbClr val="005000"/>
                </a:solidFill>
                <a:latin typeface="Verdana" charset="0"/>
                <a:ea typeface="Gill Sans" charset="0"/>
                <a:cs typeface="Gill Sans" charset="0"/>
              </a:rPr>
              <a:t>o</a:t>
            </a:r>
            <a:r>
              <a:rPr lang="en-US" b="1" dirty="0" err="1">
                <a:solidFill>
                  <a:srgbClr val="0000FF"/>
                </a:solidFill>
                <a:latin typeface="Verdana" charset="0"/>
                <a:ea typeface="Gill Sans" charset="0"/>
                <a:cs typeface="Gill Sans" charset="0"/>
              </a:rPr>
              <a:t>l</a:t>
            </a:r>
            <a:r>
              <a:rPr lang="en-US" b="1" dirty="0" err="1">
                <a:solidFill>
                  <a:srgbClr val="FF0000"/>
                </a:solidFill>
                <a:latin typeface="Verdana" charset="0"/>
                <a:ea typeface="Gill Sans" charset="0"/>
                <a:cs typeface="Gill Sans" charset="0"/>
              </a:rPr>
              <a:t>o</a:t>
            </a:r>
            <a:r>
              <a:rPr lang="en-US" b="1" dirty="0" err="1">
                <a:solidFill>
                  <a:srgbClr val="005000"/>
                </a:solidFill>
                <a:latin typeface="Verdana" charset="0"/>
                <a:ea typeface="Gill Sans" charset="0"/>
                <a:cs typeface="Gill Sans" charset="0"/>
              </a:rPr>
              <a:t>u</a:t>
            </a:r>
            <a:r>
              <a:rPr lang="en-US" b="1" dirty="0" err="1">
                <a:solidFill>
                  <a:srgbClr val="0000FF"/>
                </a:solidFill>
                <a:latin typeface="Verdana" charset="0"/>
                <a:ea typeface="Gill Sans" charset="0"/>
                <a:cs typeface="Gill Sans" charset="0"/>
              </a:rPr>
              <a:t>r</a:t>
            </a:r>
            <a:r>
              <a:rPr lang="en-US" b="1" dirty="0">
                <a:solidFill>
                  <a:srgbClr val="FF0000"/>
                </a:solidFill>
                <a:latin typeface="Verdana" charset="0"/>
                <a:ea typeface="Gill Sans" charset="0"/>
                <a:cs typeface="Gill Sans" charset="0"/>
              </a:rPr>
              <a:t>-</a:t>
            </a:r>
            <a:r>
              <a:rPr lang="en-US" b="1" dirty="0">
                <a:solidFill>
                  <a:srgbClr val="005000"/>
                </a:solidFill>
                <a:latin typeface="Verdana" charset="0"/>
                <a:ea typeface="Gill Sans" charset="0"/>
                <a:cs typeface="Gill Sans" charset="0"/>
              </a:rPr>
              <a:t>f</a:t>
            </a:r>
            <a:r>
              <a:rPr lang="en-US" b="1" dirty="0">
                <a:solidFill>
                  <a:srgbClr val="0000FF"/>
                </a:solidFill>
                <a:latin typeface="Verdana" charset="0"/>
                <a:ea typeface="Gill Sans" charset="0"/>
                <a:cs typeface="Gill Sans" charset="0"/>
              </a:rPr>
              <a:t>l</a:t>
            </a:r>
            <a:r>
              <a:rPr lang="en-US" b="1" dirty="0">
                <a:solidFill>
                  <a:srgbClr val="FF0000"/>
                </a:solidFill>
                <a:latin typeface="Verdana" charset="0"/>
                <a:ea typeface="Gill Sans" charset="0"/>
                <a:cs typeface="Gill Sans" charset="0"/>
              </a:rPr>
              <a:t>o</a:t>
            </a:r>
            <a:r>
              <a:rPr lang="en-US" b="1" dirty="0">
                <a:solidFill>
                  <a:srgbClr val="005000"/>
                </a:solidFill>
                <a:latin typeface="Verdana" charset="0"/>
                <a:ea typeface="Gill Sans" charset="0"/>
                <a:cs typeface="Gill Sans" charset="0"/>
              </a:rPr>
              <a:t>w</a:t>
            </a:r>
            <a:endParaRPr lang="en-US" b="1" dirty="0">
              <a:solidFill>
                <a:srgbClr val="F96DEC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Verdana" charset="0"/>
              <a:ea typeface="Arial" charset="0"/>
              <a:cs typeface="Arial" charset="0"/>
            </a:endParaRPr>
          </a:p>
          <a:p>
            <a:pPr algn="l"/>
            <a:r>
              <a:rPr lang="en-US" b="1" dirty="0">
                <a:solidFill>
                  <a:schemeClr val="bg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  <a:ea typeface="Arial" charset="0"/>
                <a:cs typeface="Arial" charset="0"/>
              </a:rPr>
              <a:t>All these </a:t>
            </a:r>
            <a:r>
              <a:rPr lang="en-US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  <a:ea typeface="Arial" charset="0"/>
                <a:cs typeface="Arial" charset="0"/>
              </a:rPr>
              <a:t>Pythia</a:t>
            </a:r>
            <a:r>
              <a:rPr lang="en-US" b="1" dirty="0">
                <a:solidFill>
                  <a:schemeClr val="bg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  <a:ea typeface="Arial" charset="0"/>
                <a:cs typeface="Arial" charset="0"/>
              </a:rPr>
              <a:t> tunes describe </a:t>
            </a:r>
          </a:p>
          <a:p>
            <a:pPr algn="l"/>
            <a:r>
              <a:rPr lang="en-US" b="1" dirty="0">
                <a:solidFill>
                  <a:schemeClr val="bg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  <a:ea typeface="Arial" charset="0"/>
                <a:cs typeface="Arial" charset="0"/>
              </a:rPr>
              <a:t>MB &amp; UE at </a:t>
            </a:r>
            <a:r>
              <a:rPr lang="en-US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  <a:ea typeface="Arial" charset="0"/>
                <a:cs typeface="Arial" charset="0"/>
              </a:rPr>
              <a:t>Tevatron</a:t>
            </a:r>
            <a:r>
              <a:rPr lang="en-US" b="1" dirty="0">
                <a:solidFill>
                  <a:schemeClr val="bg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  <a:ea typeface="Arial" charset="0"/>
                <a:cs typeface="Arial" charset="0"/>
              </a:rPr>
              <a:t>. Further information in backup slides.</a:t>
            </a:r>
            <a:endParaRPr lang="en-US" dirty="0">
              <a:latin typeface="Verdana" charset="0"/>
              <a:ea typeface="Arial" charset="0"/>
              <a:cs typeface="Arial" charset="0"/>
            </a:endParaRPr>
          </a:p>
        </p:txBody>
      </p:sp>
      <p:sp>
        <p:nvSpPr>
          <p:cNvPr id="897047" name="Rectangle 23"/>
          <p:cNvSpPr>
            <a:spLocks/>
          </p:cNvSpPr>
          <p:nvPr/>
        </p:nvSpPr>
        <p:spPr bwMode="auto">
          <a:xfrm rot="-629487">
            <a:off x="3027363" y="4119563"/>
            <a:ext cx="1185862" cy="198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defTabSz="642938"/>
            <a:r>
              <a:rPr lang="en-US" sz="1300" dirty="0" err="1">
                <a:solidFill>
                  <a:srgbClr val="25C02B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Herwig</a:t>
            </a:r>
            <a:r>
              <a:rPr lang="en-US" sz="1300" dirty="0">
                <a:solidFill>
                  <a:srgbClr val="25C02B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 “Soft UE”</a:t>
            </a:r>
          </a:p>
        </p:txBody>
      </p:sp>
      <p:sp>
        <p:nvSpPr>
          <p:cNvPr id="897048" name="Rectangle 24"/>
          <p:cNvSpPr>
            <a:spLocks/>
          </p:cNvSpPr>
          <p:nvPr/>
        </p:nvSpPr>
        <p:spPr bwMode="auto">
          <a:xfrm rot="-5400000">
            <a:off x="7860506" y="3266282"/>
            <a:ext cx="1704975" cy="198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defTabSz="642938"/>
            <a:r>
              <a:rPr lang="en-US" sz="1300">
                <a:latin typeface="Gill Sans" charset="0"/>
                <a:ea typeface="Gill Sans" charset="0"/>
                <a:cs typeface="Gill Sans" charset="0"/>
                <a:sym typeface="Gill Sans" charset="0"/>
              </a:rPr>
              <a:t>(input to RECO is DWT)</a:t>
            </a:r>
          </a:p>
        </p:txBody>
      </p:sp>
      <p:sp>
        <p:nvSpPr>
          <p:cNvPr id="897051" name="AutoShape 27"/>
          <p:cNvSpPr>
            <a:spLocks noChangeArrowheads="1"/>
          </p:cNvSpPr>
          <p:nvPr/>
        </p:nvSpPr>
        <p:spPr bwMode="auto">
          <a:xfrm>
            <a:off x="76200" y="5362575"/>
            <a:ext cx="3198813" cy="1206500"/>
          </a:xfrm>
          <a:prstGeom prst="star32">
            <a:avLst>
              <a:gd name="adj" fmla="val 45051"/>
            </a:avLst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 b="1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charset="0"/>
            </a:endParaRPr>
          </a:p>
        </p:txBody>
      </p:sp>
      <p:sp>
        <p:nvSpPr>
          <p:cNvPr id="897052" name="Rectangle 28"/>
          <p:cNvSpPr>
            <a:spLocks noChangeArrowheads="1"/>
          </p:cNvSpPr>
          <p:nvPr/>
        </p:nvSpPr>
        <p:spPr bwMode="auto">
          <a:xfrm>
            <a:off x="309196" y="5773738"/>
            <a:ext cx="27232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Early CMS </a:t>
            </a:r>
            <a:r>
              <a:rPr lang="en-US" sz="2000" b="1" dirty="0" smtClean="0">
                <a:solidFill>
                  <a:srgbClr val="FF0000"/>
                </a:solidFill>
              </a:rPr>
              <a:t>MC </a:t>
            </a:r>
            <a:r>
              <a:rPr lang="en-US" sz="2000" b="1" dirty="0">
                <a:solidFill>
                  <a:srgbClr val="FF0000"/>
                </a:solidFill>
              </a:rPr>
              <a:t>Tunes</a:t>
            </a:r>
            <a:endParaRPr lang="en-US" sz="2000" b="1" dirty="0"/>
          </a:p>
        </p:txBody>
      </p:sp>
      <p:sp>
        <p:nvSpPr>
          <p:cNvPr id="24" name="Text Box 12"/>
          <p:cNvSpPr txBox="1">
            <a:spLocks noChangeArrowheads="1"/>
          </p:cNvSpPr>
          <p:nvPr/>
        </p:nvSpPr>
        <p:spPr bwMode="auto">
          <a:xfrm>
            <a:off x="0" y="0"/>
            <a:ext cx="9144000" cy="646331"/>
          </a:xfrm>
          <a:prstGeom prst="rect">
            <a:avLst/>
          </a:prstGeom>
          <a:noFill/>
          <a:ln w="28575">
            <a:solidFill>
              <a:srgbClr val="993366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GB" sz="3600" b="1" i="1" dirty="0" smtClean="0">
                <a:solidFill>
                  <a:schemeClr val="tx2"/>
                </a:solidFill>
              </a:rPr>
              <a:t>UE in the Transverse Region (with Tracks)</a:t>
            </a:r>
            <a:endParaRPr lang="it-IT" sz="2800" b="1" i="1" dirty="0">
              <a:solidFill>
                <a:schemeClr val="tx2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Palatino" charset="0"/>
            </a:endParaRPr>
          </a:p>
        </p:txBody>
      </p:sp>
      <p:sp>
        <p:nvSpPr>
          <p:cNvPr id="25" name="Date Placeholder 2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r>
              <a:rPr lang="en-US" smtClean="0"/>
              <a:t>Antananarivo, August 24th 2009</a:t>
            </a:r>
            <a:endParaRPr lang="en-US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0"/>
          </p:nvPr>
        </p:nvSpPr>
        <p:spPr>
          <a:xfrm>
            <a:off x="7391400" y="6381750"/>
            <a:ext cx="1752600" cy="476250"/>
          </a:xfrm>
        </p:spPr>
        <p:txBody>
          <a:bodyPr/>
          <a:lstStyle/>
          <a:p>
            <a:r>
              <a:rPr lang="en-US" smtClean="0"/>
              <a:t>Paolo Bartalini (NTU)</a:t>
            </a:r>
            <a:endParaRPr lang="en-US" dirty="0"/>
          </a:p>
        </p:txBody>
      </p:sp>
      <p:sp>
        <p:nvSpPr>
          <p:cNvPr id="27" name="Rectangle 11"/>
          <p:cNvSpPr>
            <a:spLocks/>
          </p:cNvSpPr>
          <p:nvPr/>
        </p:nvSpPr>
        <p:spPr bwMode="auto">
          <a:xfrm>
            <a:off x="2057400" y="2895600"/>
            <a:ext cx="372882" cy="47780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defTabSz="642938"/>
            <a:r>
              <a:rPr lang="en-US" sz="2200" dirty="0">
                <a:solidFill>
                  <a:srgbClr val="0000FF"/>
                </a:solidFill>
                <a:latin typeface="Gill Sans" pitchFamily="-108" charset="0"/>
                <a:ea typeface="Gill Sans" pitchFamily="-108" charset="0"/>
                <a:cs typeface="Gill Sans" pitchFamily="-108" charset="0"/>
                <a:sym typeface="Gill Sans" pitchFamily="-108" charset="0"/>
              </a:rPr>
              <a:t>S</a:t>
            </a:r>
            <a:r>
              <a:rPr lang="en-US" sz="2200" baseline="-6000" dirty="0">
                <a:solidFill>
                  <a:srgbClr val="0000FF"/>
                </a:solidFill>
                <a:latin typeface="Gill Sans" pitchFamily="-108" charset="0"/>
                <a:ea typeface="Gill Sans" pitchFamily="-108" charset="0"/>
                <a:cs typeface="Gill Sans" pitchFamily="-108" charset="0"/>
                <a:sym typeface="Gill Sans" pitchFamily="-108" charset="0"/>
              </a:rPr>
              <a:t>0</a:t>
            </a:r>
          </a:p>
        </p:txBody>
      </p:sp>
      <p:sp>
        <p:nvSpPr>
          <p:cNvPr id="28" name="Line 14"/>
          <p:cNvSpPr>
            <a:spLocks noChangeShapeType="1"/>
          </p:cNvSpPr>
          <p:nvPr/>
        </p:nvSpPr>
        <p:spPr bwMode="auto">
          <a:xfrm rot="10800000">
            <a:off x="2438399" y="3276599"/>
            <a:ext cx="457198" cy="380999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stealth" w="med" len="med"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Rectangle 9"/>
          <p:cNvSpPr>
            <a:spLocks/>
          </p:cNvSpPr>
          <p:nvPr/>
        </p:nvSpPr>
        <p:spPr bwMode="auto">
          <a:xfrm>
            <a:off x="1371600" y="685800"/>
            <a:ext cx="6781800" cy="41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defTabSz="642938"/>
            <a:r>
              <a:rPr lang="en-US" sz="2200" dirty="0">
                <a:latin typeface="Gill Sans" charset="0"/>
                <a:ea typeface="Lucida Grande" charset="0"/>
                <a:cs typeface="Lucida Grande" charset="0"/>
                <a:sym typeface="Gill Sans" charset="0"/>
              </a:rPr>
              <a:t> </a:t>
            </a:r>
            <a:r>
              <a:rPr lang="en-US" sz="2200" dirty="0">
                <a:latin typeface="+mn-lt"/>
                <a:ea typeface="Lucida Grande" charset="0"/>
                <a:cs typeface="Lucida Grande" charset="0"/>
                <a:sym typeface="Gill Sans" charset="0"/>
              </a:rPr>
              <a:t>Select charged tracks in | </a:t>
            </a:r>
            <a:r>
              <a:rPr lang="en-US" sz="2200" dirty="0" err="1">
                <a:latin typeface="+mn-lt"/>
                <a:ea typeface="Lucida Grande" charset="0"/>
                <a:cs typeface="Lucida Grande" charset="0"/>
                <a:sym typeface="Gill Sans" charset="0"/>
              </a:rPr>
              <a:t>η</a:t>
            </a:r>
            <a:r>
              <a:rPr lang="en-US" sz="2200" dirty="0">
                <a:latin typeface="+mn-lt"/>
                <a:ea typeface="Lucida Grande" charset="0"/>
                <a:cs typeface="Lucida Grande" charset="0"/>
                <a:sym typeface="Gill Sans" charset="0"/>
              </a:rPr>
              <a:t> | &lt; 2 with</a:t>
            </a:r>
            <a:r>
              <a:rPr lang="en-US" sz="2200" dirty="0" smtClean="0">
                <a:latin typeface="+mn-lt"/>
                <a:ea typeface="Lucida Grande" charset="0"/>
                <a:cs typeface="Lucida Grande" charset="0"/>
                <a:sym typeface="Gill Sans" charset="0"/>
              </a:rPr>
              <a:t> P</a:t>
            </a:r>
            <a:r>
              <a:rPr lang="en-US" sz="2200" baseline="-25000" dirty="0" smtClean="0">
                <a:latin typeface="+mn-lt"/>
                <a:ea typeface="Lucida Grande" charset="0"/>
                <a:cs typeface="Lucida Grande" charset="0"/>
                <a:sym typeface="Gill Sans" charset="0"/>
              </a:rPr>
              <a:t>T</a:t>
            </a:r>
            <a:r>
              <a:rPr lang="en-US" sz="2200" dirty="0" smtClean="0">
                <a:latin typeface="+mn-lt"/>
                <a:ea typeface="Gill Sans" charset="0"/>
                <a:cs typeface="Gill Sans" charset="0"/>
                <a:sym typeface="Gill Sans" charset="0"/>
              </a:rPr>
              <a:t> </a:t>
            </a:r>
            <a:r>
              <a:rPr lang="en-US" sz="2200" dirty="0">
                <a:latin typeface="+mn-lt"/>
                <a:ea typeface="Gill Sans" charset="0"/>
                <a:cs typeface="Gill Sans" charset="0"/>
                <a:sym typeface="Gill Sans" charset="0"/>
              </a:rPr>
              <a:t>&gt; 0.9 </a:t>
            </a:r>
            <a:r>
              <a:rPr lang="en-US" sz="2200" dirty="0" err="1">
                <a:latin typeface="+mn-lt"/>
                <a:ea typeface="Gill Sans" charset="0"/>
                <a:cs typeface="Gill Sans" charset="0"/>
                <a:sym typeface="Gill Sans" charset="0"/>
              </a:rPr>
              <a:t>GeV/</a:t>
            </a:r>
            <a:r>
              <a:rPr lang="en-US" sz="2200" dirty="0" err="1" smtClean="0">
                <a:latin typeface="+mn-lt"/>
                <a:ea typeface="Gill Sans" charset="0"/>
                <a:cs typeface="Gill Sans" charset="0"/>
                <a:sym typeface="Gill Sans" charset="0"/>
              </a:rPr>
              <a:t>c</a:t>
            </a:r>
            <a:endParaRPr lang="en-US" sz="2200" dirty="0">
              <a:latin typeface="+mn-lt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972076" y="2667000"/>
            <a:ext cx="13901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42938"/>
            <a:r>
              <a:rPr lang="en-US" sz="1600" b="1" dirty="0" smtClean="0">
                <a:solidFill>
                  <a:schemeClr val="bg2"/>
                </a:solidFill>
                <a:latin typeface="ＭＳ ゴシック"/>
                <a:ea typeface="ＭＳ ゴシック"/>
                <a:cs typeface="ＭＳ ゴシック"/>
                <a:sym typeface="Gill Sans" charset="0"/>
              </a:rPr>
              <a:t>√</a:t>
            </a:r>
            <a:r>
              <a:rPr lang="en-US" sz="1600" b="1" dirty="0" err="1" smtClean="0">
                <a:solidFill>
                  <a:schemeClr val="bg2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s</a:t>
            </a:r>
            <a:r>
              <a:rPr lang="en-US" sz="1600" b="1" dirty="0" smtClean="0">
                <a:solidFill>
                  <a:schemeClr val="bg2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 = </a:t>
            </a:r>
            <a:r>
              <a:rPr lang="en-US" sz="1600" b="1" dirty="0" smtClean="0">
                <a:solidFill>
                  <a:schemeClr val="bg2"/>
                </a:solidFill>
                <a:latin typeface="Palatino"/>
                <a:ea typeface="Gill Sans" charset="0"/>
                <a:cs typeface="Palatino"/>
                <a:sym typeface="Gill Sans" charset="0"/>
              </a:rPr>
              <a:t>14 </a:t>
            </a:r>
            <a:r>
              <a:rPr lang="en-US" sz="1600" b="1" dirty="0" err="1" smtClean="0">
                <a:solidFill>
                  <a:schemeClr val="bg2"/>
                </a:solidFill>
                <a:latin typeface="Palatino"/>
                <a:ea typeface="Gill Sans" charset="0"/>
                <a:cs typeface="Palatino"/>
                <a:sym typeface="Gill Sans" charset="0"/>
              </a:rPr>
              <a:t>TeV</a:t>
            </a:r>
            <a:endParaRPr lang="en-US" sz="1600" b="1" dirty="0" smtClean="0">
              <a:solidFill>
                <a:schemeClr val="bg2"/>
              </a:solidFill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991876" y="2819400"/>
            <a:ext cx="13901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42938"/>
            <a:r>
              <a:rPr lang="en-US" sz="1600" b="1" dirty="0" smtClean="0">
                <a:solidFill>
                  <a:schemeClr val="bg2"/>
                </a:solidFill>
                <a:latin typeface="ＭＳ ゴシック"/>
                <a:ea typeface="ＭＳ ゴシック"/>
                <a:cs typeface="ＭＳ ゴシック"/>
                <a:sym typeface="Gill Sans" charset="0"/>
              </a:rPr>
              <a:t>√</a:t>
            </a:r>
            <a:r>
              <a:rPr lang="en-US" sz="1600" b="1" dirty="0" err="1" smtClean="0">
                <a:solidFill>
                  <a:schemeClr val="bg2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s</a:t>
            </a:r>
            <a:r>
              <a:rPr lang="en-US" sz="1600" b="1" dirty="0" smtClean="0">
                <a:solidFill>
                  <a:schemeClr val="bg2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 = </a:t>
            </a:r>
            <a:r>
              <a:rPr lang="en-US" sz="1600" b="1" dirty="0" smtClean="0">
                <a:solidFill>
                  <a:schemeClr val="bg2"/>
                </a:solidFill>
                <a:latin typeface="Palatino"/>
                <a:ea typeface="Gill Sans" charset="0"/>
                <a:cs typeface="Palatino"/>
                <a:sym typeface="Gill Sans" charset="0"/>
              </a:rPr>
              <a:t>14 </a:t>
            </a:r>
            <a:r>
              <a:rPr lang="en-US" sz="1600" b="1" dirty="0" err="1" smtClean="0">
                <a:solidFill>
                  <a:schemeClr val="bg2"/>
                </a:solidFill>
                <a:latin typeface="Palatino"/>
                <a:ea typeface="Gill Sans" charset="0"/>
                <a:cs typeface="Palatino"/>
                <a:sym typeface="Gill Sans" charset="0"/>
              </a:rPr>
              <a:t>TeV</a:t>
            </a:r>
            <a:endParaRPr lang="en-US" sz="1600" b="1" dirty="0" smtClean="0">
              <a:solidFill>
                <a:schemeClr val="bg2"/>
              </a:solidFill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7026" grpId="0"/>
      <p:bldP spid="897043" grpId="0" animBg="1"/>
      <p:bldP spid="897051" grpId="0" animBg="1"/>
      <p:bldP spid="89705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9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4788" y="2201863"/>
            <a:ext cx="7270750" cy="3260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899076" name="Rectangle 4"/>
          <p:cNvSpPr>
            <a:spLocks/>
          </p:cNvSpPr>
          <p:nvPr/>
        </p:nvSpPr>
        <p:spPr bwMode="auto">
          <a:xfrm rot="-5400000">
            <a:off x="6643835" y="3504815"/>
            <a:ext cx="2373020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defTabSz="642938"/>
            <a:r>
              <a:rPr lang="en-US" sz="1800" dirty="0">
                <a:latin typeface="Gill Sans" charset="0"/>
                <a:ea typeface="Gill Sans" charset="0"/>
                <a:cs typeface="Gill Sans" charset="0"/>
                <a:sym typeface="Gill Sans" charset="0"/>
              </a:rPr>
              <a:t>(input to RECO is DWT)</a:t>
            </a:r>
          </a:p>
        </p:txBody>
      </p:sp>
      <p:sp>
        <p:nvSpPr>
          <p:cNvPr id="899077" name="Rectangle 5"/>
          <p:cNvSpPr>
            <a:spLocks/>
          </p:cNvSpPr>
          <p:nvPr/>
        </p:nvSpPr>
        <p:spPr bwMode="auto">
          <a:xfrm>
            <a:off x="977900" y="2319338"/>
            <a:ext cx="1468438" cy="258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defTabSz="642938"/>
            <a:r>
              <a:rPr lang="en-US" sz="1700">
                <a:solidFill>
                  <a:srgbClr val="595959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CMS Preliminary</a:t>
            </a:r>
          </a:p>
        </p:txBody>
      </p:sp>
      <p:sp>
        <p:nvSpPr>
          <p:cNvPr id="899078" name="Rectangle 6"/>
          <p:cNvSpPr>
            <a:spLocks/>
          </p:cNvSpPr>
          <p:nvPr/>
        </p:nvSpPr>
        <p:spPr bwMode="auto">
          <a:xfrm>
            <a:off x="4581525" y="2292350"/>
            <a:ext cx="1468438" cy="2587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defTabSz="642938"/>
            <a:r>
              <a:rPr lang="en-US" sz="1700">
                <a:solidFill>
                  <a:srgbClr val="595959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CMS Preliminary</a:t>
            </a:r>
          </a:p>
        </p:txBody>
      </p:sp>
      <p:sp>
        <p:nvSpPr>
          <p:cNvPr id="899079" name="Rectangle 7"/>
          <p:cNvSpPr>
            <a:spLocks/>
          </p:cNvSpPr>
          <p:nvPr/>
        </p:nvSpPr>
        <p:spPr bwMode="auto">
          <a:xfrm>
            <a:off x="1600200" y="3581400"/>
            <a:ext cx="1971318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defTabSz="642938"/>
            <a:r>
              <a:rPr lang="en-US" sz="2200" dirty="0">
                <a:solidFill>
                  <a:schemeClr val="bg2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∫ L </a:t>
            </a:r>
            <a:r>
              <a:rPr lang="en-US" sz="2200" dirty="0" err="1">
                <a:solidFill>
                  <a:schemeClr val="bg2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dt</a:t>
            </a:r>
            <a:r>
              <a:rPr lang="en-US" sz="2200" dirty="0">
                <a:solidFill>
                  <a:schemeClr val="bg2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 = 100 pb</a:t>
            </a:r>
            <a:r>
              <a:rPr lang="en-US" sz="2200" baseline="32000" dirty="0">
                <a:solidFill>
                  <a:schemeClr val="bg2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-1</a:t>
            </a:r>
          </a:p>
        </p:txBody>
      </p:sp>
      <p:sp>
        <p:nvSpPr>
          <p:cNvPr id="899080" name="Rectangle 8"/>
          <p:cNvSpPr>
            <a:spLocks/>
          </p:cNvSpPr>
          <p:nvPr/>
        </p:nvSpPr>
        <p:spPr bwMode="auto">
          <a:xfrm>
            <a:off x="5181600" y="3581400"/>
            <a:ext cx="1971318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defTabSz="642938"/>
            <a:r>
              <a:rPr lang="en-US" sz="2200" dirty="0">
                <a:solidFill>
                  <a:srgbClr val="000514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∫ L </a:t>
            </a:r>
            <a:r>
              <a:rPr lang="en-US" sz="2200" dirty="0" err="1">
                <a:solidFill>
                  <a:srgbClr val="000514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dt</a:t>
            </a:r>
            <a:r>
              <a:rPr lang="en-US" sz="2200" dirty="0">
                <a:solidFill>
                  <a:srgbClr val="000514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 = 100 pb</a:t>
            </a:r>
            <a:r>
              <a:rPr lang="en-US" sz="2200" baseline="32000" dirty="0">
                <a:solidFill>
                  <a:srgbClr val="000514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-1</a:t>
            </a:r>
          </a:p>
        </p:txBody>
      </p:sp>
      <p:sp>
        <p:nvSpPr>
          <p:cNvPr id="899081" name="Rectangle 9"/>
          <p:cNvSpPr>
            <a:spLocks/>
          </p:cNvSpPr>
          <p:nvPr/>
        </p:nvSpPr>
        <p:spPr bwMode="auto">
          <a:xfrm>
            <a:off x="0" y="539750"/>
            <a:ext cx="9143999" cy="171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l" defTabSz="642938">
              <a:buSzPct val="125000"/>
              <a:buFont typeface="Lucida Grande" charset="0"/>
              <a:buChar char="‣"/>
            </a:pPr>
            <a:r>
              <a:rPr lang="en-US" sz="2200" b="1" dirty="0">
                <a:solidFill>
                  <a:srgbClr val="F078D9"/>
                </a:solidFill>
                <a:latin typeface="+mn-lt"/>
                <a:ea typeface="Gill Sans" charset="0"/>
                <a:cs typeface="Gill Sans" charset="0"/>
                <a:sym typeface="Gill Sans" charset="0"/>
              </a:rPr>
              <a:t> Ratios between uncorrected UE-observables:</a:t>
            </a:r>
            <a:endParaRPr lang="en-US" sz="2200" b="1" dirty="0">
              <a:solidFill>
                <a:srgbClr val="0000FF"/>
              </a:solidFill>
              <a:latin typeface="+mn-lt"/>
              <a:ea typeface="Gill Sans" charset="0"/>
              <a:cs typeface="Gill Sans" charset="0"/>
              <a:sym typeface="Gill Sans" charset="0"/>
            </a:endParaRPr>
          </a:p>
          <a:p>
            <a:pPr algn="l" defTabSz="642938">
              <a:buClr>
                <a:srgbClr val="000000"/>
              </a:buClr>
              <a:buSzPct val="125000"/>
              <a:buFont typeface="Gill Sans" charset="0"/>
              <a:buChar char="•"/>
            </a:pPr>
            <a:r>
              <a:rPr lang="en-US" sz="2200" dirty="0">
                <a:latin typeface="+mn-lt"/>
                <a:ea typeface="Gill Sans" charset="0"/>
                <a:cs typeface="Gill Sans" charset="0"/>
                <a:sym typeface="Gill Sans" charset="0"/>
              </a:rPr>
              <a:t> UE-</a:t>
            </a:r>
            <a:r>
              <a:rPr lang="en-US" sz="2200" dirty="0" err="1">
                <a:latin typeface="+mn-lt"/>
                <a:ea typeface="Gill Sans" charset="0"/>
                <a:cs typeface="Gill Sans" charset="0"/>
                <a:sym typeface="Gill Sans" charset="0"/>
              </a:rPr>
              <a:t>density</a:t>
            </a:r>
            <a:r>
              <a:rPr lang="en-US" sz="2200" dirty="0" err="1" smtClean="0">
                <a:latin typeface="+mn-lt"/>
                <a:ea typeface="Gill Sans" charset="0"/>
                <a:cs typeface="Gill Sans" charset="0"/>
                <a:sym typeface="Gill Sans" charset="0"/>
              </a:rPr>
              <a:t>(P</a:t>
            </a:r>
            <a:r>
              <a:rPr lang="en-US" sz="2200" baseline="-25000" dirty="0" err="1" smtClean="0">
                <a:latin typeface="+mn-lt"/>
                <a:ea typeface="Gill Sans" charset="0"/>
                <a:cs typeface="Gill Sans" charset="0"/>
                <a:sym typeface="Gill Sans" charset="0"/>
              </a:rPr>
              <a:t>T</a:t>
            </a:r>
            <a:r>
              <a:rPr lang="en-US" sz="2200" dirty="0" err="1" smtClean="0">
                <a:latin typeface="+mn-lt"/>
                <a:ea typeface="Gill Sans" charset="0"/>
                <a:cs typeface="Gill Sans" charset="0"/>
                <a:sym typeface="Gill Sans" charset="0"/>
              </a:rPr>
              <a:t>(</a:t>
            </a:r>
            <a:r>
              <a:rPr lang="en-US" sz="2200" dirty="0" err="1">
                <a:latin typeface="+mn-lt"/>
                <a:ea typeface="Gill Sans" charset="0"/>
                <a:cs typeface="Gill Sans" charset="0"/>
                <a:sym typeface="Gill Sans" charset="0"/>
              </a:rPr>
              <a:t>track</a:t>
            </a:r>
            <a:r>
              <a:rPr lang="en-US" sz="2200" dirty="0">
                <a:latin typeface="+mn-lt"/>
                <a:ea typeface="Gill Sans" charset="0"/>
                <a:cs typeface="Gill Sans" charset="0"/>
                <a:sym typeface="Gill Sans" charset="0"/>
              </a:rPr>
              <a:t>) &gt; 0.9 </a:t>
            </a:r>
            <a:r>
              <a:rPr lang="en-US" sz="2200" dirty="0" err="1">
                <a:latin typeface="+mn-lt"/>
                <a:ea typeface="Gill Sans" charset="0"/>
                <a:cs typeface="Gill Sans" charset="0"/>
                <a:sym typeface="Gill Sans" charset="0"/>
              </a:rPr>
              <a:t>GeV/c</a:t>
            </a:r>
            <a:r>
              <a:rPr lang="en-US" sz="2200" dirty="0">
                <a:latin typeface="+mn-lt"/>
                <a:ea typeface="Gill Sans" charset="0"/>
                <a:cs typeface="Gill Sans" charset="0"/>
                <a:sym typeface="Gill Sans" charset="0"/>
              </a:rPr>
              <a:t>) / UE-</a:t>
            </a:r>
            <a:r>
              <a:rPr lang="en-US" sz="2200" dirty="0" err="1">
                <a:latin typeface="+mn-lt"/>
                <a:ea typeface="Gill Sans" charset="0"/>
                <a:cs typeface="Gill Sans" charset="0"/>
                <a:sym typeface="Gill Sans" charset="0"/>
              </a:rPr>
              <a:t>density</a:t>
            </a:r>
            <a:r>
              <a:rPr lang="en-US" sz="2200" dirty="0" err="1" smtClean="0">
                <a:latin typeface="+mn-lt"/>
                <a:ea typeface="Gill Sans" charset="0"/>
                <a:cs typeface="Gill Sans" charset="0"/>
                <a:sym typeface="Gill Sans" charset="0"/>
              </a:rPr>
              <a:t>(P</a:t>
            </a:r>
            <a:r>
              <a:rPr lang="en-US" sz="2200" baseline="-25000" dirty="0" err="1" smtClean="0">
                <a:latin typeface="+mn-lt"/>
                <a:ea typeface="Gill Sans" charset="0"/>
                <a:cs typeface="Gill Sans" charset="0"/>
                <a:sym typeface="Gill Sans" charset="0"/>
              </a:rPr>
              <a:t>T</a:t>
            </a:r>
            <a:r>
              <a:rPr lang="en-US" sz="2200" dirty="0" err="1" smtClean="0">
                <a:latin typeface="+mn-lt"/>
                <a:ea typeface="Gill Sans" charset="0"/>
                <a:cs typeface="Gill Sans" charset="0"/>
                <a:sym typeface="Gill Sans" charset="0"/>
              </a:rPr>
              <a:t>(</a:t>
            </a:r>
            <a:r>
              <a:rPr lang="en-US" sz="2200" dirty="0" err="1">
                <a:latin typeface="+mn-lt"/>
                <a:ea typeface="Gill Sans" charset="0"/>
                <a:cs typeface="Gill Sans" charset="0"/>
                <a:sym typeface="Gill Sans" charset="0"/>
              </a:rPr>
              <a:t>track</a:t>
            </a:r>
            <a:r>
              <a:rPr lang="en-US" sz="2200" dirty="0">
                <a:latin typeface="+mn-lt"/>
                <a:ea typeface="Gill Sans" charset="0"/>
                <a:cs typeface="Gill Sans" charset="0"/>
                <a:sym typeface="Gill Sans" charset="0"/>
              </a:rPr>
              <a:t>) &gt; 1.5 </a:t>
            </a:r>
            <a:r>
              <a:rPr lang="en-US" sz="2200" dirty="0" err="1">
                <a:latin typeface="+mn-lt"/>
                <a:ea typeface="Gill Sans" charset="0"/>
                <a:cs typeface="Gill Sans" charset="0"/>
                <a:sym typeface="Gill Sans" charset="0"/>
              </a:rPr>
              <a:t>GeV/c</a:t>
            </a:r>
            <a:r>
              <a:rPr lang="en-US" sz="2200" dirty="0">
                <a:latin typeface="+mn-lt"/>
                <a:ea typeface="Gill Sans" charset="0"/>
                <a:cs typeface="Gill Sans" charset="0"/>
                <a:sym typeface="Gill Sans" charset="0"/>
              </a:rPr>
              <a:t>)</a:t>
            </a:r>
            <a:endParaRPr lang="en-US" sz="2200" dirty="0">
              <a:solidFill>
                <a:srgbClr val="F078D9"/>
              </a:solidFill>
              <a:latin typeface="+mn-lt"/>
              <a:ea typeface="Gill Sans" charset="0"/>
              <a:cs typeface="Gill Sans" charset="0"/>
              <a:sym typeface="Gill Sans" charset="0"/>
            </a:endParaRPr>
          </a:p>
          <a:p>
            <a:pPr algn="l" defTabSz="642938">
              <a:buSzPct val="125000"/>
              <a:buFont typeface="Lucida Grande" charset="0"/>
              <a:buChar char="‣"/>
            </a:pPr>
            <a:r>
              <a:rPr lang="en-US" sz="2200" b="1" dirty="0">
                <a:solidFill>
                  <a:srgbClr val="F078D9"/>
                </a:solidFill>
                <a:latin typeface="+mn-lt"/>
                <a:ea typeface="Gill Sans" charset="0"/>
                <a:cs typeface="Gill Sans" charset="0"/>
                <a:sym typeface="Gill Sans" charset="0"/>
              </a:rPr>
              <a:t> No additional track reconstruction corrections needed!</a:t>
            </a:r>
            <a:endParaRPr lang="en-US" sz="2200" b="1" dirty="0">
              <a:solidFill>
                <a:srgbClr val="0000FF"/>
              </a:solidFill>
              <a:latin typeface="+mn-lt"/>
              <a:ea typeface="Gill Sans" charset="0"/>
              <a:cs typeface="Gill Sans" charset="0"/>
              <a:sym typeface="Gill Sans" charset="0"/>
            </a:endParaRPr>
          </a:p>
          <a:p>
            <a:pPr algn="l" defTabSz="642938">
              <a:buClr>
                <a:srgbClr val="000000"/>
              </a:buClr>
              <a:buSzPct val="125000"/>
              <a:buFont typeface="Gill Sans" charset="0"/>
              <a:buChar char="•"/>
            </a:pPr>
            <a:r>
              <a:rPr lang="en-US" sz="2200" dirty="0">
                <a:latin typeface="+mn-lt"/>
                <a:ea typeface="Gill Sans" charset="0"/>
                <a:cs typeface="Gill Sans" charset="0"/>
                <a:sym typeface="Gill Sans" charset="0"/>
              </a:rPr>
              <a:t> track reconstruction performance uniform in</a:t>
            </a:r>
            <a:r>
              <a:rPr lang="en-US" sz="2200" dirty="0" smtClean="0">
                <a:latin typeface="+mn-lt"/>
                <a:ea typeface="Gill Sans" charset="0"/>
                <a:cs typeface="Gill Sans" charset="0"/>
                <a:sym typeface="Gill Sans" charset="0"/>
              </a:rPr>
              <a:t> P</a:t>
            </a:r>
            <a:r>
              <a:rPr lang="en-US" sz="2200" baseline="-25000" dirty="0" smtClean="0">
                <a:latin typeface="+mn-lt"/>
                <a:ea typeface="Gill Sans" charset="0"/>
                <a:cs typeface="Gill Sans" charset="0"/>
                <a:sym typeface="Gill Sans" charset="0"/>
              </a:rPr>
              <a:t>T</a:t>
            </a:r>
            <a:r>
              <a:rPr lang="en-US" sz="2200" dirty="0" smtClean="0">
                <a:latin typeface="+mn-lt"/>
                <a:ea typeface="Gill Sans" charset="0"/>
                <a:cs typeface="Gill Sans" charset="0"/>
                <a:sym typeface="Gill Sans" charset="0"/>
              </a:rPr>
              <a:t> </a:t>
            </a:r>
            <a:r>
              <a:rPr lang="en-US" sz="2200" dirty="0">
                <a:latin typeface="+mn-lt"/>
                <a:ea typeface="Gill Sans" charset="0"/>
                <a:cs typeface="Gill Sans" charset="0"/>
                <a:sym typeface="Gill Sans" charset="0"/>
              </a:rPr>
              <a:t>for</a:t>
            </a:r>
            <a:r>
              <a:rPr lang="en-US" sz="2200" dirty="0" smtClean="0">
                <a:latin typeface="+mn-lt"/>
                <a:ea typeface="Gill Sans" charset="0"/>
                <a:cs typeface="Gill Sans" charset="0"/>
                <a:sym typeface="Gill Sans" charset="0"/>
              </a:rPr>
              <a:t> P</a:t>
            </a:r>
            <a:r>
              <a:rPr lang="en-US" sz="2200" baseline="-25000" dirty="0" smtClean="0">
                <a:latin typeface="+mn-lt"/>
                <a:ea typeface="Gill Sans" charset="0"/>
                <a:cs typeface="Gill Sans" charset="0"/>
                <a:sym typeface="Gill Sans" charset="0"/>
              </a:rPr>
              <a:t>T</a:t>
            </a:r>
            <a:r>
              <a:rPr lang="en-US" sz="2200" dirty="0" smtClean="0">
                <a:latin typeface="+mn-lt"/>
                <a:ea typeface="Gill Sans" charset="0"/>
                <a:cs typeface="Gill Sans" charset="0"/>
                <a:sym typeface="Gill Sans" charset="0"/>
              </a:rPr>
              <a:t> </a:t>
            </a:r>
            <a:r>
              <a:rPr lang="en-US" sz="2200" dirty="0">
                <a:latin typeface="+mn-lt"/>
                <a:ea typeface="Gill Sans" charset="0"/>
                <a:cs typeface="Gill Sans" charset="0"/>
                <a:sym typeface="Gill Sans" charset="0"/>
              </a:rPr>
              <a:t>&gt; 0.9 </a:t>
            </a:r>
            <a:r>
              <a:rPr lang="en-US" sz="2200" dirty="0" err="1">
                <a:latin typeface="+mn-lt"/>
                <a:ea typeface="Gill Sans" charset="0"/>
                <a:cs typeface="Gill Sans" charset="0"/>
                <a:sym typeface="Gill Sans" charset="0"/>
              </a:rPr>
              <a:t>GeV/c</a:t>
            </a:r>
            <a:endParaRPr lang="en-US" sz="2200" dirty="0">
              <a:latin typeface="+mn-lt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899082" name="Rectangle 10"/>
          <p:cNvSpPr>
            <a:spLocks/>
          </p:cNvSpPr>
          <p:nvPr/>
        </p:nvSpPr>
        <p:spPr bwMode="auto">
          <a:xfrm>
            <a:off x="3962400" y="5827018"/>
            <a:ext cx="4185925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defTabSz="642938"/>
            <a:r>
              <a:rPr lang="en-US" sz="2000" dirty="0">
                <a:latin typeface="+mn-lt"/>
                <a:ea typeface="Lucida Grande" charset="0"/>
                <a:cs typeface="Lucida Grande" charset="0"/>
                <a:sym typeface="Gill Sans" charset="0"/>
              </a:rPr>
              <a:t>→ discriminate</a:t>
            </a:r>
            <a:r>
              <a:rPr lang="en-US" sz="2000" dirty="0" smtClean="0">
                <a:latin typeface="+mn-lt"/>
                <a:ea typeface="Lucida Grande" charset="0"/>
                <a:cs typeface="Lucida Grande" charset="0"/>
                <a:sym typeface="Gill Sans" charset="0"/>
              </a:rPr>
              <a:t> </a:t>
            </a:r>
            <a:r>
              <a:rPr lang="en-US" sz="2000" dirty="0" smtClean="0">
                <a:solidFill>
                  <a:srgbClr val="6EFFF3"/>
                </a:solidFill>
                <a:ea typeface="Gill Sans" charset="0"/>
                <a:cs typeface="Gill Sans" charset="0"/>
                <a:sym typeface="Gill Sans" charset="0"/>
              </a:rPr>
              <a:t>S</a:t>
            </a:r>
            <a:r>
              <a:rPr lang="en-US" sz="2000" baseline="-25000" dirty="0" smtClean="0">
                <a:solidFill>
                  <a:srgbClr val="6EFFF3"/>
                </a:solidFill>
                <a:ea typeface="Gill Sans" charset="0"/>
                <a:cs typeface="Gill Sans" charset="0"/>
                <a:sym typeface="Gill Sans" charset="0"/>
              </a:rPr>
              <a:t>0</a:t>
            </a:r>
            <a:r>
              <a:rPr lang="en-US" sz="2000" dirty="0" smtClean="0">
                <a:ea typeface="Gill Sans" charset="0"/>
                <a:cs typeface="Gill Sans" charset="0"/>
                <a:sym typeface="Gill Sans" charset="0"/>
              </a:rPr>
              <a:t> against </a:t>
            </a:r>
            <a:r>
              <a:rPr lang="en-US" sz="2000" dirty="0" smtClean="0">
                <a:solidFill>
                  <a:srgbClr val="FF0000"/>
                </a:solidFill>
                <a:ea typeface="Gill Sans" charset="0"/>
                <a:cs typeface="Gill Sans" charset="0"/>
                <a:sym typeface="Gill Sans" charset="0"/>
              </a:rPr>
              <a:t>DW/DWT</a:t>
            </a:r>
            <a:endParaRPr lang="en-US" sz="2000" baseline="-6000" dirty="0">
              <a:solidFill>
                <a:srgbClr val="6EFFF3"/>
              </a:solidFill>
              <a:latin typeface="+mn-lt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899083" name="Rectangle 11"/>
          <p:cNvSpPr>
            <a:spLocks/>
          </p:cNvSpPr>
          <p:nvPr/>
        </p:nvSpPr>
        <p:spPr bwMode="auto">
          <a:xfrm rot="-5400000">
            <a:off x="7103269" y="3596481"/>
            <a:ext cx="3808412" cy="273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defTabSz="642938"/>
            <a:r>
              <a:rPr lang="en-US" sz="1600" i="1" dirty="0">
                <a:solidFill>
                  <a:srgbClr val="0099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CMS Physics Analysis Summary QCD-07-003</a:t>
            </a:r>
            <a:endParaRPr lang="en-US" sz="1600" i="1" dirty="0">
              <a:solidFill>
                <a:srgbClr val="CCFF66"/>
              </a:solidFill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899088" name="AutoShape 16"/>
          <p:cNvSpPr>
            <a:spLocks noChangeArrowheads="1"/>
          </p:cNvSpPr>
          <p:nvPr/>
        </p:nvSpPr>
        <p:spPr bwMode="auto">
          <a:xfrm>
            <a:off x="615950" y="5362575"/>
            <a:ext cx="3198813" cy="1206500"/>
          </a:xfrm>
          <a:prstGeom prst="star32">
            <a:avLst>
              <a:gd name="adj" fmla="val 45051"/>
            </a:avLst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 b="1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charset="0"/>
            </a:endParaRPr>
          </a:p>
        </p:txBody>
      </p:sp>
      <p:sp>
        <p:nvSpPr>
          <p:cNvPr id="899090" name="Rectangle 18"/>
          <p:cNvSpPr>
            <a:spLocks noChangeArrowheads="1"/>
          </p:cNvSpPr>
          <p:nvPr/>
        </p:nvSpPr>
        <p:spPr bwMode="auto">
          <a:xfrm>
            <a:off x="768350" y="5773738"/>
            <a:ext cx="28844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FF0000"/>
                </a:solidFill>
              </a:rPr>
              <a:t>Early CMS MPI Tunes</a:t>
            </a:r>
            <a:endParaRPr lang="en-US" sz="2000" b="1"/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0" y="0"/>
            <a:ext cx="9144000" cy="646331"/>
          </a:xfrm>
          <a:prstGeom prst="rect">
            <a:avLst/>
          </a:prstGeom>
          <a:noFill/>
          <a:ln w="28575">
            <a:solidFill>
              <a:srgbClr val="993366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GB" sz="3600" b="1" i="1" dirty="0" smtClean="0">
                <a:solidFill>
                  <a:schemeClr val="tx2"/>
                </a:solidFill>
              </a:rPr>
              <a:t>UE Ratios in the Transverse Region</a:t>
            </a:r>
            <a:endParaRPr lang="it-IT" sz="2800" b="1" i="1" dirty="0">
              <a:solidFill>
                <a:schemeClr val="tx2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Palatino" charset="0"/>
            </a:endParaRPr>
          </a:p>
        </p:txBody>
      </p:sp>
      <p:sp>
        <p:nvSpPr>
          <p:cNvPr id="15" name="Date Placeholder 1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r>
              <a:rPr lang="en-US" smtClean="0"/>
              <a:t>Antananarivo, August 24th 2009</a:t>
            </a:r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Paolo Bartalini (NTU)</a:t>
            </a: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828800" y="3352800"/>
            <a:ext cx="13901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42938"/>
            <a:r>
              <a:rPr lang="en-US" sz="1600" b="1" dirty="0" smtClean="0">
                <a:solidFill>
                  <a:schemeClr val="bg2"/>
                </a:solidFill>
                <a:latin typeface="ＭＳ ゴシック"/>
                <a:ea typeface="ＭＳ ゴシック"/>
                <a:cs typeface="ＭＳ ゴシック"/>
                <a:sym typeface="Gill Sans" charset="0"/>
              </a:rPr>
              <a:t>√</a:t>
            </a:r>
            <a:r>
              <a:rPr lang="en-US" sz="1600" b="1" dirty="0" err="1" smtClean="0">
                <a:solidFill>
                  <a:schemeClr val="bg2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s</a:t>
            </a:r>
            <a:r>
              <a:rPr lang="en-US" sz="1600" b="1" dirty="0" smtClean="0">
                <a:solidFill>
                  <a:schemeClr val="bg2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 = </a:t>
            </a:r>
            <a:r>
              <a:rPr lang="en-US" sz="1600" b="1" dirty="0" smtClean="0">
                <a:solidFill>
                  <a:schemeClr val="bg2"/>
                </a:solidFill>
                <a:latin typeface="Palatino"/>
                <a:ea typeface="Gill Sans" charset="0"/>
                <a:cs typeface="Palatino"/>
                <a:sym typeface="Gill Sans" charset="0"/>
              </a:rPr>
              <a:t>14 </a:t>
            </a:r>
            <a:r>
              <a:rPr lang="en-US" sz="1600" b="1" dirty="0" err="1" smtClean="0">
                <a:solidFill>
                  <a:schemeClr val="bg2"/>
                </a:solidFill>
                <a:latin typeface="Palatino"/>
                <a:ea typeface="Gill Sans" charset="0"/>
                <a:cs typeface="Palatino"/>
                <a:sym typeface="Gill Sans" charset="0"/>
              </a:rPr>
              <a:t>TeV</a:t>
            </a:r>
            <a:endParaRPr lang="en-US" sz="1600" b="1" dirty="0" smtClean="0">
              <a:solidFill>
                <a:schemeClr val="bg2"/>
              </a:solidFill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410200" y="3352800"/>
            <a:ext cx="13901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42938"/>
            <a:r>
              <a:rPr lang="en-US" sz="1600" b="1" dirty="0" smtClean="0">
                <a:solidFill>
                  <a:schemeClr val="bg2"/>
                </a:solidFill>
                <a:latin typeface="ＭＳ ゴシック"/>
                <a:ea typeface="ＭＳ ゴシック"/>
                <a:cs typeface="ＭＳ ゴシック"/>
                <a:sym typeface="Gill Sans" charset="0"/>
              </a:rPr>
              <a:t>√</a:t>
            </a:r>
            <a:r>
              <a:rPr lang="en-US" sz="1600" b="1" dirty="0" err="1" smtClean="0">
                <a:solidFill>
                  <a:schemeClr val="bg2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s</a:t>
            </a:r>
            <a:r>
              <a:rPr lang="en-US" sz="1600" b="1" dirty="0" smtClean="0">
                <a:solidFill>
                  <a:schemeClr val="bg2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 = </a:t>
            </a:r>
            <a:r>
              <a:rPr lang="en-US" sz="1600" b="1" dirty="0" smtClean="0">
                <a:solidFill>
                  <a:schemeClr val="bg2"/>
                </a:solidFill>
                <a:latin typeface="Palatino"/>
                <a:ea typeface="Gill Sans" charset="0"/>
                <a:cs typeface="Palatino"/>
                <a:sym typeface="Gill Sans" charset="0"/>
              </a:rPr>
              <a:t>14 </a:t>
            </a:r>
            <a:r>
              <a:rPr lang="en-US" sz="1600" b="1" dirty="0" err="1" smtClean="0">
                <a:solidFill>
                  <a:schemeClr val="bg2"/>
                </a:solidFill>
                <a:latin typeface="Palatino"/>
                <a:ea typeface="Gill Sans" charset="0"/>
                <a:cs typeface="Palatino"/>
                <a:sym typeface="Gill Sans" charset="0"/>
              </a:rPr>
              <a:t>TeV</a:t>
            </a:r>
            <a:endParaRPr lang="en-US" sz="1600" b="1" dirty="0" smtClean="0">
              <a:solidFill>
                <a:schemeClr val="bg2"/>
              </a:solidFill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229600" cy="4498975"/>
          </a:xfrm>
        </p:spPr>
        <p:txBody>
          <a:bodyPr/>
          <a:lstStyle/>
          <a:p>
            <a:r>
              <a:rPr lang="en-US" sz="2400" dirty="0" smtClean="0"/>
              <a:t>Jet Algorithms:</a:t>
            </a:r>
          </a:p>
          <a:p>
            <a:pPr lvl="1"/>
            <a:r>
              <a:rPr lang="en-US" sz="2000" dirty="0" smtClean="0"/>
              <a:t>Seedless Cone, R=0.5, 0.7</a:t>
            </a:r>
          </a:p>
          <a:p>
            <a:pPr lvl="1"/>
            <a:r>
              <a:rPr lang="en-US" sz="2000" dirty="0" smtClean="0"/>
              <a:t>K</a:t>
            </a:r>
            <a:r>
              <a:rPr lang="en-US" sz="2000" baseline="-25000" dirty="0" smtClean="0"/>
              <a:t>T</a:t>
            </a:r>
            <a:r>
              <a:rPr lang="en-US" sz="2000" dirty="0" smtClean="0"/>
              <a:t>, D=0.4, 0.6</a:t>
            </a:r>
          </a:p>
          <a:p>
            <a:pPr lvl="1"/>
            <a:r>
              <a:rPr lang="en-US" sz="2000" dirty="0" smtClean="0"/>
              <a:t>Iterative Cone, R=0.5 </a:t>
            </a:r>
          </a:p>
          <a:p>
            <a:pPr lvl="2"/>
            <a:r>
              <a:rPr lang="en-US" sz="1600" dirty="0" smtClean="0"/>
              <a:t>Not I.R. safe, being replaced in the analyses, still used in the Trigger</a:t>
            </a:r>
            <a:endParaRPr lang="en-US" sz="2400" dirty="0" smtClean="0"/>
          </a:p>
          <a:p>
            <a:r>
              <a:rPr lang="en-US" sz="2400" dirty="0" smtClean="0"/>
              <a:t>Jet reconstruction strategy in CMS</a:t>
            </a:r>
          </a:p>
          <a:p>
            <a:pPr lvl="1"/>
            <a:r>
              <a:rPr lang="en-US" sz="2000" dirty="0" smtClean="0"/>
              <a:t>From Calorimeter Towers</a:t>
            </a:r>
          </a:p>
          <a:p>
            <a:pPr lvl="1"/>
            <a:r>
              <a:rPr lang="en-US" sz="2000" dirty="0" smtClean="0"/>
              <a:t>From Tracks </a:t>
            </a:r>
          </a:p>
          <a:p>
            <a:pPr lvl="2"/>
            <a:r>
              <a:rPr lang="en-US" sz="1600" dirty="0" smtClean="0"/>
              <a:t>Very promising at the LHC Start-up</a:t>
            </a:r>
          </a:p>
          <a:p>
            <a:pPr lvl="1"/>
            <a:r>
              <a:rPr lang="en-US" sz="2000" dirty="0" smtClean="0"/>
              <a:t>Combination of Calorimeter Towers + Tracks</a:t>
            </a:r>
          </a:p>
          <a:p>
            <a:pPr lvl="1"/>
            <a:r>
              <a:rPr lang="en-US" sz="2000" dirty="0" smtClean="0"/>
              <a:t>Particles </a:t>
            </a:r>
          </a:p>
          <a:p>
            <a:pPr lvl="2"/>
            <a:r>
              <a:rPr lang="en-US" sz="1600" dirty="0" smtClean="0"/>
              <a:t>as reconstructed in Particle Flow step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Paolo Bartalini (NTU)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r>
              <a:rPr lang="en-US" smtClean="0"/>
              <a:t>Antananarivo, August 24th 2009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Calo</a:t>
            </a:r>
            <a:r>
              <a:rPr lang="en-US" dirty="0" smtClean="0"/>
              <a:t> - Jet Energy Scale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486400"/>
          </a:xfrm>
        </p:spPr>
        <p:txBody>
          <a:bodyPr/>
          <a:lstStyle/>
          <a:p>
            <a:r>
              <a:rPr lang="en-US" sz="2000" dirty="0" smtClean="0"/>
              <a:t>Mandatory Calibration Steps on Raw </a:t>
            </a:r>
            <a:r>
              <a:rPr lang="en-US" sz="2000" dirty="0" err="1" smtClean="0"/>
              <a:t>Reco</a:t>
            </a:r>
            <a:r>
              <a:rPr lang="en-US" sz="2000" dirty="0" smtClean="0"/>
              <a:t> Jets</a:t>
            </a:r>
          </a:p>
          <a:p>
            <a:pPr lvl="1"/>
            <a:r>
              <a:rPr lang="en-US" sz="2000" dirty="0" smtClean="0"/>
              <a:t>Subtract Noise, Pile-up (can be done on a event by event basis)</a:t>
            </a:r>
          </a:p>
          <a:p>
            <a:pPr lvl="1"/>
            <a:r>
              <a:rPr lang="en-US" sz="2000" dirty="0" smtClean="0"/>
              <a:t>Correct for not homogeneous </a:t>
            </a:r>
            <a:r>
              <a:rPr lang="en-US" sz="2000" dirty="0" err="1" smtClean="0">
                <a:latin typeface="Symbol" charset="2"/>
                <a:cs typeface="Symbol" charset="2"/>
              </a:rPr>
              <a:t>h</a:t>
            </a:r>
            <a:r>
              <a:rPr lang="en-US" sz="2000" dirty="0" smtClean="0"/>
              <a:t> &amp; P</a:t>
            </a:r>
            <a:r>
              <a:rPr lang="en-US" sz="2000" baseline="-25000" dirty="0" smtClean="0"/>
              <a:t>T</a:t>
            </a:r>
            <a:r>
              <a:rPr lang="en-US" sz="2000" dirty="0" smtClean="0"/>
              <a:t> response</a:t>
            </a:r>
          </a:p>
          <a:p>
            <a:r>
              <a:rPr lang="en-US" sz="2000" dirty="0" smtClean="0"/>
              <a:t>Use data (</a:t>
            </a:r>
            <a:r>
              <a:rPr lang="en-US" sz="2000" dirty="0" err="1" smtClean="0"/>
              <a:t>di</a:t>
            </a:r>
            <a:r>
              <a:rPr lang="en-US" sz="2000" dirty="0" smtClean="0"/>
              <a:t>-jet, </a:t>
            </a:r>
            <a:r>
              <a:rPr lang="en-US" sz="2000" dirty="0" err="1" smtClean="0">
                <a:latin typeface="Symbol" charset="2"/>
                <a:cs typeface="Symbol" charset="2"/>
              </a:rPr>
              <a:t>g</a:t>
            </a:r>
            <a:r>
              <a:rPr lang="en-US" sz="2000" dirty="0" smtClean="0"/>
              <a:t>-jet,  Z-jet)</a:t>
            </a:r>
          </a:p>
          <a:p>
            <a:r>
              <a:rPr lang="en-US" sz="2000" dirty="0" smtClean="0"/>
              <a:t>Start with Beam Test Calibration, </a:t>
            </a:r>
            <a:r>
              <a:rPr lang="en-US" sz="2000" dirty="0" smtClean="0">
                <a:solidFill>
                  <a:srgbClr val="FFFF66"/>
                </a:solidFill>
              </a:rPr>
              <a:t>10% JES systematic at the LHC Start-up</a:t>
            </a:r>
            <a:r>
              <a:rPr lang="en-US" sz="2000" dirty="0" smtClean="0"/>
              <a:t>, Such figure will improve with the integrated Luminosity  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Paolo Bartalini (NTU)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r>
              <a:rPr lang="en-US" smtClean="0"/>
              <a:t>Antananarivo, August 24th 2009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 l="21593" t="13306" r="12123" b="13306"/>
          <a:stretch>
            <a:fillRect/>
          </a:stretch>
        </p:blipFill>
        <p:spPr>
          <a:xfrm>
            <a:off x="914400" y="3200400"/>
            <a:ext cx="3330146" cy="3200400"/>
          </a:xfrm>
          <a:prstGeom prst="rect">
            <a:avLst/>
          </a:prstGeom>
        </p:spPr>
      </p:pic>
      <p:sp>
        <p:nvSpPr>
          <p:cNvPr id="7" name="Rectangle 12"/>
          <p:cNvSpPr>
            <a:spLocks/>
          </p:cNvSpPr>
          <p:nvPr/>
        </p:nvSpPr>
        <p:spPr bwMode="auto">
          <a:xfrm rot="16200000">
            <a:off x="-1568449" y="4629150"/>
            <a:ext cx="4102100" cy="355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1600" i="1" dirty="0">
                <a:solidFill>
                  <a:srgbClr val="FFFF66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CMS Physics Analysis Summary</a:t>
            </a:r>
            <a:r>
              <a:rPr lang="en-US" sz="1600" i="1" dirty="0" smtClean="0">
                <a:solidFill>
                  <a:srgbClr val="FFFF66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 JME-08-003</a:t>
            </a:r>
            <a:endParaRPr lang="en-US" sz="1600" i="1" dirty="0">
              <a:solidFill>
                <a:srgbClr val="FFFF66"/>
              </a:solidFill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59135" y="5486400"/>
            <a:ext cx="2479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err="1" smtClean="0">
                <a:solidFill>
                  <a:srgbClr val="FF0000"/>
                </a:solidFill>
              </a:rPr>
              <a:t>di</a:t>
            </a:r>
            <a:r>
              <a:rPr lang="en-US" sz="1800" b="1" dirty="0" smtClean="0">
                <a:solidFill>
                  <a:srgbClr val="FF0000"/>
                </a:solidFill>
              </a:rPr>
              <a:t>-jet balance method</a:t>
            </a:r>
            <a:endParaRPr lang="en-US" sz="1800" b="1" dirty="0">
              <a:solidFill>
                <a:srgbClr val="FF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rcRect l="22453" t="10331" r="13845" b="21240"/>
          <a:stretch>
            <a:fillRect/>
          </a:stretch>
        </p:blipFill>
        <p:spPr>
          <a:xfrm>
            <a:off x="4876800" y="3203488"/>
            <a:ext cx="3429000" cy="319731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454947" y="3657600"/>
            <a:ext cx="2389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err="1" smtClean="0">
                <a:solidFill>
                  <a:srgbClr val="660066"/>
                </a:solidFill>
                <a:latin typeface="Symbol" charset="2"/>
                <a:cs typeface="Symbol" charset="2"/>
              </a:rPr>
              <a:t>g</a:t>
            </a:r>
            <a:r>
              <a:rPr lang="en-US" sz="1800" b="1" dirty="0" smtClean="0">
                <a:solidFill>
                  <a:srgbClr val="660066"/>
                </a:solidFill>
              </a:rPr>
              <a:t>-jet balance method</a:t>
            </a:r>
            <a:endParaRPr lang="en-US" sz="1800" b="1" dirty="0">
              <a:solidFill>
                <a:srgbClr val="660066"/>
              </a:solidFill>
            </a:endParaRPr>
          </a:p>
        </p:txBody>
      </p:sp>
      <p:sp>
        <p:nvSpPr>
          <p:cNvPr id="13" name="Rectangle 12"/>
          <p:cNvSpPr>
            <a:spLocks/>
          </p:cNvSpPr>
          <p:nvPr/>
        </p:nvSpPr>
        <p:spPr bwMode="auto">
          <a:xfrm rot="16200000">
            <a:off x="6654800" y="4622800"/>
            <a:ext cx="4114800" cy="355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1600" i="1" dirty="0">
                <a:solidFill>
                  <a:srgbClr val="FFFF66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CMS Physics Analysis Summary</a:t>
            </a:r>
            <a:r>
              <a:rPr lang="en-US" sz="1600" i="1" dirty="0" smtClean="0">
                <a:solidFill>
                  <a:srgbClr val="FFFF66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 JME-09-004</a:t>
            </a:r>
            <a:endParaRPr lang="en-US" sz="1600" i="1" dirty="0">
              <a:solidFill>
                <a:srgbClr val="FFFF66"/>
              </a:solidFill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419600" cy="838200"/>
          </a:xfrm>
        </p:spPr>
        <p:txBody>
          <a:bodyPr/>
          <a:lstStyle/>
          <a:p>
            <a:r>
              <a:rPr lang="en-US" dirty="0" smtClean="0">
                <a:solidFill>
                  <a:srgbClr val="FF3FFA"/>
                </a:solidFill>
              </a:rPr>
              <a:t>PHOTONS@LHC</a:t>
            </a:r>
            <a:endParaRPr lang="en-US" dirty="0">
              <a:solidFill>
                <a:srgbClr val="FF3FF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1"/>
            <a:ext cx="9144000" cy="2133599"/>
          </a:xfrm>
        </p:spPr>
        <p:txBody>
          <a:bodyPr/>
          <a:lstStyle/>
          <a:p>
            <a:r>
              <a:rPr lang="en-US" sz="2400" dirty="0" smtClean="0"/>
              <a:t>Invaluable calibration tool </a:t>
            </a:r>
          </a:p>
          <a:p>
            <a:pPr lvl="1"/>
            <a:r>
              <a:rPr lang="en-US" sz="2000" dirty="0" err="1" smtClean="0"/>
              <a:t>Lumi</a:t>
            </a:r>
            <a:r>
              <a:rPr lang="en-US" sz="2000" dirty="0" smtClean="0"/>
              <a:t> measurement, Detector response (</a:t>
            </a:r>
            <a:r>
              <a:rPr lang="en-US" sz="2000" dirty="0" smtClean="0">
                <a:solidFill>
                  <a:srgbClr val="FFFF66"/>
                </a:solidFill>
              </a:rPr>
              <a:t>see JES in previous slides</a:t>
            </a:r>
            <a:r>
              <a:rPr lang="en-US" sz="2000" dirty="0" smtClean="0"/>
              <a:t>) </a:t>
            </a:r>
          </a:p>
          <a:p>
            <a:r>
              <a:rPr lang="en-US" sz="2400" dirty="0" smtClean="0"/>
              <a:t>Key ingredient for PDF measurement and in searches</a:t>
            </a:r>
          </a:p>
          <a:p>
            <a:pPr lvl="1"/>
            <a:r>
              <a:rPr lang="en-US" sz="2000" dirty="0" smtClean="0"/>
              <a:t>Gluon PDF for </a:t>
            </a:r>
            <a:r>
              <a:rPr lang="en-US" sz="2000" dirty="0" err="1" smtClean="0"/>
              <a:t>x</a:t>
            </a:r>
            <a:r>
              <a:rPr lang="en-US" sz="2000" baseline="-25000" dirty="0" err="1" smtClean="0"/>
              <a:t>Bjorken</a:t>
            </a:r>
            <a:r>
              <a:rPr lang="en-US" sz="2000" dirty="0" smtClean="0"/>
              <a:t> in the range 10</a:t>
            </a:r>
            <a:r>
              <a:rPr lang="en-US" sz="2000" baseline="30000" dirty="0" smtClean="0"/>
              <a:t>-4</a:t>
            </a:r>
            <a:r>
              <a:rPr lang="en-US" sz="2000" dirty="0" smtClean="0"/>
              <a:t> ÷ 10</a:t>
            </a:r>
            <a:r>
              <a:rPr lang="en-US" sz="2000" baseline="30000" dirty="0" smtClean="0"/>
              <a:t>-1</a:t>
            </a:r>
            <a:r>
              <a:rPr lang="en-US" sz="2000" dirty="0" smtClean="0"/>
              <a:t> </a:t>
            </a:r>
          </a:p>
          <a:p>
            <a:pPr lvl="1"/>
            <a:r>
              <a:rPr lang="en-US" sz="2000" dirty="0" smtClean="0">
                <a:latin typeface="Palatino"/>
                <a:cs typeface="Palatino"/>
              </a:rPr>
              <a:t>Higgs, RS  Graviton, </a:t>
            </a:r>
            <a:r>
              <a:rPr lang="en-US" sz="2000" dirty="0" err="1" smtClean="0">
                <a:latin typeface="Palatino"/>
                <a:cs typeface="Palatino"/>
              </a:rPr>
              <a:t>Unparticles</a:t>
            </a:r>
            <a:r>
              <a:rPr lang="en-US" sz="2000" dirty="0" smtClean="0">
                <a:latin typeface="Palatino"/>
                <a:cs typeface="Palatino"/>
              </a:rPr>
              <a:t>: </a:t>
            </a:r>
            <a:r>
              <a:rPr lang="en-US" sz="2000" dirty="0" err="1" smtClean="0">
                <a:solidFill>
                  <a:srgbClr val="FFFF66"/>
                </a:solidFill>
                <a:latin typeface="Symbol" charset="2"/>
                <a:cs typeface="Symbol" charset="2"/>
              </a:rPr>
              <a:t>gg</a:t>
            </a:r>
            <a:r>
              <a:rPr lang="en-US" sz="2000" dirty="0" smtClean="0">
                <a:solidFill>
                  <a:srgbClr val="FFFF66"/>
                </a:solidFill>
                <a:latin typeface="Symbol" charset="2"/>
                <a:cs typeface="Symbol" charset="2"/>
              </a:rPr>
              <a:t> </a:t>
            </a:r>
          </a:p>
          <a:p>
            <a:pPr lvl="1"/>
            <a:r>
              <a:rPr lang="en-US" sz="2000" dirty="0" smtClean="0">
                <a:latin typeface="Palatino"/>
                <a:cs typeface="Palatino"/>
              </a:rPr>
              <a:t>Extra-dimensions: </a:t>
            </a:r>
            <a:r>
              <a:rPr lang="en-US" sz="2000" dirty="0" err="1" smtClean="0">
                <a:solidFill>
                  <a:srgbClr val="6EFFF3"/>
                </a:solidFill>
                <a:latin typeface="Symbol" charset="2"/>
                <a:cs typeface="Symbol" charset="2"/>
              </a:rPr>
              <a:t>g</a:t>
            </a:r>
            <a:r>
              <a:rPr lang="en-US" sz="2000" dirty="0" smtClean="0">
                <a:solidFill>
                  <a:srgbClr val="6EFFF3"/>
                </a:solidFill>
              </a:rPr>
              <a:t>+ ME</a:t>
            </a:r>
            <a:endParaRPr lang="en-US" sz="2400" dirty="0" smtClean="0">
              <a:solidFill>
                <a:srgbClr val="6EFFF3"/>
              </a:solidFill>
            </a:endParaRPr>
          </a:p>
          <a:p>
            <a:endParaRPr lang="en-US" sz="2400" dirty="0">
              <a:solidFill>
                <a:srgbClr val="6EFFF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Paolo Bartalini (NTU)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r>
              <a:rPr lang="en-US" smtClean="0"/>
              <a:t>Antananarivo, August 24th 2009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2895600"/>
            <a:ext cx="4512755" cy="3429000"/>
          </a:xfrm>
          <a:prstGeom prst="rect">
            <a:avLst/>
          </a:prstGeom>
        </p:spPr>
      </p:pic>
      <p:sp>
        <p:nvSpPr>
          <p:cNvPr id="8" name="Rectangle 13"/>
          <p:cNvSpPr>
            <a:spLocks/>
          </p:cNvSpPr>
          <p:nvPr/>
        </p:nvSpPr>
        <p:spPr bwMode="auto">
          <a:xfrm>
            <a:off x="5638800" y="3276600"/>
            <a:ext cx="1230338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defTabSz="642938"/>
            <a:r>
              <a:rPr lang="en-US" sz="1400" b="1" dirty="0">
                <a:solidFill>
                  <a:srgbClr val="482D75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∫ L </a:t>
            </a:r>
            <a:r>
              <a:rPr lang="en-US" sz="1400" b="1" dirty="0" err="1">
                <a:solidFill>
                  <a:srgbClr val="482D75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dt</a:t>
            </a:r>
            <a:r>
              <a:rPr lang="en-US" sz="1400" b="1" dirty="0">
                <a:solidFill>
                  <a:srgbClr val="482D75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 =</a:t>
            </a:r>
            <a:r>
              <a:rPr lang="en-US" sz="1400" b="1" dirty="0" smtClean="0">
                <a:solidFill>
                  <a:srgbClr val="482D75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 1 </a:t>
            </a:r>
            <a:r>
              <a:rPr lang="en-US" sz="1400" b="1" dirty="0">
                <a:solidFill>
                  <a:srgbClr val="482D75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f</a:t>
            </a:r>
            <a:r>
              <a:rPr lang="en-US" sz="1400" b="1" dirty="0" smtClean="0">
                <a:solidFill>
                  <a:srgbClr val="482D75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b</a:t>
            </a:r>
            <a:r>
              <a:rPr lang="en-US" sz="1400" b="1" baseline="32000" dirty="0">
                <a:solidFill>
                  <a:srgbClr val="482D75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-1</a:t>
            </a:r>
          </a:p>
        </p:txBody>
      </p:sp>
      <p:sp>
        <p:nvSpPr>
          <p:cNvPr id="9" name="Rectangle 8"/>
          <p:cNvSpPr/>
          <p:nvPr/>
        </p:nvSpPr>
        <p:spPr>
          <a:xfrm>
            <a:off x="7239000" y="4038600"/>
            <a:ext cx="10951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42938"/>
            <a:r>
              <a:rPr lang="en-US" b="1" dirty="0" smtClean="0">
                <a:solidFill>
                  <a:schemeClr val="bg2"/>
                </a:solidFill>
                <a:latin typeface="ＭＳ ゴシック"/>
                <a:ea typeface="ＭＳ ゴシック"/>
                <a:cs typeface="ＭＳ ゴシック"/>
                <a:sym typeface="Gill Sans" charset="0"/>
              </a:rPr>
              <a:t>√</a:t>
            </a:r>
            <a:r>
              <a:rPr lang="en-US" b="1" dirty="0" err="1" smtClean="0">
                <a:solidFill>
                  <a:schemeClr val="bg2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s</a:t>
            </a:r>
            <a:r>
              <a:rPr lang="en-US" b="1" dirty="0" smtClean="0">
                <a:solidFill>
                  <a:schemeClr val="bg2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 = </a:t>
            </a:r>
            <a:r>
              <a:rPr lang="en-US" b="1" dirty="0" smtClean="0">
                <a:solidFill>
                  <a:schemeClr val="bg2"/>
                </a:solidFill>
                <a:latin typeface="Palatino"/>
                <a:ea typeface="Gill Sans" charset="0"/>
                <a:cs typeface="Palatino"/>
                <a:sym typeface="Gill Sans" charset="0"/>
              </a:rPr>
              <a:t>14 </a:t>
            </a:r>
            <a:r>
              <a:rPr lang="en-US" b="1" dirty="0" err="1" smtClean="0">
                <a:solidFill>
                  <a:schemeClr val="bg2"/>
                </a:solidFill>
                <a:latin typeface="Palatino"/>
                <a:ea typeface="Gill Sans" charset="0"/>
                <a:cs typeface="Palatino"/>
                <a:sym typeface="Gill Sans" charset="0"/>
              </a:rPr>
              <a:t>TeV</a:t>
            </a:r>
            <a:endParaRPr lang="en-US" b="1" dirty="0" smtClean="0">
              <a:solidFill>
                <a:schemeClr val="bg2"/>
              </a:solidFill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0" y="3352800"/>
            <a:ext cx="4419600" cy="2133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charset="2"/>
              <a:buChar char="q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Mostly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en-US" sz="20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  <a:cs typeface="ＭＳ Ｐゴシック" charset="-128"/>
              </a:rPr>
              <a:t>High </a:t>
            </a:r>
            <a:r>
              <a:rPr lang="en-US" sz="2000" kern="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  <a:cs typeface="ＭＳ Ｐゴシック" charset="-128"/>
              </a:rPr>
              <a:t>Lumi</a:t>
            </a:r>
            <a:r>
              <a:rPr lang="en-US" sz="20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  <a:cs typeface="ＭＳ Ｐゴシック" charset="-128"/>
              </a:rPr>
              <a:t> Objectives but significant rates to study </a:t>
            </a:r>
            <a:r>
              <a:rPr lang="en-US" sz="2000" kern="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Symbol" charset="2"/>
                <a:ea typeface="ＭＳ Ｐゴシック" charset="-128"/>
                <a:cs typeface="Symbol" charset="2"/>
              </a:rPr>
              <a:t>g</a:t>
            </a:r>
            <a:r>
              <a:rPr lang="en-US" sz="20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Symbol" charset="2"/>
                <a:ea typeface="ＭＳ Ｐゴシック" charset="-128"/>
                <a:cs typeface="Symbol" charset="2"/>
              </a:rPr>
              <a:t> </a:t>
            </a:r>
            <a:r>
              <a:rPr lang="en-US" sz="20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Palatino"/>
                <a:ea typeface="ＭＳ Ｐゴシック" charset="-128"/>
                <a:cs typeface="Palatino"/>
              </a:rPr>
              <a:t>at the LHC Start-up</a:t>
            </a:r>
          </a:p>
          <a:p>
            <a:pPr marL="800100" lvl="1" indent="-3429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charset="2"/>
              <a:buChar char="q"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Palatino"/>
                <a:ea typeface="ＭＳ Ｐゴシック" charset="-128"/>
                <a:cs typeface="Palatino"/>
              </a:rPr>
              <a:t>1 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Symbol" charset="2"/>
                <a:ea typeface="ＭＳ Ｐゴシック" charset="-128"/>
                <a:cs typeface="Symbol" charset="2"/>
              </a:rPr>
              <a:t>g</a:t>
            </a:r>
            <a:r>
              <a:rPr lang="en-US" sz="1800" b="1" kern="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/>
                <a:ea typeface="ＭＳ Ｐゴシック" charset="-128"/>
                <a:cs typeface="Palatino"/>
              </a:rPr>
              <a:t>/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Palatino"/>
                <a:ea typeface="ＭＳ Ｐゴシック" charset="-128"/>
                <a:cs typeface="Palatino"/>
              </a:rPr>
              <a:t>hour </a:t>
            </a:r>
            <a:r>
              <a:rPr lang="en-US" sz="1800" b="1" dirty="0" smtClean="0">
                <a:solidFill>
                  <a:srgbClr val="FFFF66"/>
                </a:solidFill>
                <a:latin typeface="Times" pitchFamily="-65" charset="0"/>
                <a:ea typeface="ＭＳ Ｐゴシック" charset="-128"/>
                <a:cs typeface="ＭＳ Ｐゴシック" charset="-128"/>
              </a:rPr>
              <a:t>|</a:t>
            </a:r>
            <a:r>
              <a:rPr lang="en-US" sz="1800" b="1" dirty="0" smtClean="0">
                <a:solidFill>
                  <a:srgbClr val="FFFF66"/>
                </a:solidFill>
                <a:latin typeface="Symbol" charset="2"/>
                <a:ea typeface="ＭＳ Ｐゴシック" charset="-128"/>
                <a:cs typeface="Symbol" charset="2"/>
              </a:rPr>
              <a:t>h</a:t>
            </a:r>
            <a:r>
              <a:rPr lang="en-US" sz="1800" b="1" baseline="-25000" dirty="0" smtClean="0">
                <a:solidFill>
                  <a:srgbClr val="FFFF66"/>
                </a:solidFill>
                <a:latin typeface="Symbol" charset="2"/>
                <a:ea typeface="ＭＳ Ｐゴシック" charset="-128"/>
                <a:cs typeface="Symbol" charset="2"/>
              </a:rPr>
              <a:t>g</a:t>
            </a:r>
            <a:r>
              <a:rPr lang="en-US" sz="1800" b="1" dirty="0" smtClean="0">
                <a:solidFill>
                  <a:srgbClr val="FFFF66"/>
                </a:solidFill>
                <a:latin typeface="Times" pitchFamily="-65" charset="0"/>
                <a:ea typeface="ＭＳ Ｐゴシック" charset="-128"/>
                <a:cs typeface="ＭＳ Ｐゴシック" charset="-128"/>
              </a:rPr>
              <a:t>| &lt; 2.5 and P</a:t>
            </a:r>
            <a:r>
              <a:rPr lang="en-US" sz="1800" b="1" baseline="-25000" dirty="0" smtClean="0">
                <a:solidFill>
                  <a:srgbClr val="FFFF66"/>
                </a:solidFill>
                <a:latin typeface="Times" pitchFamily="-65" charset="0"/>
                <a:ea typeface="ＭＳ Ｐゴシック" charset="-128"/>
                <a:cs typeface="ＭＳ Ｐゴシック" charset="-128"/>
              </a:rPr>
              <a:t>T</a:t>
            </a:r>
            <a:r>
              <a:rPr lang="en-US" sz="1800" b="1" dirty="0" smtClean="0">
                <a:solidFill>
                  <a:srgbClr val="FFFF66"/>
                </a:solidFill>
                <a:latin typeface="Times" pitchFamily="-65" charset="0"/>
                <a:ea typeface="ＭＳ Ｐゴシック" charset="-128"/>
                <a:cs typeface="ＭＳ Ｐゴシック" charset="-128"/>
              </a:rPr>
              <a:t>&gt;20 </a:t>
            </a:r>
            <a:r>
              <a:rPr lang="en-US" sz="1800" b="1" dirty="0" err="1" smtClean="0">
                <a:solidFill>
                  <a:srgbClr val="FFFF66"/>
                </a:solidFill>
                <a:latin typeface="Times" pitchFamily="-65" charset="0"/>
                <a:ea typeface="ＭＳ Ｐゴシック" charset="-128"/>
                <a:cs typeface="ＭＳ Ｐゴシック" charset="-128"/>
              </a:rPr>
              <a:t>GeV</a:t>
            </a:r>
            <a:r>
              <a:rPr lang="en-US" sz="1800" b="1" dirty="0" smtClean="0">
                <a:solidFill>
                  <a:srgbClr val="FFFF66"/>
                </a:solidFill>
              </a:rPr>
              <a:t> 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Palatino"/>
                <a:ea typeface="ＭＳ Ｐゴシック" charset="-128"/>
                <a:cs typeface="Palatino"/>
              </a:rPr>
              <a:t> at 3*10</a:t>
            </a:r>
            <a:r>
              <a:rPr kumimoji="0" lang="en-US" sz="18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Palatino"/>
                <a:ea typeface="ＭＳ Ｐゴシック" charset="-128"/>
                <a:cs typeface="Palatino"/>
              </a:rPr>
              <a:t>27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Palatino"/>
                <a:ea typeface="ＭＳ Ｐゴシック" charset="-128"/>
                <a:cs typeface="Palatino"/>
              </a:rPr>
              <a:t> cm</a:t>
            </a:r>
            <a:r>
              <a:rPr kumimoji="0" lang="en-US" sz="18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Palatino"/>
                <a:ea typeface="ＭＳ Ｐゴシック" charset="-128"/>
                <a:cs typeface="Palatino"/>
              </a:rPr>
              <a:t>-2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Palatino"/>
                <a:ea typeface="ＭＳ Ｐゴシック" charset="-128"/>
                <a:cs typeface="Palatino"/>
              </a:rPr>
              <a:t>s</a:t>
            </a:r>
            <a:r>
              <a:rPr kumimoji="0" lang="en-US" sz="18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Palatino"/>
                <a:ea typeface="ＭＳ Ｐゴシック" charset="-128"/>
                <a:cs typeface="Palatino"/>
              </a:rPr>
              <a:t>-1</a:t>
            </a:r>
          </a:p>
          <a:p>
            <a:pPr marL="342900" indent="-3429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charset="2"/>
              <a:buChar char="q"/>
            </a:pPr>
            <a:endParaRPr lang="en-US" sz="1800" b="1" kern="0" noProof="0" dirty="0" smtClean="0">
              <a:effectLst>
                <a:outerShdw blurRad="38100" dist="38100" dir="2700000" algn="tl">
                  <a:srgbClr val="000000"/>
                </a:outerShdw>
              </a:effectLst>
              <a:latin typeface="Palatino"/>
              <a:ea typeface="ＭＳ Ｐゴシック" charset="-128"/>
              <a:cs typeface="Palatino"/>
            </a:endParaRPr>
          </a:p>
          <a:p>
            <a:pPr marL="342900" indent="-3429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charset="2"/>
              <a:buChar char="q"/>
            </a:pPr>
            <a:r>
              <a:rPr kumimoji="0" lang="en-US" sz="1800" i="0" u="none" strike="noStrike" kern="0" cap="none" spc="0" normalizeH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Palatino"/>
                <a:ea typeface="ＭＳ Ｐゴシック" charset="-128"/>
                <a:cs typeface="Palatino"/>
              </a:rPr>
              <a:t>Study of High P</a:t>
            </a:r>
            <a:r>
              <a:rPr kumimoji="0" lang="en-US" sz="1800" i="0" u="none" strike="noStrike" kern="0" cap="none" spc="0" normalizeH="0" baseline="-2500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Palatino"/>
                <a:ea typeface="ＭＳ Ｐゴシック" charset="-128"/>
                <a:cs typeface="Palatino"/>
              </a:rPr>
              <a:t>T </a:t>
            </a:r>
            <a:r>
              <a:rPr lang="en-US" sz="1800" kern="0" baseline="30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Palatino"/>
                <a:ea typeface="ＭＳ Ｐゴシック" charset="-128"/>
                <a:cs typeface="Palatino"/>
              </a:rPr>
              <a:t> </a:t>
            </a:r>
            <a:r>
              <a:rPr lang="en-US" sz="1800" kern="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Symbol" charset="2"/>
                <a:ea typeface="ＭＳ Ｐゴシック" charset="-128"/>
                <a:cs typeface="Symbol" charset="2"/>
              </a:rPr>
              <a:t>g</a:t>
            </a:r>
            <a:r>
              <a:rPr lang="en-US" sz="18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Palatino"/>
                <a:ea typeface="ＭＳ Ｐゴシック" charset="-128"/>
                <a:cs typeface="Palatino"/>
              </a:rPr>
              <a:t> exploits isolation techniques</a:t>
            </a:r>
            <a:endParaRPr kumimoji="0" lang="en-US" sz="1800" i="0" u="none" strike="noStrike" kern="0" cap="none" spc="0" normalizeH="0" baseline="-25000" noProof="0" dirty="0" smtClean="0">
              <a:ln>
                <a:noFill/>
              </a:ln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Symbol" charset="2"/>
              <a:ea typeface="ＭＳ Ｐゴシック" charset="-128"/>
              <a:cs typeface="Symbol" charset="2"/>
            </a:endParaRPr>
          </a:p>
          <a:p>
            <a:pPr marL="342900" indent="-3429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charset="2"/>
              <a:buChar char="q"/>
            </a:pPr>
            <a:endParaRPr lang="en-US" sz="1800" b="1" kern="0" dirty="0" smtClean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Palatino"/>
              <a:ea typeface="ＭＳ Ｐゴシック" charset="-128"/>
              <a:cs typeface="Palatino"/>
            </a:endParaRPr>
          </a:p>
          <a:p>
            <a:pPr marL="342900" indent="-3429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charset="2"/>
              <a:buChar char="q"/>
            </a:pPr>
            <a:endParaRPr kumimoji="0" lang="en-US" sz="1800" b="1" i="0" u="none" strike="noStrike" kern="0" cap="none" spc="0" normalizeH="0" noProof="0" dirty="0">
              <a:ln>
                <a:noFill/>
              </a:ln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Symbol" charset="2"/>
              <a:ea typeface="ＭＳ Ｐゴシック" charset="-128"/>
              <a:cs typeface="Symbol" charset="2"/>
            </a:endParaRPr>
          </a:p>
        </p:txBody>
      </p:sp>
      <p:sp>
        <p:nvSpPr>
          <p:cNvPr id="12" name="Rectangle 12"/>
          <p:cNvSpPr>
            <a:spLocks/>
          </p:cNvSpPr>
          <p:nvPr/>
        </p:nvSpPr>
        <p:spPr bwMode="auto">
          <a:xfrm rot="16200000">
            <a:off x="6845300" y="4432300"/>
            <a:ext cx="4191000" cy="355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2000" dirty="0" smtClean="0">
                <a:solidFill>
                  <a:srgbClr val="6EFFF3"/>
                </a:solidFill>
              </a:rPr>
              <a:t>Eur. Phys. J. C 53, 49-58 (2008)</a:t>
            </a:r>
            <a:endParaRPr lang="en-US" sz="2000" dirty="0">
              <a:solidFill>
                <a:srgbClr val="6EFFF3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48600" y="2895600"/>
            <a:ext cx="311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g</a:t>
            </a:r>
            <a:endParaRPr lang="en-US" sz="2400" b="1" dirty="0">
              <a:solidFill>
                <a:srgbClr val="FF0000"/>
              </a:solidFill>
              <a:latin typeface="Symbol" charset="2"/>
              <a:cs typeface="Symbol" charset="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94574" y="3581400"/>
            <a:ext cx="8386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QCD jets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96200" y="228600"/>
            <a:ext cx="8771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Compton </a:t>
            </a:r>
          </a:p>
          <a:p>
            <a:r>
              <a:rPr lang="en-US" dirty="0" smtClean="0"/>
              <a:t>Dominant</a:t>
            </a:r>
          </a:p>
          <a:p>
            <a:r>
              <a:rPr lang="en-US" dirty="0" smtClean="0"/>
              <a:t>@LHC</a:t>
            </a:r>
          </a:p>
          <a:p>
            <a:r>
              <a:rPr lang="en-US" dirty="0" smtClean="0"/>
              <a:t>(&gt;80%)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5029200" y="76200"/>
            <a:ext cx="2514601" cy="1231641"/>
            <a:chOff x="5029200" y="76200"/>
            <a:chExt cx="2514601" cy="1231641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29201" y="76200"/>
              <a:ext cx="2514600" cy="1231641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6629400" y="1018401"/>
              <a:ext cx="851515" cy="276999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Compton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029200" y="1018401"/>
              <a:ext cx="1143000" cy="276999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Annihilation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486400"/>
          </a:xfrm>
        </p:spPr>
        <p:txBody>
          <a:bodyPr/>
          <a:lstStyle/>
          <a:p>
            <a:r>
              <a:rPr lang="en-US" sz="2400" dirty="0" smtClean="0"/>
              <a:t>Jet resolution is extracted from </a:t>
            </a:r>
            <a:r>
              <a:rPr lang="en-US" sz="2400" dirty="0" err="1" smtClean="0"/>
              <a:t>di</a:t>
            </a:r>
            <a:r>
              <a:rPr lang="en-US" sz="2400" dirty="0" smtClean="0"/>
              <a:t>-jet energy asymmetry.</a:t>
            </a:r>
          </a:p>
          <a:p>
            <a:pPr lvl="1"/>
            <a:r>
              <a:rPr lang="en-US" sz="2000" dirty="0" smtClean="0"/>
              <a:t>In the limit of P</a:t>
            </a:r>
            <a:r>
              <a:rPr lang="en-US" sz="2000" baseline="-25000" dirty="0" smtClean="0"/>
              <a:t>T,3</a:t>
            </a:r>
            <a:r>
              <a:rPr lang="en-US" sz="2000" dirty="0" smtClean="0"/>
              <a:t> </a:t>
            </a:r>
            <a:r>
              <a:rPr lang="en-US" sz="2000" dirty="0" err="1" smtClean="0">
                <a:sym typeface="Wingdings"/>
              </a:rPr>
              <a:t></a:t>
            </a:r>
            <a:r>
              <a:rPr lang="en-US" sz="2000" dirty="0" smtClean="0">
                <a:sym typeface="Wingdings"/>
              </a:rPr>
              <a:t> 0, </a:t>
            </a:r>
            <a:r>
              <a:rPr lang="en-US" sz="2000" dirty="0" smtClean="0">
                <a:latin typeface="Symbol" charset="2"/>
                <a:cs typeface="Symbol" charset="2"/>
                <a:sym typeface="Wingdings"/>
              </a:rPr>
              <a:t>s(</a:t>
            </a:r>
            <a:r>
              <a:rPr lang="en-US" sz="2000" dirty="0" smtClean="0">
                <a:sym typeface="Wingdings"/>
              </a:rPr>
              <a:t>(</a:t>
            </a:r>
            <a:r>
              <a:rPr lang="en-US" sz="2000" dirty="0" smtClean="0"/>
              <a:t>P</a:t>
            </a:r>
            <a:r>
              <a:rPr lang="en-US" sz="2000" baseline="-25000" dirty="0" smtClean="0"/>
              <a:t>T,1</a:t>
            </a:r>
            <a:r>
              <a:rPr lang="en-US" sz="2000" dirty="0" smtClean="0"/>
              <a:t> </a:t>
            </a:r>
            <a:r>
              <a:rPr lang="en-US" sz="2000" dirty="0" smtClean="0">
                <a:sym typeface="Wingdings"/>
              </a:rPr>
              <a:t>-  </a:t>
            </a:r>
            <a:r>
              <a:rPr lang="en-US" sz="2000" dirty="0" smtClean="0"/>
              <a:t>P</a:t>
            </a:r>
            <a:r>
              <a:rPr lang="en-US" sz="2000" baseline="-25000" dirty="0" smtClean="0"/>
              <a:t>T,2</a:t>
            </a:r>
            <a:r>
              <a:rPr lang="en-US" sz="2000" dirty="0" smtClean="0"/>
              <a:t>)/</a:t>
            </a:r>
            <a:r>
              <a:rPr lang="en-US" sz="2000" dirty="0" smtClean="0">
                <a:sym typeface="Wingdings"/>
              </a:rPr>
              <a:t>(</a:t>
            </a:r>
            <a:r>
              <a:rPr lang="en-US" sz="2000" dirty="0" smtClean="0"/>
              <a:t>P</a:t>
            </a:r>
            <a:r>
              <a:rPr lang="en-US" sz="2000" baseline="-25000" dirty="0" smtClean="0"/>
              <a:t>T,1</a:t>
            </a:r>
            <a:r>
              <a:rPr lang="en-US" sz="2000" dirty="0" smtClean="0"/>
              <a:t> </a:t>
            </a:r>
            <a:r>
              <a:rPr lang="en-US" sz="2000" dirty="0" smtClean="0">
                <a:sym typeface="Wingdings"/>
              </a:rPr>
              <a:t>-  </a:t>
            </a:r>
            <a:r>
              <a:rPr lang="en-US" sz="2000" dirty="0" smtClean="0"/>
              <a:t>P</a:t>
            </a:r>
            <a:r>
              <a:rPr lang="en-US" sz="2000" baseline="-25000" dirty="0" smtClean="0"/>
              <a:t>T,2</a:t>
            </a:r>
            <a:r>
              <a:rPr lang="en-US" sz="2000" dirty="0" smtClean="0"/>
              <a:t>)) </a:t>
            </a:r>
            <a:r>
              <a:rPr lang="en-US" sz="2000" dirty="0" err="1" smtClean="0">
                <a:sym typeface="Wingdings"/>
              </a:rPr>
              <a:t></a:t>
            </a:r>
            <a:r>
              <a:rPr lang="en-US" sz="2000" dirty="0" smtClean="0">
                <a:sym typeface="Wingdings"/>
              </a:rPr>
              <a:t> √2 </a:t>
            </a:r>
            <a:r>
              <a:rPr lang="en-US" sz="2000" dirty="0" err="1" smtClean="0">
                <a:latin typeface="Symbol" charset="2"/>
                <a:cs typeface="Symbol" charset="2"/>
                <a:sym typeface="Wingdings"/>
              </a:rPr>
              <a:t>s</a:t>
            </a:r>
            <a:r>
              <a:rPr lang="en-US" sz="2000" dirty="0" err="1" smtClean="0">
                <a:cs typeface="Symbol" charset="2"/>
                <a:sym typeface="Wingdings"/>
              </a:rPr>
              <a:t>(P</a:t>
            </a:r>
            <a:r>
              <a:rPr lang="en-US" sz="2000" baseline="-25000" dirty="0" err="1" smtClean="0">
                <a:cs typeface="Symbol" charset="2"/>
                <a:sym typeface="Wingdings"/>
              </a:rPr>
              <a:t>T</a:t>
            </a:r>
            <a:r>
              <a:rPr lang="en-US" sz="2000" dirty="0" smtClean="0">
                <a:cs typeface="Symbol" charset="2"/>
                <a:sym typeface="Wingdings"/>
              </a:rPr>
              <a:t>)/P</a:t>
            </a:r>
            <a:r>
              <a:rPr lang="en-US" sz="2000" baseline="-25000" dirty="0" smtClean="0">
                <a:cs typeface="Symbol" charset="2"/>
                <a:sym typeface="Wingdings"/>
              </a:rPr>
              <a:t>T</a:t>
            </a:r>
          </a:p>
          <a:p>
            <a:pPr lvl="1"/>
            <a:r>
              <a:rPr lang="en-US" sz="2000" dirty="0" smtClean="0">
                <a:cs typeface="Symbol" charset="2"/>
                <a:sym typeface="Wingdings"/>
              </a:rPr>
              <a:t>X-checked in </a:t>
            </a:r>
            <a:r>
              <a:rPr lang="en-US" sz="2000" dirty="0" err="1" smtClean="0">
                <a:cs typeface="Symbol" charset="2"/>
                <a:sym typeface="Wingdings"/>
              </a:rPr>
              <a:t>Z(</a:t>
            </a:r>
            <a:r>
              <a:rPr lang="en-US" sz="2000" dirty="0" err="1" smtClean="0">
                <a:latin typeface="Symbol" charset="2"/>
                <a:cs typeface="Symbol" charset="2"/>
                <a:sym typeface="Wingdings"/>
              </a:rPr>
              <a:t>mm</a:t>
            </a:r>
            <a:r>
              <a:rPr lang="en-US" sz="2000" dirty="0" err="1" smtClean="0">
                <a:cs typeface="Symbol" charset="2"/>
                <a:sym typeface="Wingdings"/>
              </a:rPr>
              <a:t>)+jet</a:t>
            </a:r>
            <a:r>
              <a:rPr lang="en-US" sz="2000" dirty="0" smtClean="0">
                <a:cs typeface="Symbol" charset="2"/>
                <a:sym typeface="Wingdings"/>
              </a:rPr>
              <a:t> events</a:t>
            </a:r>
          </a:p>
          <a:p>
            <a:pPr lvl="1"/>
            <a:r>
              <a:rPr lang="en-US" sz="2000" dirty="0" smtClean="0">
                <a:cs typeface="Symbol" charset="2"/>
                <a:sym typeface="Wingdings"/>
              </a:rPr>
              <a:t>Agrees with MC Truth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Calo</a:t>
            </a:r>
            <a:r>
              <a:rPr lang="en-US" dirty="0" smtClean="0"/>
              <a:t> - Jet Energy Resolution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Paolo Bartalini (NTU)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r>
              <a:rPr lang="en-US" smtClean="0"/>
              <a:t>Antananarivo, August 24th 2009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 l="6857" t="8926" r="19429" b="4793"/>
          <a:stretch>
            <a:fillRect/>
          </a:stretch>
        </p:blipFill>
        <p:spPr>
          <a:xfrm>
            <a:off x="1219200" y="3048000"/>
            <a:ext cx="3314262" cy="3352800"/>
          </a:xfrm>
          <a:prstGeom prst="rect">
            <a:avLst/>
          </a:prstGeom>
        </p:spPr>
      </p:pic>
      <p:sp>
        <p:nvSpPr>
          <p:cNvPr id="8" name="Rectangle 12"/>
          <p:cNvSpPr>
            <a:spLocks/>
          </p:cNvSpPr>
          <p:nvPr/>
        </p:nvSpPr>
        <p:spPr bwMode="auto">
          <a:xfrm rot="16200000">
            <a:off x="-1238250" y="4552950"/>
            <a:ext cx="4102100" cy="355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1600" i="1" dirty="0">
                <a:solidFill>
                  <a:srgbClr val="FFFF66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CMS Physics Analysis Summary</a:t>
            </a:r>
            <a:r>
              <a:rPr lang="en-US" sz="1600" i="1" dirty="0" smtClean="0">
                <a:solidFill>
                  <a:srgbClr val="FFFF66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 JME-09-007</a:t>
            </a:r>
            <a:endParaRPr lang="en-US" sz="1600" i="1" dirty="0">
              <a:solidFill>
                <a:srgbClr val="FFFF66"/>
              </a:solidFill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rcRect l="13143" t="18264" r="17429" b="7355"/>
          <a:stretch>
            <a:fillRect/>
          </a:stretch>
        </p:blipFill>
        <p:spPr>
          <a:xfrm>
            <a:off x="5029200" y="3048000"/>
            <a:ext cx="3621024" cy="3352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rcRect l="14857" t="19256" r="15714" b="7355"/>
          <a:stretch>
            <a:fillRect/>
          </a:stretch>
        </p:blipFill>
        <p:spPr>
          <a:xfrm>
            <a:off x="5029200" y="3048000"/>
            <a:ext cx="3657600" cy="334151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650197" y="5105400"/>
            <a:ext cx="29604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sz="1800" dirty="0" smtClean="0">
                <a:solidFill>
                  <a:srgbClr val="660066"/>
                </a:solidFill>
                <a:cs typeface="Symbol" charset="2"/>
                <a:sym typeface="Wingdings"/>
              </a:rPr>
              <a:t>Slightly improves at high </a:t>
            </a:r>
            <a:r>
              <a:rPr lang="en-US" sz="1800" dirty="0" err="1" smtClean="0">
                <a:solidFill>
                  <a:srgbClr val="660066"/>
                </a:solidFill>
                <a:latin typeface="Symbol" charset="2"/>
                <a:cs typeface="Symbol" charset="2"/>
                <a:sym typeface="Wingdings"/>
              </a:rPr>
              <a:t>h</a:t>
            </a:r>
            <a:r>
              <a:rPr lang="en-US" sz="1800" dirty="0" smtClean="0">
                <a:solidFill>
                  <a:srgbClr val="660066"/>
                </a:solidFill>
              </a:rPr>
              <a:t> </a:t>
            </a:r>
            <a:r>
              <a:rPr lang="en-US" sz="1800" dirty="0" smtClean="0">
                <a:solidFill>
                  <a:srgbClr val="660066"/>
                </a:solidFill>
                <a:sym typeface="Wingdings"/>
              </a:rPr>
              <a:t> </a:t>
            </a:r>
            <a:endParaRPr lang="en-US" sz="1800" dirty="0" smtClean="0">
              <a:solidFill>
                <a:srgbClr val="66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3200"/>
            <a:ext cx="9144000" cy="1371600"/>
          </a:xfrm>
          <a:solidFill>
            <a:srgbClr val="BCB16E"/>
          </a:solidFill>
        </p:spPr>
        <p:txBody>
          <a:bodyPr/>
          <a:lstStyle/>
          <a:p>
            <a:r>
              <a:rPr lang="en-US" sz="3200" dirty="0" smtClean="0">
                <a:solidFill>
                  <a:srgbClr val="FF0000"/>
                </a:solidFill>
              </a:rPr>
              <a:t>Q</a:t>
            </a:r>
            <a:r>
              <a:rPr lang="en-US" sz="3200" dirty="0" smtClean="0">
                <a:solidFill>
                  <a:srgbClr val="25C02B"/>
                </a:solidFill>
              </a:rPr>
              <a:t>C</a:t>
            </a:r>
            <a:r>
              <a:rPr lang="en-US" sz="3200" dirty="0" smtClean="0">
                <a:solidFill>
                  <a:srgbClr val="ABD1FF"/>
                </a:solidFill>
              </a:rPr>
              <a:t>D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000514"/>
                </a:solidFill>
              </a:rPr>
              <a:t>Goal at the LHC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800" dirty="0" smtClean="0">
                <a:solidFill>
                  <a:schemeClr val="bg2"/>
                </a:solidFill>
              </a:rPr>
              <a:t>Consolidate the SM before attacking the discoveries</a:t>
            </a:r>
            <a:br>
              <a:rPr lang="en-US" sz="2800" dirty="0" smtClean="0">
                <a:solidFill>
                  <a:schemeClr val="bg2"/>
                </a:solidFill>
              </a:rPr>
            </a:br>
            <a:r>
              <a:rPr lang="en-US" sz="2800" dirty="0" smtClean="0">
                <a:solidFill>
                  <a:schemeClr val="accent4">
                    <a:lumMod val="25000"/>
                  </a:schemeClr>
                </a:solidFill>
              </a:rPr>
              <a:t>(not necessarily all available at the LHC Start-up)</a:t>
            </a:r>
            <a:endParaRPr lang="en-US" sz="2800" dirty="0">
              <a:solidFill>
                <a:schemeClr val="accent4">
                  <a:lumMod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114800"/>
            <a:ext cx="9144000" cy="2441575"/>
          </a:xfrm>
        </p:spPr>
        <p:txBody>
          <a:bodyPr/>
          <a:lstStyle/>
          <a:p>
            <a:pPr>
              <a:buClr>
                <a:srgbClr val="FFCC00"/>
              </a:buClr>
            </a:pPr>
            <a:r>
              <a:rPr lang="en-US" sz="2400" dirty="0" smtClean="0">
                <a:solidFill>
                  <a:srgbClr val="FFFFFF"/>
                </a:solidFill>
                <a:latin typeface="Palatino"/>
                <a:cs typeface="Palatino"/>
              </a:rPr>
              <a:t>Confront with QCD calculations for basic</a:t>
            </a:r>
            <a:r>
              <a:rPr lang="en-US" sz="2400" dirty="0" smtClean="0">
                <a:solidFill>
                  <a:srgbClr val="FFFFFF"/>
                </a:solidFill>
                <a:latin typeface="Palatino"/>
                <a:cs typeface="Palatino"/>
              </a:rPr>
              <a:t> Event &amp; Jet </a:t>
            </a:r>
            <a:r>
              <a:rPr lang="en-US" sz="2400" dirty="0" smtClean="0">
                <a:solidFill>
                  <a:srgbClr val="FFFFFF"/>
                </a:solidFill>
                <a:latin typeface="Palatino"/>
                <a:cs typeface="Palatino"/>
              </a:rPr>
              <a:t>distributions</a:t>
            </a:r>
          </a:p>
          <a:p>
            <a:pPr>
              <a:buClr>
                <a:srgbClr val="FFCC00"/>
              </a:buClr>
            </a:pPr>
            <a:r>
              <a:rPr lang="en-US" sz="2400" dirty="0" smtClean="0">
                <a:solidFill>
                  <a:srgbClr val="FFFFFF"/>
                </a:solidFill>
                <a:latin typeface="Symbol" charset="2"/>
                <a:cs typeface="Symbol" charset="2"/>
              </a:rPr>
              <a:t>a</a:t>
            </a:r>
            <a:r>
              <a:rPr lang="en-US" sz="2400" baseline="-25000" dirty="0" smtClean="0">
                <a:solidFill>
                  <a:srgbClr val="FFFFFF"/>
                </a:solidFill>
                <a:latin typeface="Palatino"/>
                <a:cs typeface="Palatino"/>
              </a:rPr>
              <a:t>s</a:t>
            </a:r>
            <a:r>
              <a:rPr lang="en-US" sz="2400" dirty="0" smtClean="0">
                <a:solidFill>
                  <a:srgbClr val="FFFFFF"/>
                </a:solidFill>
                <a:latin typeface="Palatino"/>
                <a:cs typeface="Palatino"/>
              </a:rPr>
              <a:t>,</a:t>
            </a:r>
            <a:r>
              <a:rPr lang="en-US" sz="2400" dirty="0" smtClean="0">
                <a:solidFill>
                  <a:srgbClr val="FFFFFF"/>
                </a:solidFill>
                <a:latin typeface="Symbol" charset="2"/>
                <a:cs typeface="Symbol" charset="2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</a:rPr>
              <a:t>PDFs</a:t>
            </a:r>
            <a:r>
              <a:rPr lang="en-US" sz="2400" dirty="0" smtClean="0">
                <a:solidFill>
                  <a:srgbClr val="FFFFFF"/>
                </a:solidFill>
              </a:rPr>
              <a:t> </a:t>
            </a:r>
            <a:r>
              <a:rPr lang="en-US" sz="1800" spc="-150" dirty="0" smtClean="0">
                <a:solidFill>
                  <a:srgbClr val="FFFFFF"/>
                </a:solidFill>
              </a:rPr>
              <a:t>(Same range explored by HERA with O(10</a:t>
            </a:r>
            <a:r>
              <a:rPr lang="en-US" sz="1800" spc="-150" baseline="30000" dirty="0" smtClean="0">
                <a:solidFill>
                  <a:srgbClr val="FFFFFF"/>
                </a:solidFill>
              </a:rPr>
              <a:t>2</a:t>
            </a:r>
            <a:r>
              <a:rPr lang="en-US" sz="1800" spc="-150" dirty="0" smtClean="0">
                <a:solidFill>
                  <a:srgbClr val="FFFFFF"/>
                </a:solidFill>
              </a:rPr>
              <a:t>-10</a:t>
            </a:r>
            <a:r>
              <a:rPr lang="en-US" sz="1800" spc="-150" baseline="30000" dirty="0" smtClean="0">
                <a:solidFill>
                  <a:srgbClr val="FFFFFF"/>
                </a:solidFill>
              </a:rPr>
              <a:t>3</a:t>
            </a:r>
            <a:r>
              <a:rPr lang="en-US" sz="1800" spc="-150" dirty="0" smtClean="0">
                <a:solidFill>
                  <a:srgbClr val="FFFFFF"/>
                </a:solidFill>
              </a:rPr>
              <a:t>) higher </a:t>
            </a:r>
            <a:r>
              <a:rPr lang="en-US" sz="1800" spc="-150" dirty="0" err="1" smtClean="0">
                <a:solidFill>
                  <a:srgbClr val="FFFFFF"/>
                </a:solidFill>
              </a:rPr>
              <a:t>virtuality</a:t>
            </a:r>
            <a:r>
              <a:rPr lang="en-US" sz="1800" spc="-150" dirty="0" smtClean="0">
                <a:solidFill>
                  <a:srgbClr val="FFFFFF"/>
                </a:solidFill>
              </a:rPr>
              <a:t>: scaling violations ?)</a:t>
            </a:r>
          </a:p>
          <a:p>
            <a:pPr>
              <a:buClr>
                <a:srgbClr val="FFCC00"/>
              </a:buClr>
            </a:pPr>
            <a:r>
              <a:rPr lang="en-US" sz="2400" dirty="0" smtClean="0">
                <a:solidFill>
                  <a:srgbClr val="FFFFFF"/>
                </a:solidFill>
              </a:rPr>
              <a:t>Measure Multiple Parton Interactions</a:t>
            </a:r>
          </a:p>
          <a:p>
            <a:pPr lvl="1">
              <a:buClr>
                <a:srgbClr val="FFCC00"/>
              </a:buClr>
            </a:pPr>
            <a:r>
              <a:rPr lang="en-US" sz="2000" dirty="0" smtClean="0">
                <a:solidFill>
                  <a:srgbClr val="FFFFFF"/>
                </a:solidFill>
              </a:rPr>
              <a:t>Still missing a solid TH description (Extension of the factorization)</a:t>
            </a:r>
          </a:p>
          <a:p>
            <a:pPr>
              <a:buClr>
                <a:srgbClr val="FFCC00"/>
              </a:buClr>
            </a:pPr>
            <a:r>
              <a:rPr lang="en-US" sz="2400" dirty="0" smtClean="0">
                <a:solidFill>
                  <a:srgbClr val="FFFFFF"/>
                </a:solidFill>
                <a:cs typeface="Symbol" charset="2"/>
              </a:rPr>
              <a:t>Monte Carlo Tuning</a:t>
            </a:r>
            <a:endParaRPr lang="en-US" sz="2400" dirty="0" smtClean="0">
              <a:solidFill>
                <a:srgbClr val="FFFFFF"/>
              </a:solidFill>
            </a:endParaRPr>
          </a:p>
          <a:p>
            <a:pPr>
              <a:buClr>
                <a:srgbClr val="FFCC00"/>
              </a:buClr>
            </a:pPr>
            <a:endParaRPr lang="en-US" dirty="0" smtClean="0">
              <a:solidFill>
                <a:srgbClr val="FFFFFF"/>
              </a:solidFill>
            </a:endParaRP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Paolo Bartalini (NTU)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r>
              <a:rPr lang="en-US" dirty="0" smtClean="0"/>
              <a:t>Antananarivo, August 24</a:t>
            </a:r>
            <a:r>
              <a:rPr lang="en-US" baseline="30000" dirty="0" smtClean="0"/>
              <a:t>th</a:t>
            </a:r>
            <a:r>
              <a:rPr lang="en-US" dirty="0" smtClean="0"/>
              <a:t> 2009</a:t>
            </a:r>
            <a:endParaRPr lang="en-US" dirty="0"/>
          </a:p>
        </p:txBody>
      </p:sp>
      <p:graphicFrame>
        <p:nvGraphicFramePr>
          <p:cNvPr id="174082" name="Object 2"/>
          <p:cNvGraphicFramePr>
            <a:graphicFrameLocks noChangeAspect="1"/>
          </p:cNvGraphicFramePr>
          <p:nvPr/>
        </p:nvGraphicFramePr>
        <p:xfrm>
          <a:off x="1600200" y="1828800"/>
          <a:ext cx="5715000" cy="793342"/>
        </p:xfrm>
        <a:graphic>
          <a:graphicData uri="http://schemas.openxmlformats.org/presentationml/2006/ole">
            <p:oleObj spid="_x0000_s174082" name="Equation" r:id="rId4" imgW="3822700" imgH="508000" progId="Equation.3">
              <p:embed/>
            </p:oleObj>
          </a:graphicData>
        </a:graphic>
      </p:graphicFrame>
      <p:sp>
        <p:nvSpPr>
          <p:cNvPr id="7" name="Rectangle 6"/>
          <p:cNvSpPr/>
          <p:nvPr/>
        </p:nvSpPr>
        <p:spPr>
          <a:xfrm>
            <a:off x="0" y="0"/>
            <a:ext cx="9296400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dirty="0" smtClean="0">
                <a:solidFill>
                  <a:srgbClr val="FF0000"/>
                </a:solidFill>
                <a:latin typeface="+mn-lt"/>
                <a:cs typeface="Brush Script MT Italic"/>
              </a:rPr>
              <a:t>Quantum </a:t>
            </a:r>
            <a:r>
              <a:rPr lang="en-US" sz="2800" dirty="0" smtClean="0">
                <a:solidFill>
                  <a:srgbClr val="25C02B"/>
                </a:solidFill>
                <a:latin typeface="+mn-lt"/>
                <a:cs typeface="Brush Script MT Italic"/>
              </a:rPr>
              <a:t>Chromo </a:t>
            </a:r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Brush Script MT Italic"/>
              </a:rPr>
              <a:t>Dynamics</a:t>
            </a:r>
            <a:r>
              <a:rPr lang="en-US" sz="2800" dirty="0" smtClean="0">
                <a:latin typeface="+mn-lt"/>
                <a:cs typeface="Brush Script MT Italic"/>
              </a:rPr>
              <a:t>: SU(3)</a:t>
            </a:r>
            <a:r>
              <a:rPr lang="en-US" sz="2800" baseline="-25000" dirty="0" smtClean="0">
                <a:latin typeface="+mn-lt"/>
                <a:cs typeface="Brush Script MT Italic"/>
              </a:rPr>
              <a:t>C</a:t>
            </a:r>
            <a:r>
              <a:rPr lang="en-US" sz="2800" dirty="0" smtClean="0">
                <a:latin typeface="+mn-lt"/>
                <a:cs typeface="Brush Script MT Italic"/>
              </a:rPr>
              <a:t> </a:t>
            </a:r>
          </a:p>
          <a:p>
            <a:pPr algn="l"/>
            <a:r>
              <a:rPr lang="en-US" sz="2000" dirty="0" smtClean="0">
                <a:latin typeface="+mn-lt"/>
                <a:cs typeface="Brush Script MT Italic"/>
              </a:rPr>
              <a:t>Non </a:t>
            </a:r>
            <a:r>
              <a:rPr lang="en-US" sz="2000" dirty="0" err="1" smtClean="0">
                <a:latin typeface="+mn-lt"/>
                <a:cs typeface="Brush Script MT Italic"/>
              </a:rPr>
              <a:t>abelian</a:t>
            </a:r>
            <a:r>
              <a:rPr lang="en-US" sz="2000" dirty="0" smtClean="0">
                <a:latin typeface="+mn-lt"/>
                <a:cs typeface="Brush Script MT Italic"/>
              </a:rPr>
              <a:t> O(10</a:t>
            </a:r>
            <a:r>
              <a:rPr lang="en-US" sz="2000" baseline="30000" dirty="0" smtClean="0">
                <a:latin typeface="+mn-lt"/>
                <a:cs typeface="Brush Script MT Italic"/>
              </a:rPr>
              <a:t>-1</a:t>
            </a:r>
            <a:r>
              <a:rPr lang="en-US" sz="2000" dirty="0" smtClean="0">
                <a:latin typeface="+mn-lt"/>
                <a:cs typeface="Brush Script MT Italic"/>
              </a:rPr>
              <a:t>) theory describing the interactions of the </a:t>
            </a:r>
            <a:r>
              <a:rPr lang="en-US" sz="2000" dirty="0" err="1" smtClean="0">
                <a:latin typeface="+mn-lt"/>
                <a:cs typeface="Brush Script MT Italic"/>
              </a:rPr>
              <a:t>hadronic</a:t>
            </a:r>
            <a:r>
              <a:rPr lang="en-US" sz="2000" dirty="0" smtClean="0">
                <a:latin typeface="+mn-lt"/>
                <a:cs typeface="Brush Script MT Italic"/>
              </a:rPr>
              <a:t> matter, spanning from </a:t>
            </a:r>
            <a:r>
              <a:rPr lang="en-US" sz="2000" dirty="0" err="1" smtClean="0">
                <a:solidFill>
                  <a:srgbClr val="FF3FFA"/>
                </a:solidFill>
                <a:latin typeface="+mn-lt"/>
                <a:cs typeface="Brush Script MT Italic"/>
              </a:rPr>
              <a:t>perturbative</a:t>
            </a:r>
            <a:r>
              <a:rPr lang="en-US" sz="2000" dirty="0" smtClean="0">
                <a:latin typeface="+mn-lt"/>
                <a:cs typeface="Brush Script MT Italic"/>
              </a:rPr>
              <a:t> to </a:t>
            </a:r>
            <a:r>
              <a:rPr lang="en-US" sz="2000" dirty="0" smtClean="0">
                <a:solidFill>
                  <a:srgbClr val="FFFF66"/>
                </a:solidFill>
                <a:latin typeface="+mn-lt"/>
                <a:cs typeface="Brush Script MT Italic"/>
              </a:rPr>
              <a:t>non </a:t>
            </a:r>
            <a:r>
              <a:rPr lang="en-US" sz="2000" dirty="0" err="1" smtClean="0">
                <a:solidFill>
                  <a:srgbClr val="FFFF66"/>
                </a:solidFill>
                <a:latin typeface="+mn-lt"/>
                <a:cs typeface="Brush Script MT Italic"/>
              </a:rPr>
              <a:t>perturbative</a:t>
            </a:r>
            <a:r>
              <a:rPr lang="en-US" sz="2000" dirty="0" smtClean="0">
                <a:latin typeface="+mn-lt"/>
                <a:cs typeface="Brush Script MT Italic"/>
              </a:rPr>
              <a:t>:</a:t>
            </a:r>
          </a:p>
          <a:p>
            <a:pPr algn="l">
              <a:buFont typeface="Wingdings" charset="2"/>
              <a:buChar char="q"/>
            </a:pPr>
            <a:r>
              <a:rPr lang="en-US" sz="2000" dirty="0" smtClean="0">
                <a:latin typeface="+mn-lt"/>
                <a:cs typeface="Brush Script MT Italic"/>
              </a:rPr>
              <a:t> </a:t>
            </a:r>
            <a:r>
              <a:rPr lang="en-US" sz="2000" dirty="0" err="1" smtClean="0">
                <a:solidFill>
                  <a:srgbClr val="FF3FFA"/>
                </a:solidFill>
                <a:latin typeface="+mn-lt"/>
                <a:cs typeface="Brush Script MT Italic"/>
              </a:rPr>
              <a:t>q</a:t>
            </a:r>
            <a:r>
              <a:rPr lang="en-US" sz="2000" dirty="0" smtClean="0">
                <a:solidFill>
                  <a:srgbClr val="FF3FFA"/>
                </a:solidFill>
                <a:latin typeface="+mn-lt"/>
                <a:cs typeface="Brush Script MT Italic"/>
              </a:rPr>
              <a:t> </a:t>
            </a:r>
            <a:r>
              <a:rPr lang="en-US" sz="2000" dirty="0" err="1" smtClean="0">
                <a:solidFill>
                  <a:srgbClr val="FF3FFA"/>
                </a:solidFill>
                <a:latin typeface="+mn-lt"/>
                <a:cs typeface="Brush Script MT Italic"/>
                <a:sym typeface="Wingdings"/>
              </a:rPr>
              <a:t></a:t>
            </a:r>
            <a:r>
              <a:rPr lang="en-US" sz="2000" dirty="0" smtClean="0">
                <a:solidFill>
                  <a:srgbClr val="FF3FFA"/>
                </a:solidFill>
                <a:latin typeface="+mn-lt"/>
                <a:cs typeface="Brush Script MT Italic"/>
                <a:sym typeface="Wingdings"/>
              </a:rPr>
              <a:t> </a:t>
            </a:r>
            <a:r>
              <a:rPr lang="en-US" sz="2000" dirty="0" err="1" smtClean="0">
                <a:solidFill>
                  <a:srgbClr val="FF3FFA"/>
                </a:solidFill>
                <a:latin typeface="+mn-lt"/>
                <a:cs typeface="Brush Script MT Italic"/>
                <a:sym typeface="Wingdings"/>
              </a:rPr>
              <a:t>qg</a:t>
            </a:r>
            <a:r>
              <a:rPr lang="en-US" sz="2000" dirty="0" smtClean="0">
                <a:latin typeface="+mn-lt"/>
                <a:cs typeface="Brush Script MT Italic"/>
                <a:sym typeface="Wingdings"/>
              </a:rPr>
              <a:t>, </a:t>
            </a:r>
            <a:r>
              <a:rPr lang="en-US" sz="2000" dirty="0" err="1" smtClean="0">
                <a:solidFill>
                  <a:srgbClr val="FF3FFA"/>
                </a:solidFill>
                <a:latin typeface="+mn-lt"/>
                <a:cs typeface="Brush Script MT Italic"/>
                <a:sym typeface="Wingdings"/>
              </a:rPr>
              <a:t>g</a:t>
            </a:r>
            <a:r>
              <a:rPr lang="en-US" sz="2000" dirty="0" smtClean="0">
                <a:solidFill>
                  <a:srgbClr val="FF3FFA"/>
                </a:solidFill>
                <a:latin typeface="+mn-lt"/>
                <a:cs typeface="Brush Script MT Italic"/>
                <a:sym typeface="Wingdings"/>
              </a:rPr>
              <a:t> </a:t>
            </a:r>
            <a:r>
              <a:rPr lang="en-US" sz="2000" dirty="0" err="1" smtClean="0">
                <a:solidFill>
                  <a:srgbClr val="FF3FFA"/>
                </a:solidFill>
                <a:latin typeface="+mn-lt"/>
                <a:cs typeface="Brush Script MT Italic"/>
                <a:sym typeface="Wingdings"/>
              </a:rPr>
              <a:t></a:t>
            </a:r>
            <a:r>
              <a:rPr lang="en-US" sz="2000" dirty="0" smtClean="0">
                <a:solidFill>
                  <a:srgbClr val="FF3FFA"/>
                </a:solidFill>
                <a:latin typeface="+mn-lt"/>
                <a:cs typeface="Brush Script MT Italic"/>
                <a:sym typeface="Wingdings"/>
              </a:rPr>
              <a:t> </a:t>
            </a:r>
            <a:r>
              <a:rPr lang="en-US" sz="2000" dirty="0" err="1" smtClean="0">
                <a:solidFill>
                  <a:srgbClr val="FF3FFA"/>
                </a:solidFill>
                <a:latin typeface="+mn-lt"/>
                <a:cs typeface="Brush Script MT Italic"/>
                <a:sym typeface="Wingdings"/>
              </a:rPr>
              <a:t>gg</a:t>
            </a:r>
            <a:r>
              <a:rPr lang="en-US" sz="2000" dirty="0" smtClean="0">
                <a:latin typeface="+mn-lt"/>
                <a:cs typeface="Brush Script MT Italic"/>
                <a:sym typeface="Wingdings"/>
              </a:rPr>
              <a:t>, </a:t>
            </a:r>
            <a:r>
              <a:rPr lang="en-US" sz="2000" dirty="0" err="1" smtClean="0">
                <a:solidFill>
                  <a:srgbClr val="FF3FFA"/>
                </a:solidFill>
                <a:latin typeface="+mn-lt"/>
                <a:cs typeface="Brush Script MT Italic"/>
                <a:sym typeface="Wingdings"/>
              </a:rPr>
              <a:t>g</a:t>
            </a:r>
            <a:r>
              <a:rPr lang="en-US" sz="2000" dirty="0" smtClean="0">
                <a:solidFill>
                  <a:srgbClr val="FF3FFA"/>
                </a:solidFill>
                <a:latin typeface="+mn-lt"/>
                <a:cs typeface="Brush Script MT Italic"/>
                <a:sym typeface="Wingdings"/>
              </a:rPr>
              <a:t> </a:t>
            </a:r>
            <a:r>
              <a:rPr lang="en-US" sz="2000" dirty="0" err="1" smtClean="0">
                <a:solidFill>
                  <a:srgbClr val="FF3FFA"/>
                </a:solidFill>
                <a:latin typeface="+mn-lt"/>
                <a:cs typeface="Brush Script MT Italic"/>
                <a:sym typeface="Wingdings"/>
              </a:rPr>
              <a:t></a:t>
            </a:r>
            <a:r>
              <a:rPr lang="en-US" sz="2000" dirty="0" smtClean="0">
                <a:solidFill>
                  <a:srgbClr val="FF3FFA"/>
                </a:solidFill>
                <a:latin typeface="+mn-lt"/>
                <a:cs typeface="Brush Script MT Italic"/>
                <a:sym typeface="Wingdings"/>
              </a:rPr>
              <a:t> </a:t>
            </a:r>
            <a:r>
              <a:rPr lang="en-US" sz="2000" dirty="0" err="1" smtClean="0">
                <a:solidFill>
                  <a:srgbClr val="FF3FFA"/>
                </a:solidFill>
                <a:latin typeface="+mn-lt"/>
                <a:cs typeface="Brush Script MT Italic"/>
                <a:sym typeface="Wingdings"/>
              </a:rPr>
              <a:t>ggg</a:t>
            </a:r>
            <a:r>
              <a:rPr lang="en-US" sz="2000" dirty="0" smtClean="0">
                <a:latin typeface="+mn-lt"/>
                <a:cs typeface="Brush Script MT Italic"/>
                <a:sym typeface="Wingdings"/>
              </a:rPr>
              <a:t>, </a:t>
            </a:r>
            <a:r>
              <a:rPr lang="en-US" sz="2000" dirty="0" smtClean="0">
                <a:solidFill>
                  <a:srgbClr val="FFFF66"/>
                </a:solidFill>
                <a:latin typeface="+mn-lt"/>
                <a:cs typeface="Brush Script MT Italic"/>
                <a:sym typeface="Wingdings"/>
              </a:rPr>
              <a:t>fragmentation</a:t>
            </a:r>
            <a:r>
              <a:rPr lang="en-US" sz="2000" dirty="0" smtClean="0">
                <a:latin typeface="+mn-lt"/>
                <a:cs typeface="Brush Script MT Italic"/>
                <a:sym typeface="Wingdings"/>
              </a:rPr>
              <a:t> (strings, clusters, etc.), </a:t>
            </a:r>
            <a:r>
              <a:rPr lang="en-US" sz="2000" dirty="0" err="1" smtClean="0">
                <a:solidFill>
                  <a:srgbClr val="FFFF66"/>
                </a:solidFill>
                <a:latin typeface="+mn-lt"/>
                <a:cs typeface="Brush Script MT Italic"/>
                <a:sym typeface="Wingdings"/>
              </a:rPr>
              <a:t>hadronization</a:t>
            </a:r>
            <a:endParaRPr lang="en-US" sz="2000" dirty="0" smtClean="0">
              <a:solidFill>
                <a:srgbClr val="FFFF66"/>
              </a:solidFill>
              <a:latin typeface="+mn-lt"/>
              <a:cs typeface="Brush Script MT Italic"/>
              <a:sym typeface="Wingdings"/>
            </a:endParaRPr>
          </a:p>
          <a:p>
            <a:pPr algn="l">
              <a:buFont typeface="Wingdings" charset="2"/>
              <a:buChar char="q"/>
            </a:pPr>
            <a:r>
              <a:rPr lang="en-US" sz="2000" dirty="0" smtClean="0">
                <a:latin typeface="+mn-lt"/>
                <a:cs typeface="Brush Script MT Italic"/>
                <a:sym typeface="Wingdings"/>
              </a:rPr>
              <a:t> </a:t>
            </a:r>
            <a:r>
              <a:rPr lang="en-US" sz="2000" dirty="0" smtClean="0">
                <a:latin typeface="+mn-lt"/>
                <a:cs typeface="Brush Script MT Italic"/>
              </a:rPr>
              <a:t>Asymptotic Freedom, Confinement, Stability of the proton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Paolo Bartalini (NTU)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r>
              <a:rPr lang="en-US" smtClean="0"/>
              <a:t>Antananarivo, August 24th 2009</a:t>
            </a:r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0" y="0"/>
            <a:ext cx="9144000" cy="1981200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Jet </a:t>
            </a:r>
            <a:r>
              <a:rPr lang="en-US" sz="3600" b="1" i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  <a:cs typeface="ＭＳ Ｐゴシック" charset="-128"/>
              </a:rPr>
              <a:t>P</a:t>
            </a:r>
            <a:r>
              <a:rPr lang="en-US" sz="3600" b="1" i="1" kern="0" baseline="-25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  <a:cs typeface="ＭＳ Ｐゴシック" charset="-128"/>
              </a:rPr>
              <a:t>T</a:t>
            </a:r>
            <a:r>
              <a:rPr lang="en-US" sz="3600" b="1" i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  <a:cs typeface="ＭＳ Ｐゴシック" charset="-128"/>
              </a:rPr>
              <a:t> </a:t>
            </a:r>
            <a:r>
              <a:rPr kumimoji="0" lang="en-US" sz="36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Spectrum</a:t>
            </a:r>
            <a:r>
              <a:rPr lang="en-US" sz="3600" b="1" i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  <a:cs typeface="ＭＳ Ｐゴシック" charset="-128"/>
              </a:rPr>
              <a:t>,</a:t>
            </a:r>
            <a:r>
              <a:rPr kumimoji="0" lang="en-US" sz="36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i="1" kern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  <a:cs typeface="ＭＳ Ｐゴシック" charset="-128"/>
              </a:rPr>
              <a:t>di</a:t>
            </a:r>
            <a:r>
              <a:rPr kumimoji="0" lang="en-US" sz="36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-jet</a:t>
            </a:r>
            <a:r>
              <a:rPr kumimoji="0" lang="en-US" sz="3600" b="1" i="1" u="none" strike="noStrike" kern="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 </a:t>
            </a:r>
            <a:r>
              <a:rPr lang="en-US" sz="3600" b="1" i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  <a:cs typeface="ＭＳ Ｐゴシック" charset="-128"/>
              </a:rPr>
              <a:t>invariant Mass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i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  <a:cs typeface="ＭＳ Ｐゴシック" charset="-128"/>
              </a:rPr>
              <a:t>d</a:t>
            </a:r>
            <a:r>
              <a:rPr kumimoji="0" lang="en-US" sz="3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i</a:t>
            </a:r>
            <a:r>
              <a:rPr kumimoji="0" lang="en-US" sz="36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-jet </a:t>
            </a:r>
            <a:r>
              <a:rPr kumimoji="0" lang="en-US" sz="3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Symbol" charset="2"/>
                <a:ea typeface="ＭＳ Ｐゴシック" charset="-128"/>
                <a:cs typeface="Symbol" charset="2"/>
              </a:rPr>
              <a:t>f</a:t>
            </a:r>
            <a:r>
              <a:rPr kumimoji="0" lang="en-US" sz="36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Symbol" charset="2"/>
                <a:ea typeface="ＭＳ Ｐゴシック" charset="-128"/>
                <a:cs typeface="Symbol" charset="2"/>
              </a:rPr>
              <a:t> </a:t>
            </a:r>
            <a:r>
              <a:rPr kumimoji="0" lang="en-US" sz="3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Palatino"/>
                <a:ea typeface="ＭＳ Ｐゴシック" charset="-128"/>
                <a:cs typeface="Palatino"/>
              </a:rPr>
              <a:t>Decorrelations</a:t>
            </a:r>
            <a:endParaRPr kumimoji="0" lang="en-US" sz="3600" b="1" i="1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Initial Measurement of the Inclusive Jet 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err="1" smtClean="0">
                <a:solidFill>
                  <a:srgbClr val="FFFF00"/>
                </a:solidFill>
              </a:rPr>
              <a:t>x</a:t>
            </a:r>
            <a:r>
              <a:rPr lang="en-US" dirty="0" smtClean="0">
                <a:solidFill>
                  <a:srgbClr val="FFFF00"/>
                </a:solidFill>
              </a:rPr>
              <a:t>-section at √</a:t>
            </a:r>
            <a:r>
              <a:rPr lang="en-US" dirty="0" err="1" smtClean="0">
                <a:solidFill>
                  <a:srgbClr val="FFFF00"/>
                </a:solidFill>
              </a:rPr>
              <a:t>s</a:t>
            </a:r>
            <a:r>
              <a:rPr lang="en-US" dirty="0" smtClean="0">
                <a:solidFill>
                  <a:srgbClr val="FFFF00"/>
                </a:solidFill>
              </a:rPr>
              <a:t> = 10 </a:t>
            </a:r>
            <a:r>
              <a:rPr lang="en-US" dirty="0" err="1" smtClean="0">
                <a:solidFill>
                  <a:srgbClr val="FFFF00"/>
                </a:solidFill>
              </a:rPr>
              <a:t>TeV</a:t>
            </a:r>
            <a:r>
              <a:rPr lang="en-US" dirty="0" smtClean="0">
                <a:solidFill>
                  <a:srgbClr val="FFFF00"/>
                </a:solidFill>
              </a:rPr>
              <a:t> with 10 pb</a:t>
            </a:r>
            <a:r>
              <a:rPr lang="en-US" baseline="30000" dirty="0" smtClean="0">
                <a:solidFill>
                  <a:srgbClr val="FFFF00"/>
                </a:solidFill>
              </a:rPr>
              <a:t>-1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029200"/>
          </a:xfrm>
        </p:spPr>
        <p:txBody>
          <a:bodyPr/>
          <a:lstStyle/>
          <a:p>
            <a:r>
              <a:rPr lang="en-US" sz="2400" dirty="0" smtClean="0"/>
              <a:t>Measuring the rapidity and the P</a:t>
            </a:r>
            <a:r>
              <a:rPr lang="en-US" sz="2400" baseline="-25000" dirty="0" smtClean="0"/>
              <a:t>T</a:t>
            </a:r>
            <a:r>
              <a:rPr lang="en-US" sz="2400" dirty="0" smtClean="0"/>
              <a:t> of all the Jets</a:t>
            </a:r>
          </a:p>
          <a:p>
            <a:pPr lvl="1"/>
            <a:r>
              <a:rPr lang="en-US" sz="2000" dirty="0" smtClean="0"/>
              <a:t>I.R. Safe Jets </a:t>
            </a:r>
            <a:r>
              <a:rPr lang="en-US" sz="2000" dirty="0" err="1" smtClean="0"/>
              <a:t>SisCone</a:t>
            </a:r>
            <a:r>
              <a:rPr lang="en-US" sz="2000" dirty="0" smtClean="0"/>
              <a:t> &amp; K</a:t>
            </a:r>
            <a:r>
              <a:rPr lang="en-US" sz="2000" baseline="-25000" dirty="0" smtClean="0"/>
              <a:t>T</a:t>
            </a:r>
            <a:r>
              <a:rPr lang="en-US" sz="2000" dirty="0" smtClean="0"/>
              <a:t> Jets</a:t>
            </a:r>
          </a:p>
          <a:p>
            <a:r>
              <a:rPr lang="en-US" sz="2400" dirty="0" smtClean="0"/>
              <a:t>Experimental uncertainties dominate at the LHC Start-up</a:t>
            </a:r>
          </a:p>
          <a:p>
            <a:pPr marL="800100" lvl="3" indent="-342900">
              <a:buClr>
                <a:schemeClr val="hlink"/>
              </a:buClr>
            </a:pPr>
            <a:r>
              <a:rPr lang="en-US" dirty="0" smtClean="0"/>
              <a:t>Very steep P</a:t>
            </a:r>
            <a:r>
              <a:rPr lang="en-US" baseline="-25000" dirty="0" smtClean="0"/>
              <a:t>T</a:t>
            </a:r>
            <a:r>
              <a:rPr lang="en-US" dirty="0" smtClean="0"/>
              <a:t> Spectra </a:t>
            </a:r>
            <a:r>
              <a:rPr lang="en-US" dirty="0" err="1" smtClean="0"/>
              <a:t>d</a:t>
            </a:r>
            <a:r>
              <a:rPr lang="en-US" dirty="0" err="1" smtClean="0">
                <a:latin typeface="Symbol" charset="2"/>
                <a:cs typeface="Symbol" charset="2"/>
              </a:rPr>
              <a:t>s</a:t>
            </a:r>
            <a:r>
              <a:rPr lang="en-US" dirty="0" err="1" smtClean="0"/>
              <a:t>/dP</a:t>
            </a:r>
            <a:r>
              <a:rPr lang="en-US" baseline="-25000" dirty="0" err="1" smtClean="0"/>
              <a:t>T</a:t>
            </a:r>
            <a:r>
              <a:rPr lang="en-US" dirty="0" smtClean="0"/>
              <a:t> ≈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baseline="30000" dirty="0" err="1" smtClean="0"/>
              <a:t>q</a:t>
            </a:r>
            <a:r>
              <a:rPr lang="en-US" baseline="30000" dirty="0" smtClean="0"/>
              <a:t> </a:t>
            </a:r>
            <a:r>
              <a:rPr lang="en-US" dirty="0" smtClean="0"/>
              <a:t>, </a:t>
            </a:r>
            <a:r>
              <a:rPr lang="en-US" dirty="0" err="1" smtClean="0"/>
              <a:t>q</a:t>
            </a:r>
            <a:r>
              <a:rPr lang="en-US" dirty="0" smtClean="0"/>
              <a:t> ≈ 6÷12</a:t>
            </a:r>
          </a:p>
          <a:p>
            <a:pPr marL="1257300" lvl="4" indent="-342900"/>
            <a:r>
              <a:rPr lang="en-US" sz="1800" dirty="0" smtClean="0"/>
              <a:t>Asymmetric migration of the events faking high P</a:t>
            </a:r>
            <a:r>
              <a:rPr lang="en-US" sz="1800" baseline="-25000" dirty="0" smtClean="0"/>
              <a:t>T</a:t>
            </a:r>
            <a:r>
              <a:rPr lang="en-US" sz="1800" dirty="0" smtClean="0"/>
              <a:t> </a:t>
            </a:r>
            <a:r>
              <a:rPr lang="en-US" sz="1800" dirty="0" err="1" smtClean="0">
                <a:solidFill>
                  <a:srgbClr val="FFFF66"/>
                </a:solidFill>
                <a:sym typeface="Wingdings"/>
              </a:rPr>
              <a:t></a:t>
            </a:r>
            <a:r>
              <a:rPr lang="en-US" sz="1800" dirty="0" smtClean="0">
                <a:solidFill>
                  <a:srgbClr val="FFFF66"/>
                </a:solidFill>
                <a:sym typeface="Wingdings"/>
              </a:rPr>
              <a:t> Corrections</a:t>
            </a:r>
            <a:endParaRPr lang="en-US" sz="1800" baseline="-25000" dirty="0" smtClean="0">
              <a:solidFill>
                <a:srgbClr val="FFFF66"/>
              </a:solidFill>
              <a:sym typeface="Wingdings"/>
            </a:endParaRPr>
          </a:p>
          <a:p>
            <a:pPr marL="800100" lvl="3" indent="-342900">
              <a:buClr>
                <a:schemeClr val="hlink"/>
              </a:buClr>
            </a:pPr>
            <a:r>
              <a:rPr lang="en-US" sz="2000" dirty="0" smtClean="0"/>
              <a:t>JES assumed uncertainty of 10% result in 60-120% uncertainties in the</a:t>
            </a:r>
          </a:p>
          <a:p>
            <a:pPr marL="800100" lvl="3" indent="-342900">
              <a:buClr>
                <a:schemeClr val="hlink"/>
              </a:buClr>
            </a:pPr>
            <a:r>
              <a:rPr lang="en-US" sz="2000" dirty="0" smtClean="0"/>
              <a:t>JER has a smaller but still sensitive effect of ≈ 20% at low P</a:t>
            </a:r>
            <a:r>
              <a:rPr lang="en-US" sz="2000" baseline="-25000" dirty="0" smtClean="0"/>
              <a:t>T</a:t>
            </a:r>
          </a:p>
          <a:p>
            <a:pPr marL="800100" lvl="3" indent="-342900">
              <a:buClr>
                <a:schemeClr val="hlink"/>
              </a:buClr>
            </a:pPr>
            <a:r>
              <a:rPr lang="en-US" dirty="0" smtClean="0"/>
              <a:t>Luminosity, Trigger, Finite </a:t>
            </a:r>
            <a:r>
              <a:rPr lang="en-US" dirty="0" err="1" smtClean="0"/>
              <a:t>Reso</a:t>
            </a:r>
            <a:r>
              <a:rPr lang="en-US" dirty="0" smtClean="0"/>
              <a:t> also matter…</a:t>
            </a:r>
            <a:endParaRPr lang="en-US" sz="2000" dirty="0" smtClean="0"/>
          </a:p>
          <a:p>
            <a:pPr marL="342900" lvl="2" indent="-342900">
              <a:buClr>
                <a:schemeClr val="hlink"/>
              </a:buClr>
            </a:pPr>
            <a:r>
              <a:rPr lang="en-US" dirty="0" smtClean="0"/>
              <a:t>Stat Competitive with </a:t>
            </a:r>
            <a:r>
              <a:rPr lang="en-US" dirty="0" err="1" smtClean="0"/>
              <a:t>Tevatron</a:t>
            </a:r>
            <a:r>
              <a:rPr lang="en-US" dirty="0" smtClean="0"/>
              <a:t> 1 fb</a:t>
            </a:r>
            <a:r>
              <a:rPr lang="en-US" baseline="30000" dirty="0" smtClean="0"/>
              <a:t>-1 </a:t>
            </a:r>
            <a:r>
              <a:rPr lang="en-US" dirty="0" smtClean="0"/>
              <a:t>results for P</a:t>
            </a:r>
            <a:r>
              <a:rPr lang="en-US" baseline="-25000" dirty="0" smtClean="0"/>
              <a:t>T </a:t>
            </a:r>
            <a:r>
              <a:rPr lang="en-US" dirty="0" smtClean="0"/>
              <a:t>&gt; 250 </a:t>
            </a:r>
            <a:r>
              <a:rPr lang="en-US" dirty="0" err="1" smtClean="0"/>
              <a:t>GeV</a:t>
            </a:r>
            <a:endParaRPr lang="en-US" dirty="0" smtClean="0"/>
          </a:p>
          <a:p>
            <a:pPr marL="800100" lvl="3" indent="-342900">
              <a:buClr>
                <a:schemeClr val="hlink"/>
              </a:buClr>
            </a:pPr>
            <a:r>
              <a:rPr lang="en-US" dirty="0" err="1" smtClean="0"/>
              <a:t>Tevatron</a:t>
            </a:r>
            <a:r>
              <a:rPr lang="en-US" dirty="0" smtClean="0"/>
              <a:t> experience to compare with NNLO predictions</a:t>
            </a:r>
          </a:p>
          <a:p>
            <a:pPr marL="1257300" lvl="4" indent="-342900"/>
            <a:r>
              <a:rPr lang="en-US" dirty="0" smtClean="0"/>
              <a:t>K</a:t>
            </a:r>
            <a:r>
              <a:rPr lang="en-US" baseline="-25000" dirty="0" smtClean="0"/>
              <a:t>T</a:t>
            </a:r>
            <a:r>
              <a:rPr lang="en-US" dirty="0" smtClean="0"/>
              <a:t> less sensitive than </a:t>
            </a:r>
            <a:r>
              <a:rPr lang="en-US" dirty="0" err="1" smtClean="0"/>
              <a:t>SisCone</a:t>
            </a:r>
            <a:r>
              <a:rPr lang="en-US" dirty="0" smtClean="0"/>
              <a:t> to MPI and not </a:t>
            </a:r>
            <a:r>
              <a:rPr lang="en-US" dirty="0" err="1" smtClean="0"/>
              <a:t>perturbative</a:t>
            </a:r>
            <a:r>
              <a:rPr lang="en-US" dirty="0" smtClean="0"/>
              <a:t> effects</a:t>
            </a:r>
          </a:p>
          <a:p>
            <a:pPr marL="800100" lvl="3" indent="-342900">
              <a:buClr>
                <a:schemeClr val="hlink"/>
              </a:buClr>
            </a:pPr>
            <a:r>
              <a:rPr lang="en-US" sz="2000" dirty="0" smtClean="0"/>
              <a:t>Improve limits on contact interactions up to </a:t>
            </a:r>
            <a:r>
              <a:rPr lang="en-US" dirty="0" smtClean="0">
                <a:latin typeface="Symbol" charset="2"/>
                <a:cs typeface="Symbol" charset="2"/>
              </a:rPr>
              <a:t>L ≈ 3 </a:t>
            </a:r>
            <a:r>
              <a:rPr lang="en-US" dirty="0" err="1" smtClean="0">
                <a:latin typeface="Symbol" charset="2"/>
                <a:cs typeface="Symbol" charset="2"/>
              </a:rPr>
              <a:t>T</a:t>
            </a:r>
            <a:r>
              <a:rPr lang="en-US" dirty="0" err="1" smtClean="0">
                <a:cs typeface="Symbol" charset="2"/>
              </a:rPr>
              <a:t>eV</a:t>
            </a:r>
            <a:endParaRPr lang="en-US" dirty="0" smtClean="0">
              <a:cs typeface="Symbol" charset="2"/>
            </a:endParaRPr>
          </a:p>
          <a:p>
            <a:pPr marL="800100" lvl="3" indent="-342900">
              <a:buClr>
                <a:schemeClr val="hlink"/>
              </a:buClr>
            </a:pPr>
            <a:r>
              <a:rPr lang="en-US" dirty="0" smtClean="0">
                <a:cs typeface="Symbol" charset="2"/>
              </a:rPr>
              <a:t>Wait for better JES &amp; LHC MC Tunes  to constrain </a:t>
            </a:r>
            <a:r>
              <a:rPr lang="en-US" dirty="0" err="1" smtClean="0">
                <a:cs typeface="Symbol" charset="2"/>
              </a:rPr>
              <a:t>PDFs</a:t>
            </a:r>
            <a:endParaRPr lang="en-US" dirty="0" smtClean="0">
              <a:cs typeface="Symbol" charset="2"/>
            </a:endParaRPr>
          </a:p>
          <a:p>
            <a:pPr marL="342900" lvl="2" indent="-342900">
              <a:buClr>
                <a:schemeClr val="hlink"/>
              </a:buClr>
            </a:pPr>
            <a:endParaRPr lang="en-US" sz="2400" dirty="0" smtClean="0"/>
          </a:p>
          <a:p>
            <a:pPr marL="342900" lvl="2" indent="-342900">
              <a:buClr>
                <a:schemeClr val="hlink"/>
              </a:buClr>
            </a:pPr>
            <a:endParaRPr lang="en-US" sz="2400" baseline="-25000" dirty="0" smtClean="0"/>
          </a:p>
          <a:p>
            <a:pPr lvl="1"/>
            <a:endParaRPr lang="en-US" baseline="-250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Paolo Bartalini (NTU)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r>
              <a:rPr lang="en-US" smtClean="0"/>
              <a:t>Antananarivo, August 24th 2009</a:t>
            </a:r>
            <a:endParaRPr lang="en-US"/>
          </a:p>
        </p:txBody>
      </p:sp>
      <p:sp>
        <p:nvSpPr>
          <p:cNvPr id="8" name="Rectangle 12"/>
          <p:cNvSpPr>
            <a:spLocks/>
          </p:cNvSpPr>
          <p:nvPr/>
        </p:nvSpPr>
        <p:spPr bwMode="auto">
          <a:xfrm rot="16200000">
            <a:off x="6121400" y="3860800"/>
            <a:ext cx="5334000" cy="355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endParaRPr lang="en-US" sz="1800" i="1" dirty="0" smtClean="0">
              <a:solidFill>
                <a:srgbClr val="FFFF66"/>
              </a:solidFill>
              <a:latin typeface="Gill Sans" charset="0"/>
              <a:ea typeface="Gill Sans" charset="0"/>
              <a:cs typeface="Gill Sans" charset="0"/>
              <a:sym typeface="Gill Sans" charset="0"/>
            </a:endParaRPr>
          </a:p>
          <a:p>
            <a:r>
              <a:rPr lang="en-US" sz="1800" i="1" dirty="0" smtClean="0">
                <a:solidFill>
                  <a:srgbClr val="FFFF66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CMS </a:t>
            </a:r>
            <a:r>
              <a:rPr lang="en-US" sz="1800" i="1" dirty="0">
                <a:solidFill>
                  <a:srgbClr val="FFFF66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Physics Analysis Summary QCD-</a:t>
            </a:r>
            <a:r>
              <a:rPr lang="en-US" sz="1800" i="1" dirty="0" smtClean="0">
                <a:solidFill>
                  <a:srgbClr val="FFFF66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08-001</a:t>
            </a:r>
            <a:endParaRPr lang="en-US" sz="1800" i="1" dirty="0">
              <a:solidFill>
                <a:srgbClr val="FFFF66"/>
              </a:solidFill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Paolo Bartalini (NTU)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>
          <a:xfrm>
            <a:off x="1905000" y="6381750"/>
            <a:ext cx="4267200" cy="476250"/>
          </a:xfrm>
        </p:spPr>
        <p:txBody>
          <a:bodyPr/>
          <a:lstStyle/>
          <a:p>
            <a:r>
              <a:rPr lang="en-US" smtClean="0"/>
              <a:t>Antananarivo, August 24th 2009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3429000"/>
            <a:ext cx="3282762" cy="31495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7400" y="152400"/>
            <a:ext cx="6845300" cy="33401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343400" y="1219200"/>
            <a:ext cx="1981201" cy="526585"/>
          </a:xfrm>
          <a:prstGeom prst="rect">
            <a:avLst/>
          </a:prstGeom>
          <a:solidFill>
            <a:schemeClr val="tx1">
              <a:alpha val="49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64291" tIns="32146" rIns="64291" bIns="32146">
            <a:spAutoFit/>
          </a:bodyPr>
          <a:lstStyle/>
          <a:p>
            <a:pPr>
              <a:defRPr/>
            </a:pPr>
            <a:r>
              <a:rPr lang="en-US" sz="1500" b="1" dirty="0" err="1" smtClean="0">
                <a:solidFill>
                  <a:srgbClr val="FF3FFA"/>
                </a:solidFill>
                <a:ea typeface="+mn-ea"/>
                <a:cs typeface="+mn-cs"/>
              </a:rPr>
              <a:t>Corected</a:t>
            </a:r>
            <a:r>
              <a:rPr lang="en-US" sz="1500" b="1" dirty="0" smtClean="0">
                <a:solidFill>
                  <a:srgbClr val="FF3FFA"/>
                </a:solidFill>
                <a:ea typeface="+mn-ea"/>
                <a:cs typeface="+mn-cs"/>
              </a:rPr>
              <a:t> Measured Spectra </a:t>
            </a:r>
            <a:r>
              <a:rPr lang="en-US" sz="1500" b="1" dirty="0" err="1" smtClean="0">
                <a:solidFill>
                  <a:srgbClr val="FF3FFA"/>
                </a:solidFill>
                <a:ea typeface="+mn-ea"/>
                <a:cs typeface="+mn-cs"/>
              </a:rPr>
              <a:t>vs</a:t>
            </a:r>
            <a:r>
              <a:rPr lang="en-US" sz="1500" b="1" dirty="0" smtClean="0">
                <a:solidFill>
                  <a:srgbClr val="FF3FFA"/>
                </a:solidFill>
                <a:ea typeface="+mn-ea"/>
                <a:cs typeface="+mn-cs"/>
              </a:rPr>
              <a:t> </a:t>
            </a:r>
            <a:r>
              <a:rPr lang="en-US" sz="1500" b="1" dirty="0" smtClean="0">
                <a:solidFill>
                  <a:srgbClr val="FF0000"/>
                </a:solidFill>
                <a:ea typeface="+mn-ea"/>
                <a:cs typeface="+mn-cs"/>
              </a:rPr>
              <a:t>NLO</a:t>
            </a:r>
            <a:endParaRPr lang="en-US" sz="1500" dirty="0">
              <a:solidFill>
                <a:srgbClr val="FF0000"/>
              </a:solidFill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76601" y="4367837"/>
            <a:ext cx="1828800" cy="280363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64291" tIns="32146" rIns="64291" bIns="32146">
            <a:spAutoFit/>
          </a:bodyPr>
          <a:lstStyle/>
          <a:p>
            <a:pPr>
              <a:defRPr/>
            </a:pPr>
            <a:r>
              <a:rPr lang="en-US" sz="1400" b="1" dirty="0" smtClean="0">
                <a:solidFill>
                  <a:schemeClr val="bg2"/>
                </a:solidFill>
                <a:ea typeface="+mn-ea"/>
                <a:cs typeface="+mn-cs"/>
              </a:rPr>
              <a:t>Measured Spectra</a:t>
            </a:r>
            <a:endParaRPr lang="en-US" sz="1400" dirty="0">
              <a:solidFill>
                <a:schemeClr val="bg2"/>
              </a:solidFill>
              <a:ea typeface="+mn-ea"/>
              <a:cs typeface="+mn-cs"/>
            </a:endParaRPr>
          </a:p>
        </p:txBody>
      </p:sp>
      <p:sp>
        <p:nvSpPr>
          <p:cNvPr id="12" name="AutoShape 16"/>
          <p:cNvSpPr>
            <a:spLocks noChangeArrowheads="1"/>
          </p:cNvSpPr>
          <p:nvPr/>
        </p:nvSpPr>
        <p:spPr bwMode="auto">
          <a:xfrm>
            <a:off x="5486400" y="5346700"/>
            <a:ext cx="3198813" cy="1206500"/>
          </a:xfrm>
          <a:prstGeom prst="star32">
            <a:avLst>
              <a:gd name="adj" fmla="val 45051"/>
            </a:avLst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 b="1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charset="0"/>
            </a:endParaRPr>
          </a:p>
        </p:txBody>
      </p:sp>
      <p:sp>
        <p:nvSpPr>
          <p:cNvPr id="13" name="Rectangle 18"/>
          <p:cNvSpPr>
            <a:spLocks noChangeArrowheads="1"/>
          </p:cNvSpPr>
          <p:nvPr/>
        </p:nvSpPr>
        <p:spPr bwMode="auto">
          <a:xfrm>
            <a:off x="5791200" y="5486400"/>
            <a:ext cx="254220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Sensitivity to </a:t>
            </a:r>
            <a:br>
              <a:rPr lang="en-US" sz="2000" b="1" dirty="0" smtClean="0">
                <a:solidFill>
                  <a:srgbClr val="FF0000"/>
                </a:solidFill>
              </a:rPr>
            </a:br>
            <a:r>
              <a:rPr lang="en-US" sz="2000" b="1" dirty="0" smtClean="0">
                <a:solidFill>
                  <a:srgbClr val="FF0000"/>
                </a:solidFill>
              </a:rPr>
              <a:t>Contact Interactions</a:t>
            </a:r>
            <a:endParaRPr lang="en-US" sz="2000" b="1" dirty="0"/>
          </a:p>
        </p:txBody>
      </p:sp>
      <p:cxnSp>
        <p:nvCxnSpPr>
          <p:cNvPr id="14" name="Straight Arrow Connector 22"/>
          <p:cNvCxnSpPr>
            <a:cxnSpLocks noChangeShapeType="1"/>
            <a:stCxn id="12" idx="1"/>
          </p:cNvCxnSpPr>
          <p:nvPr/>
        </p:nvCxnSpPr>
        <p:spPr bwMode="auto">
          <a:xfrm rot="10800000">
            <a:off x="4876800" y="5334000"/>
            <a:ext cx="609600" cy="615950"/>
          </a:xfrm>
          <a:prstGeom prst="straightConnector1">
            <a:avLst/>
          </a:prstGeom>
          <a:noFill/>
          <a:ln w="25400">
            <a:solidFill>
              <a:schemeClr val="bg2"/>
            </a:solidFill>
            <a:round/>
            <a:headEnd/>
            <a:tailEnd type="arrow" w="med" len="med"/>
          </a:ln>
        </p:spPr>
      </p:cxnSp>
      <p:sp>
        <p:nvSpPr>
          <p:cNvPr id="18" name="AutoShape 16"/>
          <p:cNvSpPr>
            <a:spLocks noChangeArrowheads="1"/>
          </p:cNvSpPr>
          <p:nvPr/>
        </p:nvSpPr>
        <p:spPr bwMode="auto">
          <a:xfrm>
            <a:off x="5486400" y="3733800"/>
            <a:ext cx="3200400" cy="1143000"/>
          </a:xfrm>
          <a:prstGeom prst="star32">
            <a:avLst>
              <a:gd name="adj" fmla="val 45051"/>
            </a:avLst>
          </a:prstGeom>
          <a:solidFill>
            <a:srgbClr val="6EFFF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 b="1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6099906" y="3940314"/>
            <a:ext cx="200154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Large High P</a:t>
            </a:r>
            <a:r>
              <a:rPr lang="en-US" sz="2000" b="1" baseline="-25000" dirty="0" smtClean="0">
                <a:solidFill>
                  <a:srgbClr val="FF0000"/>
                </a:solidFill>
              </a:rPr>
              <a:t>T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Stat</a:t>
            </a:r>
            <a:endParaRPr lang="en-US" sz="2000" b="1" dirty="0"/>
          </a:p>
        </p:txBody>
      </p:sp>
      <p:cxnSp>
        <p:nvCxnSpPr>
          <p:cNvPr id="20" name="Straight Arrow Connector 22"/>
          <p:cNvCxnSpPr>
            <a:cxnSpLocks noChangeShapeType="1"/>
          </p:cNvCxnSpPr>
          <p:nvPr/>
        </p:nvCxnSpPr>
        <p:spPr bwMode="auto">
          <a:xfrm rot="16200000" flipV="1">
            <a:off x="4343400" y="3124200"/>
            <a:ext cx="1219200" cy="1219200"/>
          </a:xfrm>
          <a:prstGeom prst="straightConnector1">
            <a:avLst/>
          </a:prstGeom>
          <a:noFill/>
          <a:ln w="25400">
            <a:solidFill>
              <a:schemeClr val="bg2"/>
            </a:solidFill>
            <a:round/>
            <a:headEnd/>
            <a:tailEnd type="arrow" w="med" len="med"/>
          </a:ln>
        </p:spPr>
      </p:cxnSp>
      <p:cxnSp>
        <p:nvCxnSpPr>
          <p:cNvPr id="32" name="Straight Arrow Connector 22"/>
          <p:cNvCxnSpPr>
            <a:cxnSpLocks noChangeShapeType="1"/>
            <a:stCxn id="18" idx="0"/>
          </p:cNvCxnSpPr>
          <p:nvPr/>
        </p:nvCxnSpPr>
        <p:spPr bwMode="auto">
          <a:xfrm rot="5400000" flipH="1" flipV="1">
            <a:off x="7010400" y="3200400"/>
            <a:ext cx="609600" cy="457200"/>
          </a:xfrm>
          <a:prstGeom prst="straightConnector1">
            <a:avLst/>
          </a:prstGeom>
          <a:noFill/>
          <a:ln w="25400">
            <a:solidFill>
              <a:schemeClr val="bg2"/>
            </a:solidFill>
            <a:round/>
            <a:headEnd/>
            <a:tailEnd type="arrow" w="med" len="med"/>
          </a:ln>
        </p:spPr>
      </p:cxnSp>
      <p:sp>
        <p:nvSpPr>
          <p:cNvPr id="35" name="Rectangle 12"/>
          <p:cNvSpPr>
            <a:spLocks/>
          </p:cNvSpPr>
          <p:nvPr/>
        </p:nvSpPr>
        <p:spPr bwMode="auto">
          <a:xfrm rot="16200000">
            <a:off x="-2222500" y="3213100"/>
            <a:ext cx="6172200" cy="355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2400" dirty="0" smtClean="0"/>
              <a:t>Initial Measurement of the Inclusive Jet </a:t>
            </a:r>
            <a:br>
              <a:rPr lang="en-US" sz="2400" dirty="0" smtClean="0"/>
            </a:br>
            <a:r>
              <a:rPr lang="en-US" sz="2400" dirty="0" err="1" smtClean="0"/>
              <a:t>x</a:t>
            </a:r>
            <a:r>
              <a:rPr lang="en-US" sz="2400" dirty="0" smtClean="0"/>
              <a:t>-section at √</a:t>
            </a:r>
            <a:r>
              <a:rPr lang="en-US" sz="2400" dirty="0" err="1" smtClean="0"/>
              <a:t>s</a:t>
            </a:r>
            <a:r>
              <a:rPr lang="en-US" sz="2400" dirty="0" smtClean="0"/>
              <a:t> = 10 </a:t>
            </a:r>
            <a:r>
              <a:rPr lang="en-US" sz="2400" dirty="0" err="1" smtClean="0"/>
              <a:t>TeV</a:t>
            </a:r>
            <a:r>
              <a:rPr lang="en-US" sz="2400" dirty="0" smtClean="0"/>
              <a:t> with 10 pb</a:t>
            </a:r>
            <a:r>
              <a:rPr lang="en-US" sz="2400" baseline="30000" dirty="0" smtClean="0"/>
              <a:t>-1</a:t>
            </a:r>
          </a:p>
          <a:p>
            <a:endParaRPr lang="en-US" sz="1800" i="1" dirty="0" smtClean="0">
              <a:solidFill>
                <a:srgbClr val="FFFF66"/>
              </a:solidFill>
              <a:latin typeface="Gill Sans" charset="0"/>
              <a:ea typeface="Gill Sans" charset="0"/>
              <a:cs typeface="Gill Sans" charset="0"/>
              <a:sym typeface="Gill Sans" charset="0"/>
            </a:endParaRPr>
          </a:p>
          <a:p>
            <a:r>
              <a:rPr lang="en-US" sz="1800" i="1" dirty="0" smtClean="0">
                <a:solidFill>
                  <a:srgbClr val="FFFF66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CMS </a:t>
            </a:r>
            <a:r>
              <a:rPr lang="en-US" sz="1800" i="1" dirty="0">
                <a:solidFill>
                  <a:srgbClr val="FFFF66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Physics Analysis Summary QCD-</a:t>
            </a:r>
            <a:r>
              <a:rPr lang="en-US" sz="1800" i="1" dirty="0" smtClean="0">
                <a:solidFill>
                  <a:srgbClr val="FFFF66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08-001</a:t>
            </a:r>
            <a:endParaRPr lang="en-US" sz="1800" i="1" dirty="0">
              <a:solidFill>
                <a:srgbClr val="FFFF66"/>
              </a:solidFill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36" name="Oval 23"/>
          <p:cNvSpPr>
            <a:spLocks noChangeArrowheads="1"/>
          </p:cNvSpPr>
          <p:nvPr/>
        </p:nvSpPr>
        <p:spPr bwMode="auto">
          <a:xfrm>
            <a:off x="3657600" y="2819400"/>
            <a:ext cx="1752600" cy="375047"/>
          </a:xfrm>
          <a:prstGeom prst="ellipse">
            <a:avLst/>
          </a:prstGeom>
          <a:noFill/>
          <a:ln w="44450">
            <a:solidFill>
              <a:srgbClr val="FF0000">
                <a:alpha val="40000"/>
              </a:srgbClr>
            </a:solidFill>
            <a:round/>
            <a:headEnd/>
            <a:tailEnd/>
          </a:ln>
        </p:spPr>
        <p:txBody>
          <a:bodyPr lIns="64291" tIns="32146" rIns="64291" bIns="32146">
            <a:prstTxWarp prst="textNoShape">
              <a:avLst/>
            </a:prstTxWarp>
          </a:bodyPr>
          <a:lstStyle/>
          <a:p>
            <a:endParaRPr lang="it-IT" sz="3000" dirty="0"/>
          </a:p>
        </p:txBody>
      </p:sp>
      <p:sp>
        <p:nvSpPr>
          <p:cNvPr id="37" name="Oval 23"/>
          <p:cNvSpPr>
            <a:spLocks noChangeArrowheads="1"/>
          </p:cNvSpPr>
          <p:nvPr/>
        </p:nvSpPr>
        <p:spPr bwMode="auto">
          <a:xfrm>
            <a:off x="7010400" y="2819400"/>
            <a:ext cx="1752600" cy="375047"/>
          </a:xfrm>
          <a:prstGeom prst="ellipse">
            <a:avLst/>
          </a:prstGeom>
          <a:noFill/>
          <a:ln w="44450">
            <a:solidFill>
              <a:srgbClr val="FF0000">
                <a:alpha val="40000"/>
              </a:srgbClr>
            </a:solidFill>
            <a:round/>
            <a:headEnd/>
            <a:tailEnd/>
          </a:ln>
        </p:spPr>
        <p:txBody>
          <a:bodyPr lIns="64291" tIns="32146" rIns="64291" bIns="32146">
            <a:prstTxWarp prst="textNoShape">
              <a:avLst/>
            </a:prstTxWarp>
          </a:bodyPr>
          <a:lstStyle/>
          <a:p>
            <a:endParaRPr lang="it-IT" sz="3000" dirty="0"/>
          </a:p>
        </p:txBody>
      </p:sp>
      <p:sp>
        <p:nvSpPr>
          <p:cNvPr id="38" name="Rectangle 37"/>
          <p:cNvSpPr/>
          <p:nvPr/>
        </p:nvSpPr>
        <p:spPr>
          <a:xfrm>
            <a:off x="4253885" y="4953000"/>
            <a:ext cx="8515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L = 3 </a:t>
            </a:r>
            <a:r>
              <a:rPr lang="en-US" b="1" dirty="0" err="1" smtClean="0">
                <a:solidFill>
                  <a:srgbClr val="FF0000"/>
                </a:solidFill>
                <a:latin typeface="Palatino"/>
                <a:cs typeface="Palatino"/>
              </a:rPr>
              <a:t>TeV</a:t>
            </a:r>
            <a:endParaRPr lang="en-US" b="1" dirty="0">
              <a:latin typeface="Symbol" charset="2"/>
              <a:cs typeface="Symbol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di</a:t>
            </a:r>
            <a:r>
              <a:rPr lang="en-US" dirty="0" smtClean="0">
                <a:solidFill>
                  <a:srgbClr val="FFFF00"/>
                </a:solidFill>
              </a:rPr>
              <a:t>-Jet Mass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Paolo Bartalini (NTU)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>
          <a:xfrm>
            <a:off x="76200" y="6381750"/>
            <a:ext cx="4267200" cy="476250"/>
          </a:xfrm>
        </p:spPr>
        <p:txBody>
          <a:bodyPr/>
          <a:lstStyle/>
          <a:p>
            <a:r>
              <a:rPr lang="en-US" smtClean="0"/>
              <a:t>Antananarivo, August 24th 2009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182" y="3581400"/>
            <a:ext cx="3974218" cy="2774950"/>
          </a:xfrm>
          <a:prstGeom prst="rect">
            <a:avLst/>
          </a:prstGeom>
        </p:spPr>
      </p:pic>
      <p:sp>
        <p:nvSpPr>
          <p:cNvPr id="7" name="Rectangle 12"/>
          <p:cNvSpPr>
            <a:spLocks/>
          </p:cNvSpPr>
          <p:nvPr/>
        </p:nvSpPr>
        <p:spPr bwMode="auto">
          <a:xfrm rot="16200000">
            <a:off x="6692900" y="3670300"/>
            <a:ext cx="4191000" cy="355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2000" dirty="0" smtClean="0">
                <a:solidFill>
                  <a:srgbClr val="FFFF66"/>
                </a:solidFill>
                <a:latin typeface="Gill Sans"/>
                <a:cs typeface="Gill Sans"/>
              </a:rPr>
              <a:t>J.Phys.G36:015004,2009</a:t>
            </a:r>
            <a:endParaRPr lang="en-US" sz="2000" i="1" dirty="0">
              <a:solidFill>
                <a:srgbClr val="FFFF66"/>
              </a:solidFill>
              <a:latin typeface="Gill Sans"/>
              <a:ea typeface="Gill Sans" charset="0"/>
              <a:cs typeface="Gill Sans"/>
              <a:sym typeface="Gill Sans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98276" y="3536950"/>
            <a:ext cx="2743200" cy="307777"/>
          </a:xfrm>
          <a:prstGeom prst="rect">
            <a:avLst/>
          </a:prstGeom>
          <a:solidFill>
            <a:srgbClr val="FFFF66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Sensitivity to Resonances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6203950"/>
            <a:ext cx="3962400" cy="30777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en-US" sz="1400" b="1" dirty="0" err="1" smtClean="0">
                <a:solidFill>
                  <a:schemeClr val="bg2"/>
                </a:solidFill>
              </a:rPr>
              <a:t>di</a:t>
            </a:r>
            <a:r>
              <a:rPr lang="en-US" sz="1400" b="1" dirty="0" smtClean="0">
                <a:solidFill>
                  <a:schemeClr val="bg2"/>
                </a:solidFill>
              </a:rPr>
              <a:t>-jet Mass (</a:t>
            </a:r>
            <a:r>
              <a:rPr lang="en-US" sz="1400" b="1" dirty="0" err="1" smtClean="0">
                <a:solidFill>
                  <a:schemeClr val="bg2"/>
                </a:solidFill>
              </a:rPr>
              <a:t>GeV</a:t>
            </a:r>
            <a:r>
              <a:rPr lang="en-US" sz="1400" b="1" dirty="0" smtClean="0">
                <a:solidFill>
                  <a:schemeClr val="bg2"/>
                </a:solidFill>
              </a:rPr>
              <a:t>)</a:t>
            </a:r>
            <a:endParaRPr lang="en-US" sz="1400" b="1" dirty="0">
              <a:solidFill>
                <a:schemeClr val="bg2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5137150"/>
            <a:ext cx="990600" cy="59531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9150" y="3581400"/>
            <a:ext cx="3829050" cy="262635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476750" y="6172200"/>
            <a:ext cx="3962400" cy="30777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en-US" sz="1400" b="1" dirty="0" err="1" smtClean="0">
                <a:solidFill>
                  <a:schemeClr val="bg2"/>
                </a:solidFill>
              </a:rPr>
              <a:t>di</a:t>
            </a:r>
            <a:r>
              <a:rPr lang="en-US" sz="1400" b="1" dirty="0" smtClean="0">
                <a:solidFill>
                  <a:schemeClr val="bg2"/>
                </a:solidFill>
              </a:rPr>
              <a:t>-jet Mass (</a:t>
            </a:r>
            <a:r>
              <a:rPr lang="en-US" sz="1400" b="1" dirty="0" err="1" smtClean="0">
                <a:solidFill>
                  <a:schemeClr val="bg2"/>
                </a:solidFill>
              </a:rPr>
              <a:t>GeV</a:t>
            </a:r>
            <a:r>
              <a:rPr lang="en-US" sz="1400" b="1" dirty="0" smtClean="0">
                <a:solidFill>
                  <a:schemeClr val="bg2"/>
                </a:solidFill>
              </a:rPr>
              <a:t>)</a:t>
            </a:r>
            <a:endParaRPr lang="en-US" sz="1400" b="1" dirty="0">
              <a:solidFill>
                <a:schemeClr val="bg2"/>
              </a:solidFill>
            </a:endParaRPr>
          </a:p>
        </p:txBody>
      </p:sp>
      <p:sp>
        <p:nvSpPr>
          <p:cNvPr id="15" name="Rectangle 12"/>
          <p:cNvSpPr>
            <a:spLocks/>
          </p:cNvSpPr>
          <p:nvPr/>
        </p:nvSpPr>
        <p:spPr bwMode="auto">
          <a:xfrm rot="16200000">
            <a:off x="3206750" y="4851400"/>
            <a:ext cx="2895600" cy="355600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d</a:t>
            </a:r>
            <a:r>
              <a:rPr lang="en-US" b="1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s</a:t>
            </a:r>
            <a:r>
              <a:rPr lang="en-US" b="1" dirty="0" err="1" smtClean="0">
                <a:solidFill>
                  <a:srgbClr val="FF0000"/>
                </a:solidFill>
              </a:rPr>
              <a:t>/dm</a:t>
            </a:r>
            <a:r>
              <a:rPr lang="en-US" b="1" baseline="-25000" dirty="0" err="1" smtClean="0">
                <a:solidFill>
                  <a:srgbClr val="FF0000"/>
                </a:solidFill>
              </a:rPr>
              <a:t>jj</a:t>
            </a:r>
            <a:r>
              <a:rPr lang="en-US" b="1" dirty="0" err="1" smtClean="0">
                <a:solidFill>
                  <a:srgbClr val="FF0000"/>
                </a:solidFill>
              </a:rPr>
              <a:t>(|η</a:t>
            </a:r>
            <a:r>
              <a:rPr lang="en-US" b="1" dirty="0" smtClean="0">
                <a:solidFill>
                  <a:srgbClr val="FF0000"/>
                </a:solidFill>
              </a:rPr>
              <a:t>|&lt;0.7)/d</a:t>
            </a:r>
            <a:r>
              <a:rPr lang="en-US" b="1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s</a:t>
            </a:r>
            <a:r>
              <a:rPr lang="en-US" b="1" dirty="0" smtClean="0">
                <a:solidFill>
                  <a:srgbClr val="FF0000"/>
                </a:solidFill>
              </a:rPr>
              <a:t>/dm</a:t>
            </a:r>
            <a:r>
              <a:rPr lang="en-US" b="1" baseline="-25000" dirty="0" smtClean="0">
                <a:solidFill>
                  <a:srgbClr val="FF0000"/>
                </a:solidFill>
              </a:rPr>
              <a:t>jj </a:t>
            </a:r>
            <a:r>
              <a:rPr lang="en-US" b="1" dirty="0" smtClean="0">
                <a:solidFill>
                  <a:srgbClr val="FF0000"/>
                </a:solidFill>
              </a:rPr>
              <a:t>(0.7&lt;|</a:t>
            </a:r>
            <a:r>
              <a:rPr lang="en-US" b="1" dirty="0" err="1" smtClean="0">
                <a:solidFill>
                  <a:srgbClr val="FF0000"/>
                </a:solidFill>
              </a:rPr>
              <a:t>η</a:t>
            </a:r>
            <a:r>
              <a:rPr lang="en-US" b="1" dirty="0" smtClean="0">
                <a:solidFill>
                  <a:srgbClr val="FF0000"/>
                </a:solidFill>
              </a:rPr>
              <a:t>|&lt;1.3)</a:t>
            </a:r>
          </a:p>
        </p:txBody>
      </p:sp>
      <p:sp>
        <p:nvSpPr>
          <p:cNvPr id="16" name="AutoShape 16"/>
          <p:cNvSpPr>
            <a:spLocks noChangeArrowheads="1"/>
          </p:cNvSpPr>
          <p:nvPr/>
        </p:nvSpPr>
        <p:spPr bwMode="auto">
          <a:xfrm>
            <a:off x="5673321" y="1714163"/>
            <a:ext cx="3198813" cy="1206500"/>
          </a:xfrm>
          <a:prstGeom prst="star32">
            <a:avLst>
              <a:gd name="adj" fmla="val 45051"/>
            </a:avLst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 b="1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charset="0"/>
            </a:endParaRPr>
          </a:p>
        </p:txBody>
      </p:sp>
      <p:sp>
        <p:nvSpPr>
          <p:cNvPr id="17" name="Rectangle 18"/>
          <p:cNvSpPr>
            <a:spLocks noChangeArrowheads="1"/>
          </p:cNvSpPr>
          <p:nvPr/>
        </p:nvSpPr>
        <p:spPr bwMode="auto">
          <a:xfrm>
            <a:off x="6096000" y="1752600"/>
            <a:ext cx="230645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</a:rPr>
              <a:t>Ratio</a:t>
            </a:r>
          </a:p>
          <a:p>
            <a:r>
              <a:rPr lang="en-US" sz="1800" b="1" dirty="0" smtClean="0">
                <a:solidFill>
                  <a:srgbClr val="FF0000"/>
                </a:solidFill>
              </a:rPr>
              <a:t>is also sensitive to </a:t>
            </a:r>
            <a:br>
              <a:rPr lang="en-US" sz="1800" b="1" dirty="0" smtClean="0">
                <a:solidFill>
                  <a:srgbClr val="FF0000"/>
                </a:solidFill>
              </a:rPr>
            </a:br>
            <a:r>
              <a:rPr lang="en-US" sz="1800" b="1" dirty="0" smtClean="0">
                <a:solidFill>
                  <a:srgbClr val="FF0000"/>
                </a:solidFill>
              </a:rPr>
              <a:t>Contact Interactions</a:t>
            </a:r>
            <a:endParaRPr lang="en-US" sz="1800" b="1" dirty="0"/>
          </a:p>
        </p:txBody>
      </p:sp>
      <p:cxnSp>
        <p:nvCxnSpPr>
          <p:cNvPr id="18" name="Straight Arrow Connector 22"/>
          <p:cNvCxnSpPr>
            <a:cxnSpLocks noChangeShapeType="1"/>
            <a:stCxn id="16" idx="2"/>
          </p:cNvCxnSpPr>
          <p:nvPr/>
        </p:nvCxnSpPr>
        <p:spPr bwMode="auto">
          <a:xfrm rot="5400000">
            <a:off x="6430196" y="3500869"/>
            <a:ext cx="1422739" cy="262326"/>
          </a:xfrm>
          <a:prstGeom prst="straightConnector1">
            <a:avLst/>
          </a:prstGeom>
          <a:noFill/>
          <a:ln w="25400">
            <a:solidFill>
              <a:schemeClr val="bg2"/>
            </a:solidFill>
            <a:round/>
            <a:headEnd/>
            <a:tailEnd type="arrow" w="med" len="med"/>
          </a:ln>
        </p:spPr>
      </p:cxnSp>
      <p:cxnSp>
        <p:nvCxnSpPr>
          <p:cNvPr id="21" name="Straight Arrow Connector 22"/>
          <p:cNvCxnSpPr>
            <a:cxnSpLocks noChangeShapeType="1"/>
            <a:stCxn id="16" idx="2"/>
          </p:cNvCxnSpPr>
          <p:nvPr/>
        </p:nvCxnSpPr>
        <p:spPr bwMode="auto">
          <a:xfrm rot="16200000" flipH="1">
            <a:off x="6734996" y="3458394"/>
            <a:ext cx="1879938" cy="804475"/>
          </a:xfrm>
          <a:prstGeom prst="straightConnector1">
            <a:avLst/>
          </a:prstGeom>
          <a:noFill/>
          <a:ln w="25400">
            <a:solidFill>
              <a:schemeClr val="bg2"/>
            </a:solidFill>
            <a:round/>
            <a:headEnd/>
            <a:tailEnd type="arrow" w="med" len="med"/>
          </a:ln>
        </p:spPr>
      </p:cxnSp>
      <p:sp>
        <p:nvSpPr>
          <p:cNvPr id="23" name="Rectangle 13"/>
          <p:cNvSpPr>
            <a:spLocks/>
          </p:cNvSpPr>
          <p:nvPr/>
        </p:nvSpPr>
        <p:spPr bwMode="auto">
          <a:xfrm>
            <a:off x="1096833" y="3912513"/>
            <a:ext cx="731967" cy="430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defTabSz="642938"/>
            <a:r>
              <a:rPr lang="en-US" sz="1400" b="1" dirty="0">
                <a:solidFill>
                  <a:srgbClr val="482D75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∫ L </a:t>
            </a:r>
            <a:r>
              <a:rPr lang="en-US" sz="1400" b="1" dirty="0" err="1">
                <a:solidFill>
                  <a:srgbClr val="482D75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dt</a:t>
            </a:r>
            <a:r>
              <a:rPr lang="en-US" sz="1400" b="1" dirty="0">
                <a:solidFill>
                  <a:srgbClr val="482D75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 =</a:t>
            </a:r>
            <a:r>
              <a:rPr lang="en-US" sz="1400" b="1" dirty="0" smtClean="0">
                <a:solidFill>
                  <a:srgbClr val="482D75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 </a:t>
            </a:r>
          </a:p>
          <a:p>
            <a:pPr defTabSz="642938"/>
            <a:r>
              <a:rPr lang="en-US" sz="1400" b="1" dirty="0" smtClean="0">
                <a:solidFill>
                  <a:srgbClr val="482D75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100 </a:t>
            </a:r>
            <a:r>
              <a:rPr lang="en-US" sz="1400" b="1" dirty="0">
                <a:solidFill>
                  <a:srgbClr val="482D75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pb</a:t>
            </a:r>
            <a:r>
              <a:rPr lang="en-US" sz="1400" b="1" baseline="32000" dirty="0">
                <a:solidFill>
                  <a:srgbClr val="482D75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-1</a:t>
            </a:r>
          </a:p>
        </p:txBody>
      </p:sp>
      <p:sp>
        <p:nvSpPr>
          <p:cNvPr id="24" name="Rectangle 13"/>
          <p:cNvSpPr>
            <a:spLocks/>
          </p:cNvSpPr>
          <p:nvPr/>
        </p:nvSpPr>
        <p:spPr bwMode="auto">
          <a:xfrm>
            <a:off x="5105400" y="3683913"/>
            <a:ext cx="731967" cy="430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defTabSz="642938"/>
            <a:r>
              <a:rPr lang="en-US" sz="1400" b="1" dirty="0">
                <a:solidFill>
                  <a:srgbClr val="482D75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∫ L </a:t>
            </a:r>
            <a:r>
              <a:rPr lang="en-US" sz="1400" b="1" dirty="0" err="1">
                <a:solidFill>
                  <a:srgbClr val="482D75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dt</a:t>
            </a:r>
            <a:r>
              <a:rPr lang="en-US" sz="1400" b="1" dirty="0">
                <a:solidFill>
                  <a:srgbClr val="482D75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 =</a:t>
            </a:r>
            <a:r>
              <a:rPr lang="en-US" sz="1400" b="1" dirty="0" smtClean="0">
                <a:solidFill>
                  <a:srgbClr val="482D75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 </a:t>
            </a:r>
          </a:p>
          <a:p>
            <a:pPr defTabSz="642938"/>
            <a:r>
              <a:rPr lang="en-US" sz="1400" b="1" dirty="0" smtClean="0">
                <a:solidFill>
                  <a:srgbClr val="482D75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100 </a:t>
            </a:r>
            <a:r>
              <a:rPr lang="en-US" sz="1400" b="1" dirty="0">
                <a:solidFill>
                  <a:srgbClr val="482D75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pb</a:t>
            </a:r>
            <a:r>
              <a:rPr lang="en-US" sz="1400" b="1" baseline="32000" dirty="0">
                <a:solidFill>
                  <a:srgbClr val="482D75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-1</a:t>
            </a:r>
          </a:p>
        </p:txBody>
      </p:sp>
      <p:sp>
        <p:nvSpPr>
          <p:cNvPr id="25" name="Rectangle 13"/>
          <p:cNvSpPr>
            <a:spLocks/>
          </p:cNvSpPr>
          <p:nvPr/>
        </p:nvSpPr>
        <p:spPr bwMode="auto">
          <a:xfrm>
            <a:off x="2974206" y="5257800"/>
            <a:ext cx="1064394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defTabSz="642938"/>
            <a:r>
              <a:rPr lang="en-US" sz="1400" b="1" dirty="0" smtClean="0">
                <a:solidFill>
                  <a:srgbClr val="FF0000"/>
                </a:solidFill>
                <a:latin typeface="ＭＳ ゴシック"/>
                <a:ea typeface="ＭＳ ゴシック"/>
                <a:cs typeface="ＭＳ ゴシック"/>
                <a:sym typeface="Gill Sans" charset="0"/>
              </a:rPr>
              <a:t>√</a:t>
            </a:r>
            <a:r>
              <a:rPr lang="en-US" sz="1400" b="1" dirty="0" err="1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s</a:t>
            </a:r>
            <a:r>
              <a:rPr lang="en-US" sz="1400" b="1" dirty="0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 = </a:t>
            </a:r>
            <a:r>
              <a:rPr lang="en-US" sz="1400" b="1" dirty="0" smtClean="0">
                <a:solidFill>
                  <a:srgbClr val="FF0000"/>
                </a:solidFill>
                <a:latin typeface="Palatino"/>
                <a:ea typeface="Gill Sans" charset="0"/>
                <a:cs typeface="Palatino"/>
                <a:sym typeface="Gill Sans" charset="0"/>
              </a:rPr>
              <a:t>14 </a:t>
            </a:r>
            <a:r>
              <a:rPr lang="en-US" sz="1400" b="1" dirty="0" err="1" smtClean="0">
                <a:solidFill>
                  <a:srgbClr val="FF0000"/>
                </a:solidFill>
                <a:latin typeface="Palatino"/>
                <a:ea typeface="Gill Sans" charset="0"/>
                <a:cs typeface="Palatino"/>
                <a:sym typeface="Gill Sans" charset="0"/>
              </a:rPr>
              <a:t>TeV</a:t>
            </a:r>
            <a:endParaRPr lang="en-US" sz="1400" b="1" dirty="0" smtClean="0">
              <a:solidFill>
                <a:srgbClr val="FF0000"/>
              </a:solidFill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867400" y="3733800"/>
            <a:ext cx="10951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42938"/>
            <a:r>
              <a:rPr lang="en-US" b="1" dirty="0" smtClean="0">
                <a:solidFill>
                  <a:srgbClr val="FF0000"/>
                </a:solidFill>
                <a:latin typeface="ＭＳ ゴシック"/>
                <a:ea typeface="ＭＳ ゴシック"/>
                <a:cs typeface="ＭＳ ゴシック"/>
                <a:sym typeface="Gill Sans" charset="0"/>
              </a:rPr>
              <a:t>√</a:t>
            </a:r>
            <a:r>
              <a:rPr lang="en-US" b="1" dirty="0" err="1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s</a:t>
            </a:r>
            <a:r>
              <a:rPr lang="en-US" b="1" dirty="0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 = </a:t>
            </a:r>
            <a:r>
              <a:rPr lang="en-US" b="1" dirty="0" smtClean="0">
                <a:solidFill>
                  <a:srgbClr val="FF0000"/>
                </a:solidFill>
                <a:latin typeface="Palatino"/>
                <a:ea typeface="Gill Sans" charset="0"/>
                <a:cs typeface="Palatino"/>
                <a:sym typeface="Gill Sans" charset="0"/>
              </a:rPr>
              <a:t>14 </a:t>
            </a:r>
            <a:r>
              <a:rPr lang="en-US" b="1" dirty="0" err="1" smtClean="0">
                <a:solidFill>
                  <a:srgbClr val="FF0000"/>
                </a:solidFill>
                <a:latin typeface="Palatino"/>
                <a:ea typeface="Gill Sans" charset="0"/>
                <a:cs typeface="Palatino"/>
                <a:sym typeface="Gill Sans" charset="0"/>
              </a:rPr>
              <a:t>TeV</a:t>
            </a:r>
            <a:endParaRPr lang="en-US" b="1" dirty="0" smtClean="0">
              <a:solidFill>
                <a:srgbClr val="FF0000"/>
              </a:solidFill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cxnSp>
        <p:nvCxnSpPr>
          <p:cNvPr id="27" name="Straight Arrow Connector 22"/>
          <p:cNvCxnSpPr>
            <a:cxnSpLocks noChangeShapeType="1"/>
          </p:cNvCxnSpPr>
          <p:nvPr/>
        </p:nvCxnSpPr>
        <p:spPr bwMode="auto">
          <a:xfrm rot="5400000">
            <a:off x="5143502" y="5600700"/>
            <a:ext cx="685799" cy="2"/>
          </a:xfrm>
          <a:prstGeom prst="straightConnector1">
            <a:avLst/>
          </a:prstGeom>
          <a:noFill/>
          <a:ln w="25400">
            <a:solidFill>
              <a:schemeClr val="bg1"/>
            </a:solidFill>
            <a:round/>
            <a:headEnd/>
            <a:tailEnd type="arrow" w="med" len="med"/>
          </a:ln>
        </p:spPr>
      </p:cxnSp>
      <p:cxnSp>
        <p:nvCxnSpPr>
          <p:cNvPr id="30" name="Straight Arrow Connector 22"/>
          <p:cNvCxnSpPr>
            <a:cxnSpLocks noChangeShapeType="1"/>
          </p:cNvCxnSpPr>
          <p:nvPr/>
        </p:nvCxnSpPr>
        <p:spPr bwMode="auto">
          <a:xfrm rot="5400000">
            <a:off x="6248402" y="5562600"/>
            <a:ext cx="761997" cy="1588"/>
          </a:xfrm>
          <a:prstGeom prst="straightConnector1">
            <a:avLst/>
          </a:prstGeom>
          <a:noFill/>
          <a:ln w="25400">
            <a:solidFill>
              <a:schemeClr val="bg1"/>
            </a:solidFill>
            <a:round/>
            <a:headEnd/>
            <a:tailEnd type="arrow" w="med" len="med"/>
          </a:ln>
        </p:spPr>
      </p:cxnSp>
      <p:sp>
        <p:nvSpPr>
          <p:cNvPr id="31" name="Rectangle 30"/>
          <p:cNvSpPr/>
          <p:nvPr/>
        </p:nvSpPr>
        <p:spPr>
          <a:xfrm>
            <a:off x="5181600" y="4191000"/>
            <a:ext cx="1371600" cy="523220"/>
          </a:xfrm>
          <a:prstGeom prst="rect">
            <a:avLst/>
          </a:prstGeom>
          <a:solidFill>
            <a:srgbClr val="FFFF66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Sensitivity to </a:t>
            </a:r>
          </a:p>
          <a:p>
            <a:r>
              <a:rPr lang="en-US" sz="1400" b="1" dirty="0" smtClean="0">
                <a:solidFill>
                  <a:schemeClr val="bg1"/>
                </a:solidFill>
              </a:rPr>
              <a:t>Resonances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32" name="Rectangle 12"/>
          <p:cNvSpPr>
            <a:spLocks/>
          </p:cNvSpPr>
          <p:nvPr/>
        </p:nvSpPr>
        <p:spPr bwMode="auto">
          <a:xfrm rot="16200000">
            <a:off x="-1130300" y="4889500"/>
            <a:ext cx="2971800" cy="355600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1600" b="1" dirty="0" err="1" smtClean="0">
                <a:solidFill>
                  <a:srgbClr val="FF0000"/>
                </a:solidFill>
              </a:rPr>
              <a:t>d</a:t>
            </a:r>
            <a:r>
              <a:rPr lang="en-US" sz="1600" b="1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s</a:t>
            </a:r>
            <a:r>
              <a:rPr lang="en-US" sz="1600" b="1" dirty="0" err="1" smtClean="0">
                <a:solidFill>
                  <a:srgbClr val="FF0000"/>
                </a:solidFill>
              </a:rPr>
              <a:t>/dm</a:t>
            </a:r>
            <a:r>
              <a:rPr lang="en-US" sz="1600" b="1" baseline="-25000" dirty="0" err="1" smtClean="0">
                <a:solidFill>
                  <a:srgbClr val="FF0000"/>
                </a:solidFill>
              </a:rPr>
              <a:t>jj</a:t>
            </a:r>
            <a:r>
              <a:rPr lang="en-US" sz="1600" b="1" dirty="0" smtClean="0">
                <a:solidFill>
                  <a:srgbClr val="FF0000"/>
                </a:solidFill>
              </a:rPr>
              <a:t> (</a:t>
            </a:r>
            <a:r>
              <a:rPr lang="en-US" sz="1600" b="1" dirty="0" err="1" smtClean="0">
                <a:solidFill>
                  <a:srgbClr val="FF0000"/>
                </a:solidFill>
              </a:rPr>
              <a:t>pb/GeV</a:t>
            </a:r>
            <a:r>
              <a:rPr lang="en-US" sz="1600" b="1" dirty="0" smtClean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34" name="Rectangle 33"/>
          <p:cNvSpPr/>
          <p:nvPr/>
        </p:nvSpPr>
        <p:spPr>
          <a:xfrm>
            <a:off x="0" y="762000"/>
            <a:ext cx="5867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endParaRPr lang="en-US" sz="2400" dirty="0" smtClean="0"/>
          </a:p>
          <a:p>
            <a:pPr algn="l">
              <a:buFont typeface="Wingdings" charset="2"/>
              <a:buChar char="q"/>
            </a:pPr>
            <a:r>
              <a:rPr lang="en-US" sz="2400" dirty="0" smtClean="0"/>
              <a:t> JES main source of </a:t>
            </a:r>
            <a:r>
              <a:rPr lang="en-US" sz="2400" dirty="0" err="1" smtClean="0"/>
              <a:t>systematics</a:t>
            </a:r>
            <a:r>
              <a:rPr lang="en-US" sz="2400" dirty="0" smtClean="0"/>
              <a:t> </a:t>
            </a:r>
          </a:p>
          <a:p>
            <a:pPr lvl="1" algn="l">
              <a:buFont typeface="Wingdings" charset="2"/>
              <a:buChar char="q"/>
            </a:pPr>
            <a:r>
              <a:rPr lang="en-US" sz="2400" dirty="0" smtClean="0"/>
              <a:t> 50 – 60 % effect on </a:t>
            </a:r>
            <a:r>
              <a:rPr lang="en-US" sz="2400" dirty="0" err="1" smtClean="0"/>
              <a:t>m</a:t>
            </a:r>
            <a:r>
              <a:rPr lang="en-US" sz="2400" baseline="-25000" dirty="0" err="1" smtClean="0"/>
              <a:t>jj</a:t>
            </a:r>
            <a:r>
              <a:rPr lang="en-US" sz="2400" dirty="0" smtClean="0"/>
              <a:t> distribution</a:t>
            </a:r>
          </a:p>
          <a:p>
            <a:pPr algn="l">
              <a:buFont typeface="Wingdings" charset="2"/>
              <a:buChar char="q"/>
            </a:pPr>
            <a:r>
              <a:rPr lang="en-US" sz="2400" dirty="0" smtClean="0"/>
              <a:t>To reduce the systematic make the ratio between central and forward </a:t>
            </a:r>
            <a:r>
              <a:rPr lang="en-US" sz="2400" dirty="0" err="1" smtClean="0"/>
              <a:t>di</a:t>
            </a:r>
            <a:r>
              <a:rPr lang="en-US" sz="2400" dirty="0" smtClean="0"/>
              <a:t>-Jets </a:t>
            </a:r>
          </a:p>
          <a:p>
            <a:pPr lvl="1" algn="l">
              <a:buFont typeface="Wingdings" charset="2"/>
              <a:buChar char="q"/>
            </a:pPr>
            <a:r>
              <a:rPr lang="en-US" sz="2400" dirty="0" smtClean="0">
                <a:solidFill>
                  <a:srgbClr val="6EFFF3"/>
                </a:solidFill>
              </a:rPr>
              <a:t> Enables precise tests of QCD at the LHC Start-up</a:t>
            </a:r>
          </a:p>
        </p:txBody>
      </p:sp>
      <p:cxnSp>
        <p:nvCxnSpPr>
          <p:cNvPr id="35" name="Straight Arrow Connector 22"/>
          <p:cNvCxnSpPr>
            <a:cxnSpLocks noChangeShapeType="1"/>
          </p:cNvCxnSpPr>
          <p:nvPr/>
        </p:nvCxnSpPr>
        <p:spPr bwMode="auto">
          <a:xfrm rot="5400000">
            <a:off x="2362202" y="4876800"/>
            <a:ext cx="304797" cy="1588"/>
          </a:xfrm>
          <a:prstGeom prst="straightConnector1">
            <a:avLst/>
          </a:prstGeom>
          <a:noFill/>
          <a:ln w="25400">
            <a:solidFill>
              <a:schemeClr val="bg1"/>
            </a:solidFill>
            <a:round/>
            <a:headEnd/>
            <a:tailEnd type="arrow" w="med" len="med"/>
          </a:ln>
        </p:spPr>
      </p:cxnSp>
      <p:cxnSp>
        <p:nvCxnSpPr>
          <p:cNvPr id="37" name="Straight Arrow Connector 22"/>
          <p:cNvCxnSpPr>
            <a:cxnSpLocks noChangeShapeType="1"/>
          </p:cNvCxnSpPr>
          <p:nvPr/>
        </p:nvCxnSpPr>
        <p:spPr bwMode="auto">
          <a:xfrm rot="5400000">
            <a:off x="2628902" y="4838700"/>
            <a:ext cx="380997" cy="1588"/>
          </a:xfrm>
          <a:prstGeom prst="straightConnector1">
            <a:avLst/>
          </a:prstGeom>
          <a:noFill/>
          <a:ln w="25400">
            <a:solidFill>
              <a:schemeClr val="bg1"/>
            </a:solidFill>
            <a:round/>
            <a:headEnd/>
            <a:tailEnd type="arrow" w="med" len="med"/>
          </a:ln>
        </p:spPr>
      </p:cxnSp>
      <p:sp>
        <p:nvSpPr>
          <p:cNvPr id="28" name="Rectangle 27"/>
          <p:cNvSpPr/>
          <p:nvPr/>
        </p:nvSpPr>
        <p:spPr>
          <a:xfrm>
            <a:off x="6934200" y="4343400"/>
            <a:ext cx="8515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25C02B"/>
                </a:solidFill>
                <a:latin typeface="Symbol" charset="2"/>
                <a:cs typeface="Symbol" charset="2"/>
              </a:rPr>
              <a:t>L = 3 </a:t>
            </a:r>
            <a:r>
              <a:rPr lang="en-US" b="1" dirty="0" err="1" smtClean="0">
                <a:solidFill>
                  <a:srgbClr val="25C02B"/>
                </a:solidFill>
                <a:latin typeface="Palatino"/>
                <a:cs typeface="Palatino"/>
              </a:rPr>
              <a:t>TeV</a:t>
            </a:r>
            <a:endParaRPr lang="en-US" b="1" dirty="0">
              <a:solidFill>
                <a:srgbClr val="25C02B"/>
              </a:solidFill>
              <a:latin typeface="Symbol" charset="2"/>
              <a:cs typeface="Symbol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2209800"/>
            <a:ext cx="3822700" cy="4169168"/>
          </a:xfrm>
          <a:prstGeom prst="rect">
            <a:avLst/>
          </a:prstGeom>
        </p:spPr>
      </p:pic>
      <p:sp>
        <p:nvSpPr>
          <p:cNvPr id="215043" name="Rectangle 3"/>
          <p:cNvSpPr>
            <a:spLocks noChangeArrowheads="1"/>
          </p:cNvSpPr>
          <p:nvPr/>
        </p:nvSpPr>
        <p:spPr bwMode="auto">
          <a:xfrm>
            <a:off x="3149768" y="1404327"/>
            <a:ext cx="129838" cy="526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4291" tIns="32146" rIns="64291" bIns="32146" anchor="ctr">
            <a:prstTxWarp prst="textNoShape">
              <a:avLst/>
            </a:prstTxWarp>
            <a:spAutoFit/>
          </a:bodyPr>
          <a:lstStyle/>
          <a:p>
            <a:endParaRPr lang="it-IT" sz="3000" dirty="0"/>
          </a:p>
        </p:txBody>
      </p:sp>
      <p:pic>
        <p:nvPicPr>
          <p:cNvPr id="215044" name="Picture 5" descr="QCD_dph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648" y="641226"/>
            <a:ext cx="1463352" cy="1492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45" name="Picture 9" descr="azimuth0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" y="2209800"/>
            <a:ext cx="3750469" cy="4232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46" name="Text Box 10"/>
          <p:cNvSpPr txBox="1">
            <a:spLocks noChangeArrowheads="1"/>
          </p:cNvSpPr>
          <p:nvPr/>
        </p:nvSpPr>
        <p:spPr bwMode="auto">
          <a:xfrm>
            <a:off x="1828800" y="6135825"/>
            <a:ext cx="1720081" cy="2649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64291" tIns="32146" rIns="64291" bIns="32146">
            <a:prstTxWarp prst="textNoShape">
              <a:avLst/>
            </a:prstTxWarp>
            <a:spAutoFit/>
          </a:bodyPr>
          <a:lstStyle/>
          <a:p>
            <a:r>
              <a:rPr lang="en-US" sz="1300" b="1" dirty="0" err="1">
                <a:solidFill>
                  <a:schemeClr val="bg1"/>
                </a:solidFill>
                <a:latin typeface="Symbol" charset="2"/>
              </a:rPr>
              <a:t>Df</a:t>
            </a:r>
            <a:r>
              <a:rPr lang="en-US" sz="1300" b="1" dirty="0">
                <a:solidFill>
                  <a:schemeClr val="bg1"/>
                </a:solidFill>
              </a:rPr>
              <a:t> Jet#1-Jet#2</a:t>
            </a:r>
          </a:p>
        </p:txBody>
      </p:sp>
      <p:sp>
        <p:nvSpPr>
          <p:cNvPr id="215049" name="Rectangle 4"/>
          <p:cNvSpPr>
            <a:spLocks/>
          </p:cNvSpPr>
          <p:nvPr/>
        </p:nvSpPr>
        <p:spPr bwMode="auto">
          <a:xfrm>
            <a:off x="1752600" y="910828"/>
            <a:ext cx="5697141" cy="1285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l"/>
            <a:r>
              <a:rPr lang="en-US" sz="1400" dirty="0" err="1">
                <a:solidFill>
                  <a:srgbClr val="0099CC"/>
                </a:solidFill>
              </a:rPr>
              <a:t>Δφ</a:t>
            </a:r>
            <a:r>
              <a:rPr lang="en-US" sz="1400" dirty="0">
                <a:solidFill>
                  <a:srgbClr val="0099CC"/>
                </a:solidFill>
              </a:rPr>
              <a:t> </a:t>
            </a:r>
            <a:r>
              <a:rPr lang="en-US" sz="1400" dirty="0" err="1">
                <a:solidFill>
                  <a:srgbClr val="0099CC"/>
                </a:solidFill>
              </a:rPr>
              <a:t>dijet</a:t>
            </a:r>
            <a:r>
              <a:rPr lang="en-US" sz="1400" dirty="0">
                <a:solidFill>
                  <a:srgbClr val="0099CC"/>
                </a:solidFill>
              </a:rPr>
              <a:t> = </a:t>
            </a:r>
            <a:r>
              <a:rPr lang="en-US" sz="1400" dirty="0" err="1" smtClean="0">
                <a:solidFill>
                  <a:srgbClr val="0099CC"/>
                </a:solidFill>
              </a:rPr>
              <a:t>π</a:t>
            </a:r>
            <a:r>
              <a:rPr lang="en-US" sz="1400" dirty="0" smtClean="0">
                <a:solidFill>
                  <a:srgbClr val="0099CC"/>
                </a:solidFill>
              </a:rPr>
              <a:t> </a:t>
            </a:r>
            <a:r>
              <a:rPr lang="en-US" sz="1400" dirty="0" err="1" smtClean="0">
                <a:solidFill>
                  <a:srgbClr val="0099CC"/>
                </a:solidFill>
                <a:sym typeface="Wingdings"/>
              </a:rPr>
              <a:t></a:t>
            </a:r>
            <a:r>
              <a:rPr lang="en-US" sz="1400" dirty="0" smtClean="0"/>
              <a:t> </a:t>
            </a:r>
            <a:r>
              <a:rPr lang="en-US" sz="1400" dirty="0"/>
              <a:t>Exactly  2 jets, no radiation</a:t>
            </a:r>
          </a:p>
          <a:p>
            <a:pPr algn="l"/>
            <a:r>
              <a:rPr lang="en-US" sz="1400" dirty="0" err="1">
                <a:solidFill>
                  <a:srgbClr val="0099CC"/>
                </a:solidFill>
              </a:rPr>
              <a:t>Δφ</a:t>
            </a:r>
            <a:r>
              <a:rPr lang="en-US" sz="1400" dirty="0">
                <a:solidFill>
                  <a:srgbClr val="0099CC"/>
                </a:solidFill>
              </a:rPr>
              <a:t> </a:t>
            </a:r>
            <a:r>
              <a:rPr lang="en-US" sz="1400" dirty="0" err="1">
                <a:solidFill>
                  <a:srgbClr val="0099CC"/>
                </a:solidFill>
              </a:rPr>
              <a:t>dijet</a:t>
            </a:r>
            <a:r>
              <a:rPr lang="en-US" sz="1400" dirty="0">
                <a:solidFill>
                  <a:srgbClr val="0099CC"/>
                </a:solidFill>
              </a:rPr>
              <a:t> small deviations from </a:t>
            </a:r>
            <a:r>
              <a:rPr lang="en-US" sz="1400" dirty="0" err="1" smtClean="0">
                <a:solidFill>
                  <a:srgbClr val="0099CC"/>
                </a:solidFill>
              </a:rPr>
              <a:t>π</a:t>
            </a:r>
            <a:r>
              <a:rPr lang="en-US" sz="1400" dirty="0" smtClean="0">
                <a:solidFill>
                  <a:srgbClr val="0099CC"/>
                </a:solidFill>
              </a:rPr>
              <a:t> </a:t>
            </a:r>
            <a:r>
              <a:rPr lang="en-US" sz="1400" dirty="0" err="1" smtClean="0">
                <a:solidFill>
                  <a:srgbClr val="0099CC"/>
                </a:solidFill>
                <a:sym typeface="Wingdings"/>
              </a:rPr>
              <a:t></a:t>
            </a:r>
            <a:r>
              <a:rPr lang="en-US" sz="1400" dirty="0" smtClean="0">
                <a:solidFill>
                  <a:srgbClr val="0099CC"/>
                </a:solidFill>
                <a:sym typeface="Wingdings"/>
              </a:rPr>
              <a:t> </a:t>
            </a:r>
            <a:r>
              <a:rPr lang="en-US" sz="1400" dirty="0" smtClean="0">
                <a:sym typeface="Wingdings"/>
              </a:rPr>
              <a:t>S</a:t>
            </a:r>
            <a:r>
              <a:rPr lang="en-US" sz="1400" dirty="0" smtClean="0"/>
              <a:t>oft </a:t>
            </a:r>
            <a:r>
              <a:rPr lang="en-US" sz="1400" dirty="0"/>
              <a:t>radiation</a:t>
            </a:r>
          </a:p>
          <a:p>
            <a:pPr algn="l"/>
            <a:r>
              <a:rPr lang="en-US" sz="1400" dirty="0" err="1">
                <a:solidFill>
                  <a:srgbClr val="0099CC"/>
                </a:solidFill>
              </a:rPr>
              <a:t>Δφ</a:t>
            </a:r>
            <a:r>
              <a:rPr lang="en-US" sz="1400" dirty="0">
                <a:solidFill>
                  <a:srgbClr val="0099CC"/>
                </a:solidFill>
              </a:rPr>
              <a:t> </a:t>
            </a:r>
            <a:r>
              <a:rPr lang="en-US" sz="1400" dirty="0" err="1">
                <a:solidFill>
                  <a:srgbClr val="0099CC"/>
                </a:solidFill>
              </a:rPr>
              <a:t>dijet</a:t>
            </a:r>
            <a:r>
              <a:rPr lang="en-US" sz="1400" dirty="0" smtClean="0">
                <a:solidFill>
                  <a:srgbClr val="0099CC"/>
                </a:solidFill>
              </a:rPr>
              <a:t> ≈ 2π</a:t>
            </a:r>
            <a:r>
              <a:rPr lang="en-US" sz="1400" dirty="0">
                <a:solidFill>
                  <a:srgbClr val="0099CC"/>
                </a:solidFill>
              </a:rPr>
              <a:t>/</a:t>
            </a:r>
            <a:r>
              <a:rPr lang="en-US" sz="1400" dirty="0" smtClean="0">
                <a:solidFill>
                  <a:srgbClr val="0099CC"/>
                </a:solidFill>
              </a:rPr>
              <a:t>3 </a:t>
            </a:r>
            <a:r>
              <a:rPr lang="en-US" sz="1400" dirty="0" err="1" smtClean="0">
                <a:solidFill>
                  <a:srgbClr val="0099CC"/>
                </a:solidFill>
                <a:sym typeface="Wingdings"/>
              </a:rPr>
              <a:t></a:t>
            </a:r>
            <a:r>
              <a:rPr lang="en-US" sz="1400" dirty="0" smtClean="0"/>
              <a:t> </a:t>
            </a:r>
            <a:r>
              <a:rPr lang="en-US" sz="1400" dirty="0"/>
              <a:t>One additional  high-</a:t>
            </a:r>
            <a:r>
              <a:rPr lang="en-US" sz="1400" dirty="0" smtClean="0"/>
              <a:t> P</a:t>
            </a:r>
            <a:r>
              <a:rPr lang="en-US" sz="1400" baseline="-25000" dirty="0" smtClean="0"/>
              <a:t>T</a:t>
            </a:r>
            <a:r>
              <a:rPr lang="en-US" sz="1400" dirty="0" smtClean="0"/>
              <a:t> </a:t>
            </a:r>
            <a:r>
              <a:rPr lang="en-US" sz="1400" dirty="0"/>
              <a:t>jet</a:t>
            </a:r>
          </a:p>
          <a:p>
            <a:pPr algn="l"/>
            <a:r>
              <a:rPr lang="en-US" sz="1400" dirty="0" err="1">
                <a:solidFill>
                  <a:srgbClr val="0099CC"/>
                </a:solidFill>
              </a:rPr>
              <a:t>Δφ</a:t>
            </a:r>
            <a:r>
              <a:rPr lang="en-US" sz="1400" dirty="0">
                <a:solidFill>
                  <a:srgbClr val="0099CC"/>
                </a:solidFill>
              </a:rPr>
              <a:t> </a:t>
            </a:r>
            <a:r>
              <a:rPr lang="en-US" sz="1400" dirty="0" err="1">
                <a:solidFill>
                  <a:srgbClr val="0099CC"/>
                </a:solidFill>
              </a:rPr>
              <a:t>dijet</a:t>
            </a:r>
            <a:r>
              <a:rPr lang="en-US" sz="1400" dirty="0" smtClean="0">
                <a:solidFill>
                  <a:srgbClr val="0099CC"/>
                </a:solidFill>
              </a:rPr>
              <a:t> ≈ π/2 </a:t>
            </a:r>
            <a:r>
              <a:rPr lang="en-US" sz="1400" dirty="0" err="1" smtClean="0">
                <a:solidFill>
                  <a:srgbClr val="0099CC"/>
                </a:solidFill>
                <a:sym typeface="Wingdings"/>
              </a:rPr>
              <a:t></a:t>
            </a:r>
            <a:r>
              <a:rPr lang="en-US" sz="1400" dirty="0" smtClean="0"/>
              <a:t> </a:t>
            </a:r>
            <a:r>
              <a:rPr lang="en-US" sz="1400" dirty="0"/>
              <a:t>Multi-jet in the final  state</a:t>
            </a:r>
          </a:p>
        </p:txBody>
      </p:sp>
      <p:sp>
        <p:nvSpPr>
          <p:cNvPr id="215050" name="Rectangle 14"/>
          <p:cNvSpPr>
            <a:spLocks noChangeArrowheads="1"/>
          </p:cNvSpPr>
          <p:nvPr/>
        </p:nvSpPr>
        <p:spPr bwMode="auto">
          <a:xfrm>
            <a:off x="5869697" y="4199304"/>
            <a:ext cx="912103" cy="37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4291" tIns="32146" rIns="64291" bIns="32146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10 pb</a:t>
            </a:r>
            <a:r>
              <a:rPr lang="en-US" sz="2000" b="1" baseline="30000" dirty="0">
                <a:solidFill>
                  <a:srgbClr val="FF0000"/>
                </a:solidFill>
              </a:rPr>
              <a:t>-1</a:t>
            </a:r>
            <a:endParaRPr lang="en-US" sz="2000" dirty="0"/>
          </a:p>
        </p:txBody>
      </p:sp>
      <p:sp>
        <p:nvSpPr>
          <p:cNvPr id="215051" name="Text Box 10"/>
          <p:cNvSpPr txBox="1">
            <a:spLocks noChangeArrowheads="1"/>
          </p:cNvSpPr>
          <p:nvPr/>
        </p:nvSpPr>
        <p:spPr bwMode="auto">
          <a:xfrm>
            <a:off x="6052319" y="6096000"/>
            <a:ext cx="1720081" cy="2649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64291" tIns="32146" rIns="64291" bIns="32146">
            <a:prstTxWarp prst="textNoShape">
              <a:avLst/>
            </a:prstTxWarp>
            <a:spAutoFit/>
          </a:bodyPr>
          <a:lstStyle/>
          <a:p>
            <a:r>
              <a:rPr lang="en-US" sz="1300" b="1" dirty="0" err="1">
                <a:solidFill>
                  <a:srgbClr val="003399"/>
                </a:solidFill>
                <a:latin typeface="Symbol" charset="2"/>
              </a:rPr>
              <a:t>Df</a:t>
            </a:r>
            <a:r>
              <a:rPr lang="en-US" sz="1300" b="1" dirty="0">
                <a:solidFill>
                  <a:srgbClr val="003399"/>
                </a:solidFill>
              </a:rPr>
              <a:t> Jet#1-Jet#2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347075" y="1981200"/>
            <a:ext cx="1577725" cy="341919"/>
          </a:xfrm>
          <a:prstGeom prst="rect">
            <a:avLst/>
          </a:prstGeom>
          <a:solidFill>
            <a:schemeClr val="accent6">
              <a:lumMod val="40000"/>
              <a:lumOff val="60000"/>
              <a:alpha val="49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none" lIns="64291" tIns="32146" rIns="64291" bIns="32146">
            <a:spAutoFit/>
          </a:bodyPr>
          <a:lstStyle/>
          <a:p>
            <a:pPr>
              <a:defRPr/>
            </a:pPr>
            <a:r>
              <a:rPr lang="en-US" sz="1800" b="1" dirty="0" smtClean="0">
                <a:solidFill>
                  <a:srgbClr val="FF0000"/>
                </a:solidFill>
                <a:ea typeface="+mn-ea"/>
                <a:cs typeface="+mn-cs"/>
              </a:rPr>
              <a:t>P</a:t>
            </a:r>
            <a:r>
              <a:rPr lang="en-US" sz="1800" b="1" baseline="-25000" dirty="0" smtClean="0">
                <a:solidFill>
                  <a:srgbClr val="FF0000"/>
                </a:solidFill>
                <a:ea typeface="+mn-ea"/>
                <a:cs typeface="+mn-cs"/>
              </a:rPr>
              <a:t>T</a:t>
            </a:r>
            <a:r>
              <a:rPr lang="en-US" sz="1800" b="1" dirty="0" smtClean="0">
                <a:solidFill>
                  <a:srgbClr val="FF0000"/>
                </a:solidFill>
                <a:ea typeface="+mn-ea"/>
                <a:cs typeface="+mn-cs"/>
              </a:rPr>
              <a:t>&gt;</a:t>
            </a:r>
            <a:r>
              <a:rPr lang="en-US" sz="1800" b="1" dirty="0">
                <a:solidFill>
                  <a:srgbClr val="FF0000"/>
                </a:solidFill>
                <a:ea typeface="+mn-ea"/>
                <a:cs typeface="+mn-cs"/>
              </a:rPr>
              <a:t>800 </a:t>
            </a:r>
            <a:r>
              <a:rPr lang="en-US" sz="1800" b="1" dirty="0" err="1">
                <a:solidFill>
                  <a:srgbClr val="FF0000"/>
                </a:solidFill>
                <a:ea typeface="+mn-ea"/>
                <a:cs typeface="+mn-cs"/>
              </a:rPr>
              <a:t>GeV</a:t>
            </a:r>
            <a:r>
              <a:rPr lang="en-US" sz="1800" b="1" dirty="0">
                <a:solidFill>
                  <a:srgbClr val="FF0000"/>
                </a:solidFill>
                <a:ea typeface="+mn-ea"/>
                <a:cs typeface="+mn-cs"/>
              </a:rPr>
              <a:t> !</a:t>
            </a:r>
            <a:endParaRPr lang="en-US" sz="1800" dirty="0"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308809" y="2133600"/>
            <a:ext cx="1262927" cy="311141"/>
          </a:xfrm>
          <a:prstGeom prst="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none" lIns="64291" tIns="32146" rIns="64291" bIns="32146">
            <a:spAutoFit/>
          </a:bodyPr>
          <a:lstStyle/>
          <a:p>
            <a:pPr>
              <a:defRPr/>
            </a:pPr>
            <a:r>
              <a:rPr lang="en-US" sz="1600" b="1" dirty="0" smtClean="0">
                <a:solidFill>
                  <a:srgbClr val="FF0000"/>
                </a:solidFill>
                <a:ea typeface="+mn-ea"/>
                <a:cs typeface="+mn-cs"/>
              </a:rPr>
              <a:t>P</a:t>
            </a:r>
            <a:r>
              <a:rPr lang="en-US" sz="1600" b="1" baseline="-25000" dirty="0" smtClean="0">
                <a:solidFill>
                  <a:srgbClr val="FF0000"/>
                </a:solidFill>
                <a:ea typeface="+mn-ea"/>
                <a:cs typeface="+mn-cs"/>
              </a:rPr>
              <a:t>T</a:t>
            </a:r>
            <a:r>
              <a:rPr lang="en-US" sz="1600" b="1" dirty="0" smtClean="0">
                <a:solidFill>
                  <a:srgbClr val="FF0000"/>
                </a:solidFill>
                <a:ea typeface="+mn-ea"/>
                <a:cs typeface="+mn-cs"/>
              </a:rPr>
              <a:t>&gt;</a:t>
            </a:r>
            <a:r>
              <a:rPr lang="en-US" sz="1600" b="1" dirty="0">
                <a:solidFill>
                  <a:srgbClr val="FF0000"/>
                </a:solidFill>
                <a:ea typeface="+mn-ea"/>
                <a:cs typeface="+mn-cs"/>
              </a:rPr>
              <a:t>180 </a:t>
            </a:r>
            <a:r>
              <a:rPr lang="en-US" sz="1600" b="1" dirty="0" err="1">
                <a:solidFill>
                  <a:srgbClr val="FF0000"/>
                </a:solidFill>
                <a:ea typeface="+mn-ea"/>
                <a:cs typeface="+mn-cs"/>
              </a:rPr>
              <a:t>GeV</a:t>
            </a:r>
            <a:endParaRPr lang="en-US" sz="1600" dirty="0">
              <a:ea typeface="+mn-ea"/>
              <a:cs typeface="+mn-cs"/>
            </a:endParaRPr>
          </a:p>
        </p:txBody>
      </p:sp>
      <p:cxnSp>
        <p:nvCxnSpPr>
          <p:cNvPr id="215054" name="Straight Arrow Connector 21"/>
          <p:cNvCxnSpPr>
            <a:cxnSpLocks noChangeShapeType="1"/>
          </p:cNvCxnSpPr>
          <p:nvPr/>
        </p:nvCxnSpPr>
        <p:spPr bwMode="auto">
          <a:xfrm rot="16200000" flipH="1">
            <a:off x="3524845" y="2491383"/>
            <a:ext cx="321469" cy="267891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</p:spPr>
      </p:cxnSp>
      <p:cxnSp>
        <p:nvCxnSpPr>
          <p:cNvPr id="215055" name="Straight Arrow Connector 22"/>
          <p:cNvCxnSpPr>
            <a:cxnSpLocks noChangeShapeType="1"/>
          </p:cNvCxnSpPr>
          <p:nvPr/>
        </p:nvCxnSpPr>
        <p:spPr bwMode="auto">
          <a:xfrm rot="16200000" flipH="1">
            <a:off x="7974211" y="2384226"/>
            <a:ext cx="321469" cy="267891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</p:spPr>
      </p:cxnSp>
      <p:sp>
        <p:nvSpPr>
          <p:cNvPr id="215056" name="TextBox 23"/>
          <p:cNvSpPr txBox="1">
            <a:spLocks noChangeArrowheads="1"/>
          </p:cNvSpPr>
          <p:nvPr/>
        </p:nvSpPr>
        <p:spPr bwMode="auto">
          <a:xfrm>
            <a:off x="1686594" y="593824"/>
            <a:ext cx="7609806" cy="665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prstTxWarp prst="textNoShape">
              <a:avLst/>
            </a:prstTxWarp>
            <a:spAutoFit/>
          </a:bodyPr>
          <a:lstStyle/>
          <a:p>
            <a:pPr algn="l"/>
            <a:r>
              <a:rPr lang="en-US" sz="1300" dirty="0"/>
              <a:t>Why?	1)</a:t>
            </a:r>
            <a:r>
              <a:rPr lang="en-US" sz="1300" dirty="0" smtClean="0"/>
              <a:t> Understanding QCD radiation + Tuning of ISR parameters in QCD Models</a:t>
            </a:r>
          </a:p>
          <a:p>
            <a:pPr algn="l"/>
            <a:r>
              <a:rPr lang="en-US" sz="1300" dirty="0"/>
              <a:t>	2)</a:t>
            </a:r>
            <a:r>
              <a:rPr lang="en-US" sz="1300" dirty="0" smtClean="0"/>
              <a:t> Handle on </a:t>
            </a:r>
            <a:r>
              <a:rPr lang="en-US" sz="1300" dirty="0"/>
              <a:t>multi-jet final states  (irreducible backgrounds in many LHC searches </a:t>
            </a:r>
            <a:r>
              <a:rPr lang="en-US" sz="1300" dirty="0" smtClean="0"/>
              <a:t>)</a:t>
            </a:r>
          </a:p>
          <a:p>
            <a:pPr algn="l"/>
            <a:r>
              <a:rPr lang="en-US" sz="1300" dirty="0" smtClean="0"/>
              <a:t>	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r>
              <a:rPr lang="en-US" smtClean="0"/>
              <a:t>Antananarivo, August 24th 2009</a:t>
            </a:r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Paolo Bartalini (NTU)</a:t>
            </a:r>
            <a:endParaRPr lang="en-US" dirty="0"/>
          </a:p>
        </p:txBody>
      </p:sp>
      <p:sp>
        <p:nvSpPr>
          <p:cNvPr id="22" name="Rectangle 12"/>
          <p:cNvSpPr>
            <a:spLocks/>
          </p:cNvSpPr>
          <p:nvPr/>
        </p:nvSpPr>
        <p:spPr bwMode="auto">
          <a:xfrm rot="16200000">
            <a:off x="-1917700" y="4127500"/>
            <a:ext cx="4191000" cy="355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1800" i="1" dirty="0">
                <a:solidFill>
                  <a:srgbClr val="FFFF66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CMS Physics Analysis Summary QCD-</a:t>
            </a:r>
            <a:r>
              <a:rPr lang="en-US" sz="1800" i="1" dirty="0" smtClean="0">
                <a:solidFill>
                  <a:srgbClr val="FFFF66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09-003</a:t>
            </a:r>
            <a:endParaRPr lang="en-US" sz="1800" i="1" dirty="0">
              <a:solidFill>
                <a:srgbClr val="FFFF66"/>
              </a:solidFill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3200" b="1" i="1" dirty="0" smtClean="0">
                <a:solidFill>
                  <a:srgbClr val="ABD1FF"/>
                </a:solidFill>
              </a:rPr>
              <a:t>Jet </a:t>
            </a:r>
            <a:r>
              <a:rPr lang="en-US" sz="3200" b="1" i="1" dirty="0" err="1" smtClean="0">
                <a:solidFill>
                  <a:srgbClr val="ABD1FF"/>
                </a:solidFill>
              </a:rPr>
              <a:t>Azimuthal</a:t>
            </a:r>
            <a:r>
              <a:rPr lang="en-US" sz="3200" b="1" i="1" dirty="0" smtClean="0">
                <a:solidFill>
                  <a:srgbClr val="ABD1FF"/>
                </a:solidFill>
              </a:rPr>
              <a:t> </a:t>
            </a:r>
            <a:r>
              <a:rPr lang="en-US" sz="3200" b="1" i="1" dirty="0" err="1" smtClean="0">
                <a:solidFill>
                  <a:srgbClr val="ABD1FF"/>
                </a:solidFill>
              </a:rPr>
              <a:t>decorrelations</a:t>
            </a:r>
            <a:r>
              <a:rPr lang="en-US" sz="3200" b="1" i="1" dirty="0" smtClean="0">
                <a:solidFill>
                  <a:srgbClr val="ABD1FF"/>
                </a:solidFill>
              </a:rPr>
              <a:t>: effects of radiation</a:t>
            </a:r>
            <a:endParaRPr lang="en-US" sz="3200" b="1" i="1" dirty="0">
              <a:solidFill>
                <a:srgbClr val="ABD1FF"/>
              </a:solidFill>
            </a:endParaRPr>
          </a:p>
        </p:txBody>
      </p:sp>
      <p:sp>
        <p:nvSpPr>
          <p:cNvPr id="24" name="Rectangle 14"/>
          <p:cNvSpPr>
            <a:spLocks noChangeArrowheads="1"/>
          </p:cNvSpPr>
          <p:nvPr/>
        </p:nvSpPr>
        <p:spPr bwMode="auto">
          <a:xfrm>
            <a:off x="5856873" y="4504104"/>
            <a:ext cx="924927" cy="37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4291" tIns="32146" rIns="64291" bIns="32146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10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</a:rPr>
              <a:t>TeV</a:t>
            </a:r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204189" y="1219200"/>
            <a:ext cx="2526653" cy="58477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FFFF66"/>
                </a:solidFill>
                <a:latin typeface="Times" pitchFamily="-65" charset="0"/>
                <a:ea typeface="ＭＳ Ｐゴシック" charset="-128"/>
                <a:cs typeface="ＭＳ Ｐゴシック" charset="-128"/>
              </a:rPr>
              <a:t>insensitive to many </a:t>
            </a:r>
          </a:p>
          <a:p>
            <a:r>
              <a:rPr lang="en-US" sz="1600" b="1" dirty="0" smtClean="0">
                <a:solidFill>
                  <a:srgbClr val="FFFF66"/>
                </a:solidFill>
                <a:latin typeface="Times" pitchFamily="-65" charset="0"/>
                <a:ea typeface="ＭＳ Ｐゴシック" charset="-128"/>
                <a:cs typeface="ＭＳ Ｐゴシック" charset="-128"/>
              </a:rPr>
              <a:t>experimental uncertainties</a:t>
            </a:r>
            <a:endParaRPr lang="en-US" sz="1600" b="1" dirty="0">
              <a:solidFill>
                <a:srgbClr val="FFFF6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ABD1FF"/>
                </a:solidFill>
              </a:rPr>
              <a:t>Jet Shapes / Event Shapes</a:t>
            </a:r>
            <a:endParaRPr lang="en-US" dirty="0">
              <a:solidFill>
                <a:srgbClr val="ABD1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Paolo Bartalini (NTU)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r>
              <a:rPr lang="en-US" smtClean="0"/>
              <a:t>Antananarivo, August 24th 2009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1225"/>
            <a:ext cx="6096000" cy="1298575"/>
          </a:xfrm>
        </p:spPr>
        <p:txBody>
          <a:bodyPr/>
          <a:lstStyle/>
          <a:p>
            <a:r>
              <a:rPr lang="en-US" sz="2400" dirty="0" smtClean="0"/>
              <a:t>Second moment of the Jet profile in transverse momentum </a:t>
            </a:r>
            <a:r>
              <a:rPr lang="en-US" sz="2400" i="1" dirty="0" smtClean="0"/>
              <a:t>&lt;δR</a:t>
            </a:r>
            <a:r>
              <a:rPr lang="en-US" sz="2400" i="1" baseline="30000" dirty="0" smtClean="0"/>
              <a:t>2</a:t>
            </a:r>
            <a:r>
              <a:rPr lang="en-US" sz="2400" i="1" baseline="-25000" dirty="0" smtClean="0"/>
              <a:t>jet</a:t>
            </a:r>
            <a:r>
              <a:rPr lang="en-US" sz="2400" i="1" dirty="0" smtClean="0"/>
              <a:t>&gt;</a:t>
            </a:r>
          </a:p>
          <a:p>
            <a:r>
              <a:rPr lang="en-US" sz="2400" dirty="0" smtClean="0"/>
              <a:t>Main Systematic from JES</a:t>
            </a:r>
          </a:p>
          <a:p>
            <a:endParaRPr lang="en-US" sz="24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Paolo Bartalini (NTU)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r>
              <a:rPr lang="en-US" smtClean="0"/>
              <a:t>Antananarivo, August 24th 2009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sz="3200" dirty="0" smtClean="0">
                <a:solidFill>
                  <a:srgbClr val="ABD1FF"/>
                </a:solidFill>
              </a:rPr>
              <a:t>Jet Shapes with Charged Tracks</a:t>
            </a:r>
            <a:endParaRPr lang="en-US" sz="3200" dirty="0">
              <a:solidFill>
                <a:srgbClr val="ABD1FF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867400" y="1143000"/>
            <a:ext cx="3126360" cy="990600"/>
            <a:chOff x="5867400" y="914400"/>
            <a:chExt cx="3126360" cy="9906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67400" y="914400"/>
              <a:ext cx="3126360" cy="9906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8437269" y="1143000"/>
              <a:ext cx="3000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>
                  <a:solidFill>
                    <a:srgbClr val="FF0000"/>
                  </a:solidFill>
                </a:rPr>
                <a:t>tr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578847" y="1447800"/>
              <a:ext cx="3000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>
                  <a:solidFill>
                    <a:srgbClr val="FF0000"/>
                  </a:solidFill>
                </a:rPr>
                <a:t>tr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056269" y="1475601"/>
              <a:ext cx="3000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>
                  <a:solidFill>
                    <a:srgbClr val="FF0000"/>
                  </a:solidFill>
                </a:rPr>
                <a:t>tr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400" y="3276600"/>
            <a:ext cx="3831949" cy="3258094"/>
          </a:xfrm>
          <a:prstGeom prst="rect">
            <a:avLst/>
          </a:prstGeom>
        </p:spPr>
      </p:pic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0" y="2282825"/>
            <a:ext cx="9144000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charset="2"/>
              <a:buChar char="n"/>
            </a:pPr>
            <a:r>
              <a:rPr lang="en-US" sz="2400" dirty="0" smtClean="0"/>
              <a:t>Sensitive to differences between the QCD Models</a:t>
            </a:r>
          </a:p>
          <a:p>
            <a:pPr marL="800100" lvl="1" indent="-3429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charset="2"/>
              <a:buChar char="n"/>
            </a:pPr>
            <a:r>
              <a:rPr lang="en-US" sz="2400" dirty="0" smtClean="0"/>
              <a:t>Large discrepancies </a:t>
            </a:r>
            <a:r>
              <a:rPr lang="en-US" sz="2400" dirty="0" err="1" smtClean="0"/>
              <a:t>Herwig</a:t>
            </a:r>
            <a:r>
              <a:rPr lang="en-US" sz="2400" dirty="0" smtClean="0"/>
              <a:t>++ </a:t>
            </a:r>
            <a:r>
              <a:rPr lang="en-US" sz="2400" dirty="0" err="1" smtClean="0"/>
              <a:t>vs</a:t>
            </a:r>
            <a:r>
              <a:rPr lang="en-US" sz="2400" dirty="0" smtClean="0"/>
              <a:t> Pythia6 depend on </a:t>
            </a:r>
            <a:r>
              <a:rPr lang="en-US" sz="2400" dirty="0" err="1" smtClean="0">
                <a:solidFill>
                  <a:srgbClr val="FF0000"/>
                </a:solidFill>
              </a:rPr>
              <a:t>q</a:t>
            </a:r>
            <a:r>
              <a:rPr lang="en-US" sz="2400" dirty="0" smtClean="0"/>
              <a:t> </a:t>
            </a:r>
            <a:r>
              <a:rPr lang="en-US" sz="2400" dirty="0" err="1" smtClean="0"/>
              <a:t>vs</a:t>
            </a:r>
            <a:r>
              <a:rPr lang="en-US" sz="2400" dirty="0" smtClean="0"/>
              <a:t> </a:t>
            </a:r>
            <a:r>
              <a:rPr lang="en-US" sz="2400" dirty="0" err="1" smtClean="0">
                <a:solidFill>
                  <a:srgbClr val="6EFFF3"/>
                </a:solidFill>
              </a:rPr>
              <a:t>g</a:t>
            </a:r>
            <a:r>
              <a:rPr lang="en-US" sz="2400" dirty="0" smtClean="0"/>
              <a:t> 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3276600"/>
            <a:ext cx="4267200" cy="3226085"/>
          </a:xfrm>
          <a:prstGeom prst="rect">
            <a:avLst/>
          </a:prstGeom>
        </p:spPr>
      </p:pic>
      <p:sp>
        <p:nvSpPr>
          <p:cNvPr id="16" name="Rectangle 11"/>
          <p:cNvSpPr>
            <a:spLocks/>
          </p:cNvSpPr>
          <p:nvPr/>
        </p:nvSpPr>
        <p:spPr bwMode="auto">
          <a:xfrm rot="16200000">
            <a:off x="-1752600" y="4572000"/>
            <a:ext cx="3962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defTabSz="642938"/>
            <a:r>
              <a:rPr lang="en-US" sz="1600" i="1" dirty="0">
                <a:solidFill>
                  <a:srgbClr val="6EFFF3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CMS Physics Analysis Summary QCD-</a:t>
            </a:r>
            <a:r>
              <a:rPr lang="en-US" sz="1600" i="1" dirty="0" smtClean="0">
                <a:solidFill>
                  <a:srgbClr val="6EFFF3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08-002</a:t>
            </a:r>
            <a:endParaRPr lang="en-US" sz="1600" i="1" dirty="0">
              <a:solidFill>
                <a:srgbClr val="6EFFF3"/>
              </a:solidFill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7586499" y="5570159"/>
            <a:ext cx="1100301" cy="449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4291" tIns="32146" rIns="64291" bIns="32146">
            <a:prstTxWarp prst="textNoShape">
              <a:avLst/>
            </a:prstTxWarp>
            <a:spAutoFit/>
          </a:bodyPr>
          <a:lstStyle/>
          <a:p>
            <a:r>
              <a:rPr lang="en-US" sz="2500" b="1" dirty="0">
                <a:solidFill>
                  <a:srgbClr val="FF0000"/>
                </a:solidFill>
              </a:rPr>
              <a:t>10 pb</a:t>
            </a:r>
            <a:r>
              <a:rPr lang="en-US" sz="2500" b="1" baseline="30000" dirty="0">
                <a:solidFill>
                  <a:srgbClr val="FF0000"/>
                </a:solidFill>
              </a:rPr>
              <a:t>-1</a:t>
            </a:r>
            <a:endParaRPr lang="en-US" sz="2500" dirty="0"/>
          </a:p>
        </p:txBody>
      </p:sp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5715000" y="5638800"/>
            <a:ext cx="924927" cy="37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4291" tIns="32146" rIns="64291" bIns="32146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10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</a:rPr>
              <a:t>TeV</a:t>
            </a:r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3471699" y="5570159"/>
            <a:ext cx="1100301" cy="449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4291" tIns="32146" rIns="64291" bIns="32146">
            <a:prstTxWarp prst="textNoShape">
              <a:avLst/>
            </a:prstTxWarp>
            <a:spAutoFit/>
          </a:bodyPr>
          <a:lstStyle/>
          <a:p>
            <a:r>
              <a:rPr lang="en-US" sz="2500" b="1" dirty="0">
                <a:solidFill>
                  <a:srgbClr val="FF0000"/>
                </a:solidFill>
              </a:rPr>
              <a:t>10 pb</a:t>
            </a:r>
            <a:r>
              <a:rPr lang="en-US" sz="2500" b="1" baseline="30000" dirty="0">
                <a:solidFill>
                  <a:srgbClr val="FF0000"/>
                </a:solidFill>
              </a:rPr>
              <a:t>-1</a:t>
            </a:r>
            <a:endParaRPr lang="en-US" sz="2500" dirty="0"/>
          </a:p>
        </p:txBody>
      </p:sp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1600200" y="5638800"/>
            <a:ext cx="924927" cy="37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4291" tIns="32146" rIns="64291" bIns="32146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10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</a:rPr>
              <a:t>TeV</a:t>
            </a:r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ABD1FF"/>
                </a:solidFill>
              </a:rPr>
              <a:t>Jet Shapes with </a:t>
            </a:r>
            <a:r>
              <a:rPr lang="en-US" dirty="0" err="1" smtClean="0">
                <a:solidFill>
                  <a:srgbClr val="ABD1FF"/>
                </a:solidFill>
              </a:rPr>
              <a:t>Calo</a:t>
            </a:r>
            <a:r>
              <a:rPr lang="en-US" dirty="0" smtClean="0">
                <a:solidFill>
                  <a:srgbClr val="ABD1FF"/>
                </a:solidFill>
              </a:rPr>
              <a:t> Towers</a:t>
            </a:r>
            <a:endParaRPr lang="en-US" dirty="0">
              <a:solidFill>
                <a:srgbClr val="ABD1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914400"/>
            <a:ext cx="4572000" cy="5638800"/>
          </a:xfrm>
        </p:spPr>
        <p:txBody>
          <a:bodyPr/>
          <a:lstStyle/>
          <a:p>
            <a:r>
              <a:rPr lang="en-US" sz="2200" dirty="0" smtClean="0"/>
              <a:t>Two Leading </a:t>
            </a:r>
            <a:r>
              <a:rPr lang="en-US" sz="2200" dirty="0" err="1" smtClean="0"/>
              <a:t>Calo</a:t>
            </a:r>
            <a:r>
              <a:rPr lang="en-US" sz="2200" dirty="0" smtClean="0"/>
              <a:t> Jets: </a:t>
            </a:r>
            <a:r>
              <a:rPr lang="en-US" sz="2200" dirty="0" err="1" smtClean="0"/>
              <a:t>SISCone</a:t>
            </a:r>
            <a:endParaRPr lang="en-US" sz="2200" dirty="0" smtClean="0"/>
          </a:p>
          <a:p>
            <a:pPr lvl="1"/>
            <a:r>
              <a:rPr lang="en-US" sz="2000" kern="1200" dirty="0" smtClean="0">
                <a:latin typeface="Times" pitchFamily="-65" charset="0"/>
                <a:ea typeface="ＭＳ Ｐゴシック" charset="-128"/>
                <a:cs typeface="ＭＳ Ｐゴシック" charset="-128"/>
              </a:rPr>
              <a:t>60 </a:t>
            </a:r>
            <a:r>
              <a:rPr lang="en-US" sz="2000" kern="1200" dirty="0" err="1" smtClean="0">
                <a:latin typeface="Times" pitchFamily="-65" charset="0"/>
                <a:ea typeface="ＭＳ Ｐゴシック" charset="-128"/>
                <a:cs typeface="ＭＳ Ｐゴシック" charset="-128"/>
              </a:rPr>
              <a:t>GeV</a:t>
            </a:r>
            <a:r>
              <a:rPr lang="en-US" sz="2000" kern="1200" dirty="0" smtClean="0">
                <a:latin typeface="Times" pitchFamily="-65" charset="0"/>
                <a:ea typeface="ＭＳ Ｐゴシック" charset="-128"/>
                <a:cs typeface="ＭＳ Ｐゴシック" charset="-128"/>
              </a:rPr>
              <a:t>&lt; P</a:t>
            </a:r>
            <a:r>
              <a:rPr lang="en-US" sz="2000" kern="1200" baseline="-25000" dirty="0" smtClean="0">
                <a:latin typeface="Times" pitchFamily="-65" charset="0"/>
                <a:ea typeface="ＭＳ Ｐゴシック" charset="-128"/>
                <a:cs typeface="ＭＳ Ｐゴシック" charset="-128"/>
              </a:rPr>
              <a:t>T</a:t>
            </a:r>
            <a:r>
              <a:rPr lang="en-US" sz="2000" kern="1200" dirty="0" smtClean="0">
                <a:latin typeface="Times" pitchFamily="-65" charset="0"/>
                <a:ea typeface="ＭＳ Ｐゴシック" charset="-128"/>
                <a:cs typeface="ＭＳ Ｐゴシック" charset="-128"/>
              </a:rPr>
              <a:t> &lt; 1.4 </a:t>
            </a:r>
            <a:r>
              <a:rPr lang="en-US" sz="2000" kern="1200" dirty="0" err="1" smtClean="0">
                <a:latin typeface="Times" pitchFamily="-65" charset="0"/>
                <a:ea typeface="ＭＳ Ｐゴシック" charset="-128"/>
                <a:cs typeface="ＭＳ Ｐゴシック" charset="-128"/>
              </a:rPr>
              <a:t>TeV</a:t>
            </a:r>
            <a:r>
              <a:rPr lang="en-US" sz="2000" kern="1200" dirty="0" smtClean="0">
                <a:latin typeface="Times" pitchFamily="-65" charset="0"/>
                <a:ea typeface="ＭＳ Ｐゴシック" charset="-128"/>
                <a:cs typeface="ＭＳ Ｐゴシック" charset="-128"/>
              </a:rPr>
              <a:t>, |</a:t>
            </a:r>
            <a:r>
              <a:rPr lang="en-US" sz="2000" kern="1200" dirty="0" err="1" smtClean="0">
                <a:latin typeface="Times" pitchFamily="-65" charset="0"/>
                <a:ea typeface="ＭＳ Ｐゴシック" charset="-128"/>
                <a:cs typeface="ＭＳ Ｐゴシック" charset="-128"/>
              </a:rPr>
              <a:t>y</a:t>
            </a:r>
            <a:r>
              <a:rPr lang="en-US" sz="2000" kern="1200" dirty="0" smtClean="0">
                <a:latin typeface="Times" pitchFamily="-65" charset="0"/>
                <a:ea typeface="ＭＳ Ｐゴシック" charset="-128"/>
                <a:cs typeface="ＭＳ Ｐゴシック" charset="-128"/>
              </a:rPr>
              <a:t>| &lt; 1</a:t>
            </a:r>
          </a:p>
          <a:p>
            <a:r>
              <a:rPr lang="en-US" sz="2200" kern="1200" dirty="0" smtClean="0">
                <a:latin typeface="Times" pitchFamily="-65" charset="0"/>
              </a:rPr>
              <a:t>Consider </a:t>
            </a:r>
            <a:r>
              <a:rPr lang="en-US" sz="2200" kern="1200" dirty="0" err="1" smtClean="0">
                <a:latin typeface="Times" pitchFamily="-65" charset="0"/>
              </a:rPr>
              <a:t>Calo</a:t>
            </a:r>
            <a:r>
              <a:rPr lang="en-US" sz="2200" kern="1200" dirty="0" smtClean="0">
                <a:latin typeface="Times" pitchFamily="-65" charset="0"/>
              </a:rPr>
              <a:t> Towers P</a:t>
            </a:r>
            <a:r>
              <a:rPr lang="en-US" sz="2200" kern="1200" baseline="-25000" dirty="0" smtClean="0">
                <a:latin typeface="Times" pitchFamily="-65" charset="0"/>
              </a:rPr>
              <a:t>T</a:t>
            </a:r>
            <a:r>
              <a:rPr lang="en-US" sz="2200" kern="1200" dirty="0" smtClean="0">
                <a:latin typeface="Times" pitchFamily="-65" charset="0"/>
              </a:rPr>
              <a:t>&gt;0.5 </a:t>
            </a:r>
            <a:r>
              <a:rPr lang="en-US" sz="2200" kern="1200" dirty="0" err="1" smtClean="0">
                <a:latin typeface="Times" pitchFamily="-65" charset="0"/>
              </a:rPr>
              <a:t>GeV</a:t>
            </a:r>
            <a:endParaRPr lang="en-US" sz="2200" kern="1200" dirty="0" smtClean="0">
              <a:latin typeface="Times" pitchFamily="-65" charset="0"/>
              <a:ea typeface="ＭＳ Ｐゴシック" charset="-128"/>
              <a:cs typeface="ＭＳ Ｐゴシック" charset="-128"/>
            </a:endParaRPr>
          </a:p>
          <a:p>
            <a:r>
              <a:rPr lang="en-US" sz="2200" dirty="0" smtClean="0"/>
              <a:t>JES (</a:t>
            </a:r>
            <a:r>
              <a:rPr lang="en-US" sz="2200" dirty="0" smtClean="0">
                <a:solidFill>
                  <a:srgbClr val="FFFF00"/>
                </a:solidFill>
              </a:rPr>
              <a:t>±10% at Start-up</a:t>
            </a:r>
            <a:r>
              <a:rPr lang="en-US" sz="2200" dirty="0" smtClean="0"/>
              <a:t>) changes jet shapes as jets migrate between different P</a:t>
            </a:r>
            <a:r>
              <a:rPr lang="en-US" sz="2200" baseline="-25000" dirty="0" smtClean="0"/>
              <a:t>T</a:t>
            </a:r>
            <a:r>
              <a:rPr lang="en-US" sz="2200" dirty="0" smtClean="0"/>
              <a:t> bins. </a:t>
            </a:r>
          </a:p>
          <a:p>
            <a:pPr lvl="1"/>
            <a:r>
              <a:rPr lang="en-US" sz="2000" dirty="0" smtClean="0">
                <a:latin typeface="Symbol" charset="2"/>
                <a:ea typeface="Lucida Grande"/>
                <a:cs typeface="Symbol" charset="2"/>
              </a:rPr>
              <a:t>D</a:t>
            </a:r>
            <a:r>
              <a:rPr lang="en-US" sz="2000" dirty="0" smtClean="0">
                <a:latin typeface="Lucida Grande"/>
                <a:ea typeface="Lucida Grande"/>
                <a:cs typeface="Lucida Grande"/>
              </a:rPr>
              <a:t>Ψ</a:t>
            </a:r>
            <a:r>
              <a:rPr lang="en-US" sz="2000" dirty="0" smtClean="0"/>
              <a:t>(.1,.2) = 10%,5% for P</a:t>
            </a:r>
            <a:r>
              <a:rPr lang="en-US" sz="2000" baseline="-25000" dirty="0" smtClean="0"/>
              <a:t>T</a:t>
            </a:r>
            <a:r>
              <a:rPr lang="en-US" sz="2000" dirty="0" smtClean="0"/>
              <a:t> &lt; 100 </a:t>
            </a:r>
            <a:r>
              <a:rPr lang="en-US" sz="2000" dirty="0" err="1" smtClean="0"/>
              <a:t>GeV</a:t>
            </a:r>
            <a:r>
              <a:rPr lang="en-US" sz="2000" dirty="0" smtClean="0"/>
              <a:t>, and decreases with </a:t>
            </a:r>
            <a:r>
              <a:rPr lang="en-US" sz="2000" dirty="0" err="1" smtClean="0"/>
              <a:t>r</a:t>
            </a:r>
            <a:r>
              <a:rPr lang="en-US" sz="2000" dirty="0" smtClean="0"/>
              <a:t> </a:t>
            </a:r>
          </a:p>
          <a:p>
            <a:pPr lvl="1"/>
            <a:r>
              <a:rPr lang="en-US" sz="2000" dirty="0" smtClean="0">
                <a:latin typeface="Symbol" charset="2"/>
                <a:ea typeface="Lucida Grande"/>
                <a:cs typeface="Symbol" charset="2"/>
              </a:rPr>
              <a:t>D</a:t>
            </a:r>
            <a:r>
              <a:rPr lang="en-US" sz="2000" dirty="0" smtClean="0">
                <a:latin typeface="Lucida Grande"/>
                <a:ea typeface="Lucida Grande"/>
                <a:cs typeface="Lucida Grande"/>
              </a:rPr>
              <a:t>Ψ</a:t>
            </a:r>
            <a:r>
              <a:rPr lang="en-US" sz="2000" dirty="0" smtClean="0"/>
              <a:t>(.1) &lt; 2% for P</a:t>
            </a:r>
            <a:r>
              <a:rPr lang="en-US" sz="2000" baseline="-25000" dirty="0" smtClean="0"/>
              <a:t>T</a:t>
            </a:r>
            <a:r>
              <a:rPr lang="en-US" sz="2000" dirty="0" smtClean="0"/>
              <a:t> &gt; 100 </a:t>
            </a:r>
            <a:r>
              <a:rPr lang="en-US" sz="2000" dirty="0" err="1" smtClean="0"/>
              <a:t>GeV</a:t>
            </a:r>
            <a:endParaRPr lang="en-US" sz="2000" dirty="0" smtClean="0"/>
          </a:p>
          <a:p>
            <a:r>
              <a:rPr lang="en-US" sz="2200" kern="1200" dirty="0" smtClean="0">
                <a:latin typeface="Times" pitchFamily="-65" charset="0"/>
              </a:rPr>
              <a:t>Distinguish between </a:t>
            </a:r>
            <a:r>
              <a:rPr lang="en-US" sz="2200" kern="1200" dirty="0" err="1" smtClean="0">
                <a:solidFill>
                  <a:srgbClr val="6EFFF3"/>
                </a:solidFill>
                <a:latin typeface="Times" pitchFamily="-65" charset="0"/>
              </a:rPr>
              <a:t>q</a:t>
            </a:r>
            <a:r>
              <a:rPr lang="en-US" sz="2200" kern="1200" dirty="0" smtClean="0">
                <a:latin typeface="Times" pitchFamily="-65" charset="0"/>
              </a:rPr>
              <a:t> and </a:t>
            </a:r>
            <a:r>
              <a:rPr lang="en-US" sz="2200" kern="1200" dirty="0" err="1" smtClean="0">
                <a:solidFill>
                  <a:srgbClr val="FF3FFA"/>
                </a:solidFill>
                <a:latin typeface="Times" pitchFamily="-65" charset="0"/>
              </a:rPr>
              <a:t>g</a:t>
            </a:r>
            <a:r>
              <a:rPr lang="en-US" sz="2200" kern="1200" dirty="0" smtClean="0">
                <a:latin typeface="Times" pitchFamily="-65" charset="0"/>
              </a:rPr>
              <a:t> Jets</a:t>
            </a:r>
          </a:p>
          <a:p>
            <a:r>
              <a:rPr lang="en-US" sz="2200" kern="1200" dirty="0" smtClean="0">
                <a:latin typeface="Times" pitchFamily="-65" charset="0"/>
              </a:rPr>
              <a:t>Sensitive to MC Models/Tuning</a:t>
            </a:r>
          </a:p>
          <a:p>
            <a:pPr lvl="1"/>
            <a:r>
              <a:rPr lang="en-US" sz="1800" kern="1200" dirty="0" err="1" smtClean="0">
                <a:latin typeface="Times" pitchFamily="-65" charset="0"/>
              </a:rPr>
              <a:t>Herwig</a:t>
            </a:r>
            <a:r>
              <a:rPr lang="en-US" sz="1800" kern="1200" dirty="0" smtClean="0">
                <a:latin typeface="Times" pitchFamily="-65" charset="0"/>
              </a:rPr>
              <a:t>++ </a:t>
            </a:r>
            <a:r>
              <a:rPr lang="en-US" sz="1800" kern="1200" dirty="0" err="1" smtClean="0">
                <a:latin typeface="Times" pitchFamily="-65" charset="0"/>
              </a:rPr>
              <a:t>vs</a:t>
            </a:r>
            <a:r>
              <a:rPr lang="en-US" sz="1800" kern="1200" dirty="0" smtClean="0">
                <a:latin typeface="Times" pitchFamily="-65" charset="0"/>
              </a:rPr>
              <a:t> Pythia6</a:t>
            </a:r>
          </a:p>
          <a:p>
            <a:pPr lvl="1"/>
            <a:r>
              <a:rPr lang="en-US" sz="1800" kern="1200" dirty="0" smtClean="0">
                <a:latin typeface="Times" pitchFamily="-65" charset="0"/>
              </a:rPr>
              <a:t>DWT </a:t>
            </a:r>
            <a:r>
              <a:rPr lang="en-US" sz="1800" kern="1200" dirty="0" err="1" smtClean="0">
                <a:latin typeface="Times" pitchFamily="-65" charset="0"/>
              </a:rPr>
              <a:t>vs</a:t>
            </a:r>
            <a:r>
              <a:rPr lang="en-US" sz="1800" kern="1200" dirty="0" smtClean="0">
                <a:latin typeface="Times" pitchFamily="-65" charset="0"/>
              </a:rPr>
              <a:t> DW Pythia6 Tunes</a:t>
            </a:r>
          </a:p>
          <a:p>
            <a:endParaRPr lang="en-US" sz="2400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Paolo Bartalini (NTU)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r>
              <a:rPr lang="en-US" smtClean="0"/>
              <a:t>Antananarivo, August 24th 2009</a:t>
            </a:r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533400" y="914400"/>
            <a:ext cx="3981121" cy="5638800"/>
            <a:chOff x="76200" y="914400"/>
            <a:chExt cx="3981121" cy="56388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200" y="3136562"/>
              <a:ext cx="3975999" cy="341663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200" y="914400"/>
              <a:ext cx="3981121" cy="2241212"/>
            </a:xfrm>
            <a:prstGeom prst="rect">
              <a:avLst/>
            </a:prstGeom>
          </p:spPr>
        </p:pic>
      </p:grpSp>
      <p:sp>
        <p:nvSpPr>
          <p:cNvPr id="10" name="Rectangle 11"/>
          <p:cNvSpPr>
            <a:spLocks/>
          </p:cNvSpPr>
          <p:nvPr/>
        </p:nvSpPr>
        <p:spPr bwMode="auto">
          <a:xfrm rot="16200000">
            <a:off x="-2514600" y="3581400"/>
            <a:ext cx="56388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defTabSz="642938"/>
            <a:r>
              <a:rPr lang="en-US" sz="1800" i="1" dirty="0">
                <a:solidFill>
                  <a:srgbClr val="6EFFF3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CMS Physics Analysis Summary QCD-</a:t>
            </a:r>
            <a:r>
              <a:rPr lang="en-US" sz="1800" i="1" dirty="0" smtClean="0">
                <a:solidFill>
                  <a:srgbClr val="6EFFF3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08-005</a:t>
            </a:r>
            <a:endParaRPr lang="en-US" sz="1800" i="1" dirty="0">
              <a:solidFill>
                <a:srgbClr val="6EFFF3"/>
              </a:solidFill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57400" y="4419600"/>
            <a:ext cx="7383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14 </a:t>
            </a:r>
            <a:r>
              <a:rPr lang="en-US" sz="1400" b="1" dirty="0" err="1" smtClean="0">
                <a:solidFill>
                  <a:srgbClr val="FF0000"/>
                </a:solidFill>
              </a:rPr>
              <a:t>TeV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3450" y="3048000"/>
            <a:ext cx="34939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chemeClr val="bg2"/>
                </a:solidFill>
                <a:latin typeface="Lucida Grande"/>
                <a:ea typeface="Lucida Grande"/>
                <a:cs typeface="Lucida Grande"/>
              </a:rPr>
              <a:t>Ψ</a:t>
            </a:r>
            <a:r>
              <a:rPr lang="en-US" sz="1400" b="1" dirty="0" err="1" smtClean="0">
                <a:solidFill>
                  <a:schemeClr val="bg2"/>
                </a:solidFill>
              </a:rPr>
              <a:t>(r</a:t>
            </a:r>
            <a:r>
              <a:rPr lang="en-US" sz="1400" b="1" dirty="0" smtClean="0">
                <a:solidFill>
                  <a:schemeClr val="bg2"/>
                </a:solidFill>
              </a:rPr>
              <a:t>) = P</a:t>
            </a:r>
            <a:r>
              <a:rPr lang="en-US" sz="1400" b="1" baseline="-25000" dirty="0" smtClean="0">
                <a:solidFill>
                  <a:schemeClr val="bg2"/>
                </a:solidFill>
              </a:rPr>
              <a:t>T</a:t>
            </a:r>
            <a:r>
              <a:rPr lang="en-US" sz="1400" b="1" dirty="0" smtClean="0">
                <a:solidFill>
                  <a:schemeClr val="bg2"/>
                </a:solidFill>
              </a:rPr>
              <a:t> fraction inside cone of radius </a:t>
            </a:r>
            <a:r>
              <a:rPr lang="en-US" sz="1400" b="1" dirty="0" err="1" smtClean="0">
                <a:solidFill>
                  <a:schemeClr val="bg2"/>
                </a:solidFill>
              </a:rPr>
              <a:t>r</a:t>
            </a:r>
            <a:endParaRPr lang="en-US" sz="140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Paolo Bartalini (NTU)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r>
              <a:rPr lang="en-US" smtClean="0"/>
              <a:t>Antananarivo, August 24th 2009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3200" b="1" i="1" dirty="0" smtClean="0">
                <a:solidFill>
                  <a:srgbClr val="ABD1FF"/>
                </a:solidFill>
              </a:rPr>
              <a:t>Event Shapes with Jets in the central region</a:t>
            </a:r>
            <a:endParaRPr lang="en-US" sz="3200" b="1" i="1" dirty="0">
              <a:solidFill>
                <a:srgbClr val="ABD1FF"/>
              </a:solidFill>
            </a:endParaRPr>
          </a:p>
        </p:txBody>
      </p:sp>
      <p:sp>
        <p:nvSpPr>
          <p:cNvPr id="6" name="TextBox 23"/>
          <p:cNvSpPr txBox="1">
            <a:spLocks noChangeArrowheads="1"/>
          </p:cNvSpPr>
          <p:nvPr/>
        </p:nvSpPr>
        <p:spPr bwMode="auto">
          <a:xfrm>
            <a:off x="3733800" y="762000"/>
            <a:ext cx="5410200" cy="1603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prstTxWarp prst="textNoShape">
              <a:avLst/>
            </a:prstTxWarp>
            <a:spAutoFit/>
          </a:bodyPr>
          <a:lstStyle/>
          <a:p>
            <a:pPr algn="l">
              <a:buFont typeface="Wingdings" charset="2"/>
              <a:buChar char="q"/>
            </a:pPr>
            <a:r>
              <a:rPr lang="en-US" sz="2000" dirty="0" smtClean="0"/>
              <a:t> Transverse Global Thrust, defined for different P</a:t>
            </a:r>
            <a:r>
              <a:rPr lang="en-US" sz="2000" baseline="-25000" dirty="0" smtClean="0"/>
              <a:t>T</a:t>
            </a:r>
            <a:r>
              <a:rPr lang="en-US" sz="2000" dirty="0" smtClean="0"/>
              <a:t> thresholds of the 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Jet </a:t>
            </a:r>
          </a:p>
          <a:p>
            <a:pPr lvl="1" algn="l">
              <a:buFont typeface="Wingdings" charset="2"/>
              <a:buChar char="q"/>
            </a:pPr>
            <a:r>
              <a:rPr lang="en-US" sz="2000" dirty="0" smtClean="0"/>
              <a:t> </a:t>
            </a:r>
            <a:r>
              <a:rPr lang="en-US" sz="1800" dirty="0" smtClean="0"/>
              <a:t>Secondary jets above 60 </a:t>
            </a:r>
            <a:r>
              <a:rPr lang="en-US" sz="1800" dirty="0" err="1" smtClean="0"/>
              <a:t>GeV</a:t>
            </a:r>
            <a:endParaRPr lang="en-US" sz="1800" dirty="0" smtClean="0"/>
          </a:p>
          <a:p>
            <a:pPr lvl="1" algn="l">
              <a:buFont typeface="Wingdings" charset="2"/>
              <a:buChar char="q"/>
            </a:pPr>
            <a:r>
              <a:rPr lang="en-US" sz="2000" dirty="0" smtClean="0">
                <a:latin typeface="Times" pitchFamily="-65" charset="0"/>
                <a:ea typeface="ＭＳ Ｐゴシック" charset="-128"/>
                <a:cs typeface="ＭＳ Ｐゴシック" charset="-128"/>
              </a:rPr>
              <a:t> </a:t>
            </a:r>
            <a:r>
              <a:rPr lang="en-US" sz="1800" dirty="0" smtClean="0">
                <a:latin typeface="Times" pitchFamily="-65" charset="0"/>
                <a:ea typeface="ＭＳ Ｐゴシック" charset="-128"/>
                <a:cs typeface="ＭＳ Ｐゴシック" charset="-128"/>
              </a:rPr>
              <a:t>Restrict to jets in the </a:t>
            </a:r>
            <a:r>
              <a:rPr lang="en-US" sz="1800" dirty="0" smtClean="0">
                <a:solidFill>
                  <a:srgbClr val="FFFF66"/>
                </a:solidFill>
                <a:latin typeface="Times" pitchFamily="-65" charset="0"/>
                <a:ea typeface="ＭＳ Ｐゴシック" charset="-128"/>
                <a:cs typeface="ＭＳ Ｐゴシック" charset="-128"/>
              </a:rPr>
              <a:t>Central Region </a:t>
            </a:r>
            <a:r>
              <a:rPr lang="en-US" sz="1800" dirty="0" smtClean="0">
                <a:latin typeface="Times" pitchFamily="-65" charset="0"/>
                <a:ea typeface="ＭＳ Ｐゴシック" charset="-128"/>
                <a:cs typeface="ＭＳ Ｐゴシック" charset="-128"/>
              </a:rPr>
              <a:t>|</a:t>
            </a:r>
            <a:r>
              <a:rPr lang="en-US" sz="1800" dirty="0" err="1" smtClean="0">
                <a:latin typeface="Symbol" charset="2"/>
                <a:ea typeface="ＭＳ Ｐゴシック" charset="-128"/>
                <a:cs typeface="Symbol" charset="2"/>
              </a:rPr>
              <a:t>h</a:t>
            </a:r>
            <a:r>
              <a:rPr lang="en-US" sz="1800" baseline="-25000" dirty="0" err="1" smtClean="0">
                <a:latin typeface="+mn-lt"/>
                <a:ea typeface="ＭＳ Ｐゴシック" charset="-128"/>
                <a:cs typeface="Symbol" charset="2"/>
              </a:rPr>
              <a:t>jet</a:t>
            </a:r>
            <a:r>
              <a:rPr lang="en-US" sz="1800" dirty="0" smtClean="0">
                <a:latin typeface="Times" pitchFamily="-65" charset="0"/>
                <a:ea typeface="ＭＳ Ｐゴシック" charset="-128"/>
                <a:cs typeface="ＭＳ Ｐゴシック" charset="-128"/>
              </a:rPr>
              <a:t>| &lt; 1.3</a:t>
            </a:r>
            <a:r>
              <a:rPr lang="en-US" sz="1800" dirty="0" smtClean="0"/>
              <a:t> </a:t>
            </a:r>
          </a:p>
          <a:p>
            <a:pPr algn="l">
              <a:buFont typeface="Wingdings" charset="2"/>
              <a:buChar char="q"/>
            </a:pPr>
            <a:r>
              <a:rPr lang="en-US" sz="2000" dirty="0" smtClean="0"/>
              <a:t> Reduced dependency on JES, JER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1" y="762000"/>
            <a:ext cx="3429000" cy="9452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1752601"/>
            <a:ext cx="2057400" cy="444350"/>
          </a:xfrm>
          <a:prstGeom prst="rect">
            <a:avLst/>
          </a:prstGeom>
        </p:spPr>
      </p:pic>
      <p:sp>
        <p:nvSpPr>
          <p:cNvPr id="9" name="Rectangle 12"/>
          <p:cNvSpPr>
            <a:spLocks/>
          </p:cNvSpPr>
          <p:nvPr/>
        </p:nvSpPr>
        <p:spPr bwMode="auto">
          <a:xfrm rot="16200000">
            <a:off x="-1765299" y="3975100"/>
            <a:ext cx="4191000" cy="355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1800" i="1" dirty="0">
                <a:solidFill>
                  <a:srgbClr val="FFFF66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CMS Physics Analysis Summary QCD-</a:t>
            </a:r>
            <a:r>
              <a:rPr lang="en-US" sz="1800" i="1" dirty="0" smtClean="0">
                <a:solidFill>
                  <a:srgbClr val="FFFF66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08-003</a:t>
            </a:r>
            <a:endParaRPr lang="en-US" sz="1800" i="1" dirty="0">
              <a:solidFill>
                <a:srgbClr val="FFFF66"/>
              </a:solidFill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867400" y="2743200"/>
            <a:ext cx="32766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 typeface="Wingdings" charset="2"/>
              <a:buChar char="q"/>
            </a:pPr>
            <a:r>
              <a:rPr lang="en-US" sz="1800" dirty="0" smtClean="0"/>
              <a:t> Distinguish between </a:t>
            </a:r>
            <a:r>
              <a:rPr lang="en-US" sz="1800" dirty="0" smtClean="0">
                <a:solidFill>
                  <a:srgbClr val="FF3FFA"/>
                </a:solidFill>
              </a:rPr>
              <a:t>boosted</a:t>
            </a:r>
            <a:r>
              <a:rPr lang="en-US" sz="1800" dirty="0" smtClean="0"/>
              <a:t> and </a:t>
            </a:r>
            <a:r>
              <a:rPr lang="en-US" sz="1800" dirty="0" smtClean="0">
                <a:solidFill>
                  <a:srgbClr val="008000"/>
                </a:solidFill>
              </a:rPr>
              <a:t>spherical</a:t>
            </a:r>
            <a:r>
              <a:rPr lang="en-US" sz="1800" dirty="0" smtClean="0"/>
              <a:t> topologies </a:t>
            </a:r>
          </a:p>
          <a:p>
            <a:pPr algn="l">
              <a:buFont typeface="Wingdings" charset="2"/>
              <a:buChar char="q"/>
            </a:pPr>
            <a:endParaRPr lang="en-US" sz="1800" dirty="0" smtClean="0"/>
          </a:p>
          <a:p>
            <a:pPr algn="l">
              <a:buFont typeface="Wingdings" charset="2"/>
              <a:buChar char="q"/>
            </a:pPr>
            <a:r>
              <a:rPr lang="en-US" sz="1800" dirty="0" smtClean="0"/>
              <a:t> Sensitive to the differences between the models</a:t>
            </a:r>
          </a:p>
          <a:p>
            <a:pPr lvl="1" algn="l">
              <a:buFont typeface="Wingdings" charset="2"/>
              <a:buChar char="q"/>
            </a:pPr>
            <a:r>
              <a:rPr lang="en-US" sz="1800" dirty="0" smtClean="0"/>
              <a:t> </a:t>
            </a:r>
            <a:r>
              <a:rPr lang="en-US" sz="1800" dirty="0" smtClean="0">
                <a:solidFill>
                  <a:srgbClr val="6EFFF3"/>
                </a:solidFill>
              </a:rPr>
              <a:t>ALPGEN</a:t>
            </a:r>
            <a:r>
              <a:rPr lang="en-US" sz="1800" dirty="0" smtClean="0"/>
              <a:t> </a:t>
            </a:r>
            <a:r>
              <a:rPr lang="en-US" sz="1800" dirty="0" err="1" smtClean="0"/>
              <a:t>vs</a:t>
            </a:r>
            <a:r>
              <a:rPr lang="en-US" sz="1800" dirty="0" smtClean="0"/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Pythia</a:t>
            </a:r>
            <a:endParaRPr lang="en-US" sz="1800" dirty="0" smtClean="0">
              <a:solidFill>
                <a:srgbClr val="FF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2438400"/>
            <a:ext cx="4998417" cy="36512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2438400"/>
            <a:ext cx="5048241" cy="36576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9836" y="2438400"/>
            <a:ext cx="4971514" cy="35814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5867400" y="4944070"/>
            <a:ext cx="3276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 typeface="Wingdings" charset="2"/>
              <a:buChar char="q"/>
            </a:pPr>
            <a:r>
              <a:rPr lang="en-US" sz="1800" dirty="0" smtClean="0"/>
              <a:t> Growth of the </a:t>
            </a:r>
            <a:r>
              <a:rPr lang="en-US" sz="1800" dirty="0" smtClean="0">
                <a:solidFill>
                  <a:srgbClr val="008000"/>
                </a:solidFill>
              </a:rPr>
              <a:t>spherical</a:t>
            </a:r>
            <a:r>
              <a:rPr lang="en-US" sz="1800" dirty="0" smtClean="0"/>
              <a:t> peak at high P</a:t>
            </a:r>
            <a:r>
              <a:rPr lang="en-US" sz="1800" baseline="-25000" dirty="0" smtClean="0"/>
              <a:t>T</a:t>
            </a:r>
            <a:r>
              <a:rPr lang="en-US" sz="1800" dirty="0" smtClean="0"/>
              <a:t> but also larger tails in the </a:t>
            </a:r>
            <a:r>
              <a:rPr lang="en-US" sz="1800" dirty="0" smtClean="0">
                <a:solidFill>
                  <a:srgbClr val="FF3FFA"/>
                </a:solidFill>
              </a:rPr>
              <a:t>boosted </a:t>
            </a:r>
            <a:r>
              <a:rPr lang="en-US" sz="1800" dirty="0" smtClean="0"/>
              <a:t>region </a:t>
            </a:r>
            <a:endParaRPr lang="en-US" sz="1800" baseline="-25000" dirty="0" smtClean="0"/>
          </a:p>
        </p:txBody>
      </p:sp>
      <p:grpSp>
        <p:nvGrpSpPr>
          <p:cNvPr id="16" name="Group 15"/>
          <p:cNvGrpSpPr/>
          <p:nvPr/>
        </p:nvGrpSpPr>
        <p:grpSpPr>
          <a:xfrm>
            <a:off x="1447800" y="4419600"/>
            <a:ext cx="4343400" cy="1481554"/>
            <a:chOff x="1447800" y="4419600"/>
            <a:chExt cx="4343400" cy="1481554"/>
          </a:xfrm>
        </p:grpSpPr>
        <p:grpSp>
          <p:nvGrpSpPr>
            <p:cNvPr id="14" name="Group 13"/>
            <p:cNvGrpSpPr/>
            <p:nvPr/>
          </p:nvGrpSpPr>
          <p:grpSpPr>
            <a:xfrm>
              <a:off x="1447800" y="5562600"/>
              <a:ext cx="4343400" cy="338554"/>
              <a:chOff x="1447800" y="5562600"/>
              <a:chExt cx="4343400" cy="338554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1447800" y="5562600"/>
                <a:ext cx="1851989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600" b="1" dirty="0" err="1" smtClean="0">
                    <a:solidFill>
                      <a:srgbClr val="FF3FFA"/>
                    </a:solidFill>
                    <a:sym typeface="Wingdings"/>
                  </a:rPr>
                  <a:t></a:t>
                </a:r>
                <a:r>
                  <a:rPr lang="en-US" sz="1600" b="1" dirty="0" smtClean="0">
                    <a:solidFill>
                      <a:srgbClr val="FF3FFA"/>
                    </a:solidFill>
                    <a:sym typeface="Wingdings"/>
                  </a:rPr>
                  <a:t>     </a:t>
                </a:r>
                <a:r>
                  <a:rPr lang="en-US" sz="1600" b="1" dirty="0" smtClean="0">
                    <a:solidFill>
                      <a:srgbClr val="FF3FFA"/>
                    </a:solidFill>
                  </a:rPr>
                  <a:t>Boosted     </a:t>
                </a:r>
                <a:r>
                  <a:rPr lang="en-US" sz="1600" b="1" dirty="0" err="1" smtClean="0">
                    <a:solidFill>
                      <a:srgbClr val="FF3FFA"/>
                    </a:solidFill>
                    <a:sym typeface="Wingdings"/>
                  </a:rPr>
                  <a:t></a:t>
                </a:r>
                <a:endParaRPr lang="en-US" sz="1600" b="1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3952235" y="5562600"/>
                <a:ext cx="1838965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600" b="1" dirty="0" err="1" smtClean="0">
                    <a:solidFill>
                      <a:srgbClr val="008000"/>
                    </a:solidFill>
                    <a:sym typeface="Wingdings"/>
                  </a:rPr>
                  <a:t></a:t>
                </a:r>
                <a:r>
                  <a:rPr lang="en-US" sz="1600" b="1" dirty="0" smtClean="0">
                    <a:solidFill>
                      <a:srgbClr val="008000"/>
                    </a:solidFill>
                    <a:sym typeface="Wingdings"/>
                  </a:rPr>
                  <a:t>   Spherical</a:t>
                </a:r>
                <a:r>
                  <a:rPr lang="en-US" sz="1600" b="1" dirty="0" smtClean="0">
                    <a:solidFill>
                      <a:srgbClr val="008000"/>
                    </a:solidFill>
                  </a:rPr>
                  <a:t>    </a:t>
                </a:r>
                <a:r>
                  <a:rPr lang="en-US" sz="1600" b="1" dirty="0" err="1" smtClean="0">
                    <a:solidFill>
                      <a:srgbClr val="008000"/>
                    </a:solidFill>
                    <a:sym typeface="Wingdings"/>
                  </a:rPr>
                  <a:t></a:t>
                </a:r>
                <a:endParaRPr lang="en-US" sz="1600" b="1" dirty="0">
                  <a:solidFill>
                    <a:srgbClr val="008000"/>
                  </a:solidFill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2057400" y="4419600"/>
              <a:ext cx="7383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FF0000"/>
                  </a:solidFill>
                </a:rPr>
                <a:t>14 </a:t>
              </a:r>
              <a:r>
                <a:rPr lang="en-US" sz="1400" b="1" dirty="0" err="1" smtClean="0">
                  <a:solidFill>
                    <a:srgbClr val="FF0000"/>
                  </a:solidFill>
                </a:rPr>
                <a:t>TeV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4572000" y="6211281"/>
            <a:ext cx="1726391" cy="341919"/>
          </a:xfrm>
          <a:prstGeom prst="rect">
            <a:avLst/>
          </a:prstGeom>
          <a:solidFill>
            <a:schemeClr val="accent6">
              <a:lumMod val="40000"/>
              <a:lumOff val="60000"/>
              <a:alpha val="49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none" lIns="64291" tIns="32146" rIns="64291" bIns="32146">
            <a:spAutoFit/>
          </a:bodyPr>
          <a:lstStyle/>
          <a:p>
            <a:pPr>
              <a:defRPr/>
            </a:pPr>
            <a:r>
              <a:rPr lang="en-US" sz="1800" b="1" dirty="0" smtClean="0">
                <a:solidFill>
                  <a:srgbClr val="FFFF66"/>
                </a:solidFill>
                <a:ea typeface="+mn-ea"/>
                <a:cs typeface="+mn-cs"/>
              </a:rPr>
              <a:t>Central Region</a:t>
            </a:r>
            <a:endParaRPr lang="en-US" sz="1800" dirty="0">
              <a:solidFill>
                <a:srgbClr val="FFFF66"/>
              </a:solidFill>
              <a:ea typeface="+mn-ea"/>
              <a:cs typeface="+mn-cs"/>
            </a:endParaRPr>
          </a:p>
        </p:txBody>
      </p:sp>
      <p:cxnSp>
        <p:nvCxnSpPr>
          <p:cNvPr id="21" name="Straight Arrow Connector 22"/>
          <p:cNvCxnSpPr>
            <a:cxnSpLocks noChangeShapeType="1"/>
          </p:cNvCxnSpPr>
          <p:nvPr/>
        </p:nvCxnSpPr>
        <p:spPr bwMode="auto">
          <a:xfrm rot="10800000">
            <a:off x="3962400" y="5943600"/>
            <a:ext cx="609600" cy="4572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5562600"/>
          </a:xfrm>
        </p:spPr>
        <p:txBody>
          <a:bodyPr/>
          <a:lstStyle/>
          <a:p>
            <a:r>
              <a:rPr lang="en-US" dirty="0" smtClean="0"/>
              <a:t>Rich QCD Measurement </a:t>
            </a:r>
            <a:r>
              <a:rPr lang="en-US" dirty="0" err="1" smtClean="0"/>
              <a:t>programme</a:t>
            </a:r>
            <a:r>
              <a:rPr lang="en-US" dirty="0" smtClean="0"/>
              <a:t> in CMS with emphasis on the LHC Start-up</a:t>
            </a:r>
          </a:p>
          <a:p>
            <a:pPr lvl="1"/>
            <a:r>
              <a:rPr lang="en-US" sz="2400" spc="-150" dirty="0" smtClean="0"/>
              <a:t>MB, UE, Shapes, Jet P</a:t>
            </a:r>
            <a:r>
              <a:rPr lang="en-US" sz="2400" spc="-150" baseline="-25000" dirty="0" smtClean="0"/>
              <a:t>T</a:t>
            </a:r>
            <a:r>
              <a:rPr lang="en-US" sz="2400" spc="-150" dirty="0" smtClean="0"/>
              <a:t>, </a:t>
            </a:r>
            <a:r>
              <a:rPr lang="en-US" sz="2400" spc="-150" dirty="0" err="1" smtClean="0"/>
              <a:t>di</a:t>
            </a:r>
            <a:r>
              <a:rPr lang="en-US" sz="2400" spc="-150" dirty="0" smtClean="0"/>
              <a:t>-jet Mass &amp; </a:t>
            </a:r>
            <a:r>
              <a:rPr lang="en-US" sz="2400" spc="-150" dirty="0" err="1" smtClean="0">
                <a:latin typeface="Symbol" charset="2"/>
                <a:cs typeface="Symbol" charset="2"/>
              </a:rPr>
              <a:t>f</a:t>
            </a:r>
            <a:r>
              <a:rPr lang="en-US" sz="2400" spc="-150" dirty="0" err="1" smtClean="0">
                <a:cs typeface="Symbol" charset="2"/>
              </a:rPr>
              <a:t>-</a:t>
            </a:r>
            <a:r>
              <a:rPr lang="en-US" sz="2400" spc="-150" dirty="0" err="1" smtClean="0"/>
              <a:t>Decorrelations</a:t>
            </a:r>
            <a:r>
              <a:rPr lang="en-US" sz="2400" spc="-150" dirty="0" smtClean="0"/>
              <a:t>, Photons</a:t>
            </a:r>
          </a:p>
          <a:p>
            <a:pPr lvl="2"/>
            <a:r>
              <a:rPr lang="en-US" sz="2000" dirty="0" smtClean="0"/>
              <a:t>Basic QCD measurements</a:t>
            </a:r>
          </a:p>
          <a:p>
            <a:pPr lvl="2"/>
            <a:r>
              <a:rPr lang="en-US" sz="2000" dirty="0" smtClean="0"/>
              <a:t>Study QCD Backgrounds, Tune the MC Models </a:t>
            </a:r>
          </a:p>
          <a:p>
            <a:pPr lvl="2"/>
            <a:r>
              <a:rPr lang="en-US" sz="2000" dirty="0" smtClean="0"/>
              <a:t>Sensitivity to large </a:t>
            </a:r>
            <a:r>
              <a:rPr lang="en-US" sz="2000" dirty="0" err="1" smtClean="0"/>
              <a:t>m</a:t>
            </a:r>
            <a:r>
              <a:rPr lang="en-US" sz="2000" dirty="0" smtClean="0"/>
              <a:t> resonances, contact interactions</a:t>
            </a:r>
          </a:p>
          <a:p>
            <a:r>
              <a:rPr lang="en-US" dirty="0" smtClean="0"/>
              <a:t>Low P</a:t>
            </a:r>
            <a:r>
              <a:rPr lang="en-US" baseline="-25000" dirty="0" smtClean="0"/>
              <a:t>T</a:t>
            </a:r>
            <a:r>
              <a:rPr lang="en-US" dirty="0" smtClean="0"/>
              <a:t> measurements mostly relying on the performance of the tracker</a:t>
            </a:r>
          </a:p>
          <a:p>
            <a:r>
              <a:rPr lang="en-US" dirty="0" smtClean="0"/>
              <a:t>Jet Energy Scale dominating uncertainty in  </a:t>
            </a:r>
            <a:r>
              <a:rPr lang="en-US" dirty="0" err="1" smtClean="0"/>
              <a:t>serveral</a:t>
            </a:r>
            <a:r>
              <a:rPr lang="en-US" dirty="0" smtClean="0"/>
              <a:t> </a:t>
            </a:r>
            <a:r>
              <a:rPr lang="en-US" dirty="0" err="1" smtClean="0"/>
              <a:t>Calo</a:t>
            </a:r>
            <a:r>
              <a:rPr lang="en-US" dirty="0" smtClean="0"/>
              <a:t> based measurements</a:t>
            </a:r>
          </a:p>
          <a:p>
            <a:pPr lvl="1"/>
            <a:r>
              <a:rPr lang="en-US" sz="2400" dirty="0" smtClean="0"/>
              <a:t>Angular and Shape observables less affected</a:t>
            </a:r>
          </a:p>
          <a:p>
            <a:pPr lvl="1"/>
            <a:r>
              <a:rPr lang="en-US" sz="2400" dirty="0" smtClean="0"/>
              <a:t>Ratio techniques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Paolo Bartalini (NTU)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r>
              <a:rPr lang="en-US" smtClean="0"/>
              <a:t>Antananarivo, August 24th 2009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/>
          <a:srcRect l="2283" t="-310" r="1935" b="3841"/>
          <a:stretch>
            <a:fillRect/>
          </a:stretch>
        </p:blipFill>
        <p:spPr bwMode="auto">
          <a:xfrm>
            <a:off x="2367591" y="1390650"/>
            <a:ext cx="6516059" cy="5086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grpSp>
        <p:nvGrpSpPr>
          <p:cNvPr id="25" name="Group 24"/>
          <p:cNvGrpSpPr/>
          <p:nvPr/>
        </p:nvGrpSpPr>
        <p:grpSpPr>
          <a:xfrm>
            <a:off x="0" y="609600"/>
            <a:ext cx="6104173" cy="3553528"/>
            <a:chOff x="0" y="609600"/>
            <a:chExt cx="6104173" cy="3553528"/>
          </a:xfrm>
        </p:grpSpPr>
        <p:sp>
          <p:nvSpPr>
            <p:cNvPr id="742404" name="Rectangle 4"/>
            <p:cNvSpPr>
              <a:spLocks noChangeArrowheads="1"/>
            </p:cNvSpPr>
            <p:nvPr/>
          </p:nvSpPr>
          <p:spPr bwMode="auto">
            <a:xfrm>
              <a:off x="4851163" y="3337638"/>
              <a:ext cx="1253010" cy="825490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742405" name="Line 5"/>
            <p:cNvSpPr>
              <a:spLocks noChangeShapeType="1"/>
            </p:cNvSpPr>
            <p:nvPr/>
          </p:nvSpPr>
          <p:spPr bwMode="auto">
            <a:xfrm flipH="1" flipV="1">
              <a:off x="3387957" y="1828410"/>
              <a:ext cx="1463206" cy="150922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742412" name="Rectangle 12"/>
            <p:cNvSpPr>
              <a:spLocks noChangeArrowheads="1"/>
            </p:cNvSpPr>
            <p:nvPr/>
          </p:nvSpPr>
          <p:spPr bwMode="auto">
            <a:xfrm>
              <a:off x="0" y="609600"/>
              <a:ext cx="4732338" cy="3262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 eaLnBrk="0" hangingPunct="0">
                <a:defRPr/>
              </a:pPr>
              <a:r>
                <a:rPr lang="en-US" sz="2000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Times New Roman" charset="0"/>
                </a:rPr>
                <a:t>Extra gluon emission described with ME at the highest possible order (+matching). Spin correlations </a:t>
              </a:r>
              <a:r>
                <a:rPr lang="en-US" sz="2000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Times New Roman" charset="0"/>
                </a:rPr>
                <a:t>needed.</a:t>
              </a:r>
            </a:p>
            <a:p>
              <a:pPr algn="l" eaLnBrk="0" hangingPunct="0">
                <a:defRPr/>
              </a:pPr>
              <a:r>
                <a:rPr lang="sl-SI" sz="1800" dirty="0" smtClean="0">
                  <a:solidFill>
                    <a:srgbClr val="FF3FFA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Times New Roman" charset="0"/>
                </a:rPr>
                <a:t>2</a:t>
              </a:r>
              <a:r>
                <a:rPr lang="sl-SI" sz="1800" dirty="0" smtClean="0">
                  <a:solidFill>
                    <a:srgbClr val="FF3FFA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Times New Roman" charset="0"/>
                  <a:ea typeface="Times New Roman" charset="0"/>
                  <a:cs typeface="Times New Roman" charset="0"/>
                  <a:sym typeface="Wingdings" charset="2"/>
                </a:rPr>
                <a:t>→</a:t>
              </a:r>
              <a:r>
                <a:rPr lang="sl-SI" sz="1800" dirty="0" smtClean="0">
                  <a:solidFill>
                    <a:srgbClr val="FF3FFA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Times New Roman" charset="0"/>
                  <a:sym typeface="Wingdings" charset="2"/>
                </a:rPr>
                <a:t>2</a:t>
              </a:r>
              <a:r>
                <a:rPr lang="fr-FR" sz="1800" dirty="0" smtClean="0">
                  <a:solidFill>
                    <a:srgbClr val="FF3FFA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Times New Roman" charset="0"/>
                  <a:sym typeface="Wingdings" charset="2"/>
                </a:rPr>
                <a:t>(+3, 4)</a:t>
              </a:r>
              <a:r>
                <a:rPr lang="sl-SI" sz="1800" dirty="0" smtClean="0">
                  <a:solidFill>
                    <a:srgbClr val="FF3FFA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Times New Roman" charset="0"/>
                  <a:sym typeface="Wingdings" charset="2"/>
                </a:rPr>
                <a:t> LO ME: </a:t>
              </a:r>
            </a:p>
            <a:p>
              <a:pPr algn="l" eaLnBrk="0" hangingPunct="0">
                <a:defRPr/>
              </a:pPr>
              <a:r>
                <a:rPr lang="sl-SI" sz="1800" dirty="0" smtClean="0">
                  <a:solidFill>
                    <a:srgbClr val="FF3FFA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Times New Roman" charset="0"/>
                </a:rPr>
                <a:t>Alpgen</a:t>
              </a:r>
              <a:r>
                <a:rPr lang="fr-FR" sz="1800" dirty="0" smtClean="0">
                  <a:solidFill>
                    <a:srgbClr val="FF3FFA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Times New Roman" charset="0"/>
                </a:rPr>
                <a:t>, </a:t>
              </a:r>
              <a:r>
                <a:rPr lang="fr-FR" sz="1800" dirty="0" err="1" smtClean="0">
                  <a:solidFill>
                    <a:srgbClr val="FF3FFA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Times New Roman" charset="0"/>
                </a:rPr>
                <a:t>MadGraph</a:t>
              </a:r>
              <a:r>
                <a:rPr lang="fr-FR" sz="1800" dirty="0" smtClean="0">
                  <a:solidFill>
                    <a:srgbClr val="FF3FFA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Times New Roman" charset="0"/>
                </a:rPr>
                <a:t>, </a:t>
              </a:r>
            </a:p>
            <a:p>
              <a:pPr algn="l" eaLnBrk="0" hangingPunct="0">
                <a:defRPr/>
              </a:pPr>
              <a:r>
                <a:rPr lang="fr-FR" sz="1800" dirty="0" smtClean="0">
                  <a:solidFill>
                    <a:srgbClr val="FF3FFA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Times New Roman" charset="0"/>
                </a:rPr>
                <a:t>SHERPA, HELAC</a:t>
              </a:r>
            </a:p>
            <a:p>
              <a:pPr algn="l" eaLnBrk="0" hangingPunct="0">
                <a:defRPr/>
              </a:pPr>
              <a:r>
                <a:rPr lang="sl-SI" sz="1800" dirty="0" smtClean="0">
                  <a:solidFill>
                    <a:srgbClr val="FFFF66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Times New Roman" charset="0"/>
                  <a:sym typeface="Wingdings" charset="2"/>
                </a:rPr>
                <a:t>NLO ME:</a:t>
              </a:r>
            </a:p>
            <a:p>
              <a:pPr algn="l" eaLnBrk="0" hangingPunct="0">
                <a:defRPr/>
              </a:pPr>
              <a:r>
                <a:rPr lang="fr-FR" sz="1800" dirty="0" smtClean="0">
                  <a:solidFill>
                    <a:srgbClr val="FFFF66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Times New Roman" charset="0"/>
                  <a:ea typeface="Times New Roman" charset="0"/>
                  <a:cs typeface="Times New Roman" charset="0"/>
                </a:rPr>
                <a:t>POWHEG, </a:t>
              </a:r>
              <a:r>
                <a:rPr lang="sl-SI" sz="1800" dirty="0" smtClean="0">
                  <a:solidFill>
                    <a:srgbClr val="FFFF66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Times New Roman" charset="0"/>
                </a:rPr>
                <a:t>MC@NLO.</a:t>
              </a:r>
            </a:p>
            <a:p>
              <a:pPr algn="l" eaLnBrk="0" hangingPunct="0">
                <a:defRPr/>
              </a:pPr>
              <a:r>
                <a:rPr lang="sl-SI" sz="1600" dirty="0" smtClean="0">
                  <a:effectLst>
                    <a:outerShdw blurRad="38100" dist="38100" dir="2700000" algn="tl">
                      <a:srgbClr val="DDDDDD"/>
                    </a:outerShdw>
                  </a:effectLst>
                  <a:latin typeface="Times New Roman" charset="0"/>
                </a:rPr>
                <a:t>Tune masses, widths,</a:t>
              </a:r>
            </a:p>
            <a:p>
              <a:pPr algn="l" eaLnBrk="0" hangingPunct="0">
                <a:defRPr/>
              </a:pPr>
              <a:r>
                <a:rPr lang="sl-SI" sz="1600" dirty="0" smtClean="0">
                  <a:effectLst>
                    <a:outerShdw blurRad="38100" dist="38100" dir="2700000" algn="tl">
                      <a:srgbClr val="DDDDDD"/>
                    </a:outerShdw>
                  </a:effectLst>
                  <a:latin typeface="Times New Roman" charset="0"/>
                </a:rPr>
                <a:t>Choose best &amp; error PDFs </a:t>
              </a:r>
            </a:p>
            <a:p>
              <a:pPr algn="l" eaLnBrk="0" hangingPunct="0">
                <a:defRPr/>
              </a:pPr>
              <a:endParaRPr lang="en-US" sz="2000" dirty="0" smtClean="0">
                <a:solidFill>
                  <a:srgbClr val="CCFFC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206292" y="609600"/>
            <a:ext cx="4937708" cy="3968357"/>
            <a:chOff x="4206292" y="609600"/>
            <a:chExt cx="4937708" cy="3968357"/>
          </a:xfrm>
        </p:grpSpPr>
        <p:sp>
          <p:nvSpPr>
            <p:cNvPr id="742406" name="Rectangle 6"/>
            <p:cNvSpPr>
              <a:spLocks noChangeArrowheads="1"/>
            </p:cNvSpPr>
            <p:nvPr/>
          </p:nvSpPr>
          <p:spPr bwMode="auto">
            <a:xfrm>
              <a:off x="4206292" y="2537163"/>
              <a:ext cx="2534589" cy="2040794"/>
            </a:xfrm>
            <a:prstGeom prst="rect">
              <a:avLst/>
            </a:prstGeom>
            <a:noFill/>
            <a:ln w="9525">
              <a:solidFill>
                <a:srgbClr val="003399"/>
              </a:solidFill>
              <a:miter lim="800000"/>
              <a:headEnd/>
              <a:tailEnd/>
            </a:ln>
            <a:effectLst/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742407" name="Line 7"/>
            <p:cNvSpPr>
              <a:spLocks noChangeShapeType="1"/>
            </p:cNvSpPr>
            <p:nvPr/>
          </p:nvSpPr>
          <p:spPr bwMode="auto">
            <a:xfrm flipV="1">
              <a:off x="6757207" y="1843002"/>
              <a:ext cx="797926" cy="719176"/>
            </a:xfrm>
            <a:prstGeom prst="line">
              <a:avLst/>
            </a:prstGeom>
            <a:noFill/>
            <a:ln w="9525">
              <a:solidFill>
                <a:srgbClr val="003399"/>
              </a:solidFill>
              <a:round/>
              <a:headEnd/>
              <a:tailEnd type="triangle" w="med" len="med"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742413" name="Rectangle 13"/>
            <p:cNvSpPr>
              <a:spLocks noChangeArrowheads="1"/>
            </p:cNvSpPr>
            <p:nvPr/>
          </p:nvSpPr>
          <p:spPr bwMode="auto">
            <a:xfrm>
              <a:off x="4932363" y="609600"/>
              <a:ext cx="4211637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r" eaLnBrk="0" hangingPunct="0">
                <a:defRPr/>
              </a:pPr>
              <a:r>
                <a:rPr lang="en-US" sz="1800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Times New Roman" charset="0"/>
                </a:rPr>
                <a:t>Pythia6, Pythia8, </a:t>
              </a:r>
              <a:r>
                <a:rPr lang="en-US" sz="1800" dirty="0" err="1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Times New Roman" charset="0"/>
                </a:rPr>
                <a:t>Herwig</a:t>
              </a:r>
              <a:r>
                <a:rPr lang="en-US" sz="1800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Times New Roman" charset="0"/>
                </a:rPr>
                <a:t>, </a:t>
              </a:r>
              <a:r>
                <a:rPr lang="en-US" sz="1800" dirty="0" err="1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Times New Roman" charset="0"/>
                </a:rPr>
                <a:t>Herwig</a:t>
              </a:r>
              <a:r>
                <a:rPr lang="en-US" sz="1800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Times New Roman" charset="0"/>
                </a:rPr>
                <a:t>++, Sherpa. </a:t>
              </a:r>
              <a:r>
                <a:rPr lang="en-US" sz="1600" dirty="0" smtClean="0">
                  <a:effectLst>
                    <a:outerShdw blurRad="38100" dist="38100" dir="2700000" algn="tl">
                      <a:srgbClr val="DDDDDD"/>
                    </a:outerShdw>
                  </a:effectLst>
                  <a:latin typeface="Times New Roman" charset="0"/>
                </a:rPr>
                <a:t>Tune ISR, FSR.</a:t>
              </a:r>
              <a:endParaRPr lang="en-US" sz="160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0" y="1974330"/>
            <a:ext cx="7575540" cy="4199597"/>
            <a:chOff x="0" y="1974330"/>
            <a:chExt cx="7575540" cy="4199597"/>
          </a:xfrm>
        </p:grpSpPr>
        <p:sp>
          <p:nvSpPr>
            <p:cNvPr id="742408" name="Rectangle 8"/>
            <p:cNvSpPr>
              <a:spLocks noChangeArrowheads="1"/>
            </p:cNvSpPr>
            <p:nvPr/>
          </p:nvSpPr>
          <p:spPr bwMode="auto">
            <a:xfrm>
              <a:off x="3043074" y="1974330"/>
              <a:ext cx="4532466" cy="2453539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742409" name="Line 9"/>
            <p:cNvSpPr>
              <a:spLocks noChangeShapeType="1"/>
            </p:cNvSpPr>
            <p:nvPr/>
          </p:nvSpPr>
          <p:spPr bwMode="auto">
            <a:xfrm flipH="1">
              <a:off x="2057400" y="4417445"/>
              <a:ext cx="991796" cy="47945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742414" name="Rectangle 14"/>
            <p:cNvSpPr>
              <a:spLocks noChangeArrowheads="1"/>
            </p:cNvSpPr>
            <p:nvPr/>
          </p:nvSpPr>
          <p:spPr bwMode="auto">
            <a:xfrm>
              <a:off x="0" y="4419600"/>
              <a:ext cx="2438400" cy="1754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l" eaLnBrk="0" hangingPunct="0">
                <a:defRPr/>
              </a:pPr>
              <a:r>
                <a:rPr lang="en-US" sz="1800" dirty="0" smtClean="0">
                  <a:solidFill>
                    <a:srgbClr val="FF66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Times New Roman" charset="0"/>
                </a:rPr>
                <a:t>General Purpose MC used in (2) implementing fragmentation models (Strings, Clusters etc.) </a:t>
              </a:r>
              <a:r>
                <a:rPr lang="en-US" sz="20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Times New Roman" charset="0"/>
                </a:rPr>
                <a:t>. </a:t>
              </a:r>
              <a:r>
                <a:rPr lang="en-US" sz="16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Times New Roman" charset="0"/>
                </a:rPr>
                <a:t>LEP Tunes sufficient ?</a:t>
              </a:r>
              <a:endParaRPr lang="en-US" sz="1600" dirty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987933" y="4190228"/>
            <a:ext cx="4927467" cy="2001187"/>
            <a:chOff x="3987933" y="4190228"/>
            <a:chExt cx="4927467" cy="2001187"/>
          </a:xfrm>
        </p:grpSpPr>
        <p:sp>
          <p:nvSpPr>
            <p:cNvPr id="742410" name="Rectangle 10"/>
            <p:cNvSpPr>
              <a:spLocks noChangeArrowheads="1"/>
            </p:cNvSpPr>
            <p:nvPr/>
          </p:nvSpPr>
          <p:spPr bwMode="auto">
            <a:xfrm>
              <a:off x="3987933" y="4190228"/>
              <a:ext cx="2808048" cy="2001187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742415" name="Rectangle 15"/>
            <p:cNvSpPr>
              <a:spLocks noChangeArrowheads="1"/>
            </p:cNvSpPr>
            <p:nvPr/>
          </p:nvSpPr>
          <p:spPr bwMode="auto">
            <a:xfrm>
              <a:off x="6629400" y="4495800"/>
              <a:ext cx="2286000" cy="16619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>
                <a:defRPr/>
              </a:pPr>
              <a:r>
                <a:rPr lang="en-US" sz="1800" dirty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Times New Roman" charset="0"/>
                </a:rPr>
                <a:t>MPI </a:t>
              </a:r>
              <a:r>
                <a:rPr lang="en-US" sz="1800" dirty="0" smtClean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Times New Roman" charset="0"/>
                </a:rPr>
                <a:t>desirable (All </a:t>
              </a:r>
              <a:r>
                <a:rPr lang="en-US" sz="1800" dirty="0" err="1" smtClean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Times New Roman" charset="0"/>
                </a:rPr>
                <a:t>Pythia</a:t>
              </a:r>
              <a:r>
                <a:rPr lang="en-US" sz="1800" dirty="0" smtClean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Times New Roman" charset="0"/>
                </a:rPr>
                <a:t>,  Jimmy, </a:t>
              </a:r>
              <a:r>
                <a:rPr lang="en-US" sz="1800" dirty="0" err="1" smtClean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Times New Roman" charset="0"/>
                </a:rPr>
                <a:t>Herwig</a:t>
              </a:r>
              <a:r>
                <a:rPr lang="en-US" sz="1800" dirty="0" smtClean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Times New Roman" charset="0"/>
                </a:rPr>
                <a:t>++, Sherpa).</a:t>
              </a:r>
              <a:endParaRPr lang="en-US" sz="1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endParaRPr>
            </a:p>
            <a:p>
              <a:pPr algn="r" eaLnBrk="0" hangingPunct="0">
                <a:defRPr/>
              </a:pPr>
              <a:r>
                <a:rPr lang="en-US" sz="1600" dirty="0" smtClean="0">
                  <a:solidFill>
                    <a:srgbClr val="008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Times New Roman" charset="0"/>
                </a:rPr>
                <a:t>PERTURBATIVE!!!</a:t>
              </a:r>
            </a:p>
            <a:p>
              <a:pPr algn="r" eaLnBrk="0" hangingPunct="0">
                <a:defRPr/>
              </a:pPr>
              <a:r>
                <a:rPr lang="en-US" sz="1600" dirty="0" smtClean="0">
                  <a:solidFill>
                    <a:schemeClr val="bg2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Times New Roman" charset="0"/>
                </a:rPr>
                <a:t>Tune </a:t>
              </a:r>
              <a:r>
                <a:rPr lang="en-US" sz="1600" dirty="0" smtClean="0">
                  <a:solidFill>
                    <a:schemeClr val="bg2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Times New Roman" charset="0"/>
                </a:rPr>
                <a:t>P</a:t>
              </a:r>
              <a:r>
                <a:rPr lang="en-US" sz="1600" baseline="-25000" dirty="0" smtClean="0">
                  <a:solidFill>
                    <a:schemeClr val="bg2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Times New Roman" charset="0"/>
                </a:rPr>
                <a:t>T</a:t>
              </a:r>
              <a:r>
                <a:rPr lang="en-US" sz="1600" dirty="0" smtClean="0">
                  <a:solidFill>
                    <a:schemeClr val="bg2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Times New Roman" charset="0"/>
                </a:rPr>
                <a:t> cut-</a:t>
              </a:r>
              <a:r>
                <a:rPr lang="en-US" sz="1600" dirty="0" smtClean="0">
                  <a:solidFill>
                    <a:schemeClr val="bg2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Times New Roman" charset="0"/>
                </a:rPr>
                <a:t>off (CGC),</a:t>
              </a:r>
              <a:endParaRPr lang="en-US" sz="16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endParaRPr>
            </a:p>
            <a:p>
              <a:pPr algn="r" eaLnBrk="0" hangingPunct="0">
                <a:defRPr/>
              </a:pPr>
              <a:r>
                <a:rPr lang="en-US" sz="1600" dirty="0" smtClean="0">
                  <a:solidFill>
                    <a:schemeClr val="bg2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Times New Roman" charset="0"/>
                </a:rPr>
                <a:t>Correlation </a:t>
              </a:r>
              <a:r>
                <a:rPr lang="en-US" sz="1600" dirty="0" err="1" smtClean="0">
                  <a:solidFill>
                    <a:schemeClr val="bg2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Times New Roman" charset="0"/>
                </a:rPr>
                <a:t>param</a:t>
              </a:r>
              <a:r>
                <a:rPr lang="en-US" sz="1600" dirty="0" smtClean="0">
                  <a:solidFill>
                    <a:schemeClr val="bg2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Times New Roman" charset="0"/>
                </a:rPr>
                <a:t>.</a:t>
              </a:r>
              <a:endParaRPr lang="en-US" sz="1600" dirty="0">
                <a:solidFill>
                  <a:schemeClr val="bg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endParaRPr>
            </a:p>
          </p:txBody>
        </p:sp>
      </p:grp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0" y="0"/>
            <a:ext cx="9144000" cy="584776"/>
          </a:xfrm>
          <a:prstGeom prst="rect">
            <a:avLst/>
          </a:prstGeom>
          <a:noFill/>
          <a:ln w="28575">
            <a:solidFill>
              <a:srgbClr val="993366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GB" sz="3200" dirty="0" smtClean="0">
                <a:solidFill>
                  <a:schemeClr val="tx2"/>
                </a:solidFill>
                <a:latin typeface="Palatino" charset="0"/>
              </a:rPr>
              <a:t>Monte Carlo Models at the LHC</a:t>
            </a:r>
            <a:endParaRPr lang="it-IT" sz="2400" dirty="0">
              <a:solidFill>
                <a:schemeClr val="tx2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Palatino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4876800" y="4114800"/>
            <a:ext cx="2473212" cy="762000"/>
            <a:chOff x="5116512" y="3276600"/>
            <a:chExt cx="2473212" cy="762000"/>
          </a:xfrm>
        </p:grpSpPr>
        <p:sp>
          <p:nvSpPr>
            <p:cNvPr id="27" name="AutoShape 2"/>
            <p:cNvSpPr>
              <a:spLocks noChangeArrowheads="1"/>
            </p:cNvSpPr>
            <p:nvPr/>
          </p:nvSpPr>
          <p:spPr bwMode="auto">
            <a:xfrm>
              <a:off x="5116512" y="3276600"/>
              <a:ext cx="2427288" cy="762000"/>
            </a:xfrm>
            <a:prstGeom prst="star32">
              <a:avLst>
                <a:gd name="adj" fmla="val 45051"/>
              </a:avLst>
            </a:prstGeom>
            <a:solidFill>
              <a:srgbClr val="FFFF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0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endParaRPr>
            </a:p>
          </p:txBody>
        </p:sp>
        <p:sp>
          <p:nvSpPr>
            <p:cNvPr id="28" name="Text Box 6"/>
            <p:cNvSpPr txBox="1">
              <a:spLocks noChangeArrowheads="1"/>
            </p:cNvSpPr>
            <p:nvPr/>
          </p:nvSpPr>
          <p:spPr bwMode="auto">
            <a:xfrm>
              <a:off x="5116512" y="3352800"/>
              <a:ext cx="2473212" cy="584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600" b="1" dirty="0" smtClean="0">
                  <a:solidFill>
                    <a:srgbClr val="FF0022"/>
                  </a:solidFill>
                  <a:latin typeface="Palatino" charset="0"/>
                </a:rPr>
                <a:t>TUNING</a:t>
              </a:r>
            </a:p>
            <a:p>
              <a:pPr eaLnBrk="0" hangingPunct="0"/>
              <a:r>
                <a:rPr lang="en-US" sz="1600" b="1" dirty="0" smtClean="0">
                  <a:solidFill>
                    <a:srgbClr val="FF0022"/>
                  </a:solidFill>
                  <a:latin typeface="Palatino" charset="0"/>
                </a:rPr>
                <a:t>INTERPLAYS !!!</a:t>
              </a:r>
              <a:endParaRPr lang="en-US" sz="1800" dirty="0">
                <a:solidFill>
                  <a:srgbClr val="FF0022"/>
                </a:solidFill>
                <a:latin typeface="Palatino" charset="0"/>
              </a:endParaRPr>
            </a:p>
          </p:txBody>
        </p:sp>
      </p:grpSp>
      <p:sp>
        <p:nvSpPr>
          <p:cNvPr id="30" name="Date Placeholder 29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r>
              <a:rPr lang="en-US" dirty="0" smtClean="0"/>
              <a:t>Antananarivo, August 24</a:t>
            </a:r>
            <a:r>
              <a:rPr lang="en-US" baseline="30000" dirty="0" smtClean="0"/>
              <a:t>th</a:t>
            </a:r>
            <a:r>
              <a:rPr lang="en-US" dirty="0" smtClean="0"/>
              <a:t> 2009</a:t>
            </a:r>
            <a:endParaRPr lang="en-US" dirty="0"/>
          </a:p>
        </p:txBody>
      </p:sp>
      <p:sp>
        <p:nvSpPr>
          <p:cNvPr id="31" name="Footer Placeholder 3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Paolo Bartalini (NTU)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Paolo Bartalini (NTU)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r>
              <a:rPr lang="en-US" smtClean="0"/>
              <a:t>Antananarivo, August 24th 2009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82" name="AutoShape 2"/>
          <p:cNvSpPr>
            <a:spLocks noChangeArrowheads="1"/>
          </p:cNvSpPr>
          <p:nvPr/>
        </p:nvSpPr>
        <p:spPr bwMode="auto">
          <a:xfrm>
            <a:off x="0" y="1978025"/>
            <a:ext cx="4027488" cy="1206500"/>
          </a:xfrm>
          <a:prstGeom prst="star32">
            <a:avLst>
              <a:gd name="adj" fmla="val 45051"/>
            </a:avLst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 b="1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charset="0"/>
            </a:endParaRPr>
          </a:p>
        </p:txBody>
      </p:sp>
      <p:sp>
        <p:nvSpPr>
          <p:cNvPr id="890884" name="Text Box 4"/>
          <p:cNvSpPr txBox="1">
            <a:spLocks noChangeArrowheads="1"/>
          </p:cNvSpPr>
          <p:nvPr/>
        </p:nvSpPr>
        <p:spPr bwMode="auto">
          <a:xfrm>
            <a:off x="238125" y="765175"/>
            <a:ext cx="37719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 eaLnBrk="0" hangingPunct="0">
              <a:buFont typeface="Wingdings" charset="2"/>
              <a:buNone/>
            </a:pPr>
            <a:r>
              <a:rPr lang="en-US" sz="1800" dirty="0">
                <a:latin typeface="Palatino" charset="0"/>
              </a:rPr>
              <a:t>ISR, FSR, SPECTATORS…</a:t>
            </a:r>
            <a:endParaRPr lang="en-US" sz="1800" dirty="0">
              <a:latin typeface="Palatino" charset="0"/>
              <a:sym typeface="Wingdings" charset="2"/>
            </a:endParaRPr>
          </a:p>
          <a:p>
            <a:pPr algn="l" eaLnBrk="0" hangingPunct="0">
              <a:buFont typeface="Wingdings" charset="2"/>
              <a:buNone/>
            </a:pPr>
            <a:r>
              <a:rPr lang="en-US" sz="1800" dirty="0">
                <a:latin typeface="Palatino" charset="0"/>
                <a:sym typeface="Wingdings" charset="2"/>
              </a:rPr>
              <a:t>Not enough to account for</a:t>
            </a:r>
          </a:p>
          <a:p>
            <a:pPr algn="l" eaLnBrk="0" hangingPunct="0">
              <a:buFont typeface="Wingdings" charset="2"/>
              <a:buNone/>
            </a:pPr>
            <a:r>
              <a:rPr lang="en-US" sz="1800" dirty="0">
                <a:latin typeface="Palatino" charset="0"/>
                <a:sym typeface="Wingdings" charset="2"/>
              </a:rPr>
              <a:t>the observed multiplicities</a:t>
            </a:r>
          </a:p>
          <a:p>
            <a:pPr algn="l" eaLnBrk="0" hangingPunct="0">
              <a:buFont typeface="Wingdings" charset="2"/>
              <a:buNone/>
            </a:pPr>
            <a:r>
              <a:rPr lang="en-US" sz="1800" dirty="0">
                <a:latin typeface="Palatino" charset="0"/>
                <a:sym typeface="Wingdings" charset="2"/>
              </a:rPr>
              <a:t>&amp; P</a:t>
            </a:r>
            <a:r>
              <a:rPr lang="en-US" sz="1800" baseline="-25000" dirty="0">
                <a:latin typeface="Palatino" charset="0"/>
              </a:rPr>
              <a:t>T</a:t>
            </a:r>
            <a:r>
              <a:rPr lang="en-US" sz="1800" dirty="0">
                <a:latin typeface="Palatino" charset="0"/>
                <a:sym typeface="Wingdings" charset="2"/>
              </a:rPr>
              <a:t> spectra</a:t>
            </a:r>
          </a:p>
        </p:txBody>
      </p:sp>
      <p:sp>
        <p:nvSpPr>
          <p:cNvPr id="890885" name="Text Box 5"/>
          <p:cNvSpPr txBox="1">
            <a:spLocks noChangeArrowheads="1"/>
          </p:cNvSpPr>
          <p:nvPr/>
        </p:nvSpPr>
        <p:spPr bwMode="auto">
          <a:xfrm>
            <a:off x="4632325" y="638175"/>
            <a:ext cx="4511675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 dirty="0">
                <a:latin typeface="Palatino" charset="0"/>
              </a:rPr>
              <a:t>The </a:t>
            </a:r>
            <a:r>
              <a:rPr lang="en-US" sz="2000" dirty="0" err="1">
                <a:latin typeface="Palatino" charset="0"/>
              </a:rPr>
              <a:t>Pythia</a:t>
            </a:r>
            <a:r>
              <a:rPr lang="en-US" sz="2000" dirty="0">
                <a:latin typeface="Palatino" charset="0"/>
              </a:rPr>
              <a:t> solution: </a:t>
            </a:r>
          </a:p>
          <a:p>
            <a:pPr eaLnBrk="0" hangingPunct="0"/>
            <a:r>
              <a:rPr lang="en-US" sz="2000" dirty="0">
                <a:solidFill>
                  <a:schemeClr val="hlink"/>
                </a:solidFill>
                <a:latin typeface="Times" charset="0"/>
              </a:rPr>
              <a:t>[T. </a:t>
            </a:r>
            <a:r>
              <a:rPr lang="en-US" sz="2000" dirty="0" err="1">
                <a:solidFill>
                  <a:schemeClr val="hlink"/>
                </a:solidFill>
                <a:latin typeface="Times" charset="0"/>
              </a:rPr>
              <a:t>Sjöstrand</a:t>
            </a:r>
            <a:r>
              <a:rPr lang="en-US" sz="2000" dirty="0">
                <a:solidFill>
                  <a:schemeClr val="hlink"/>
                </a:solidFill>
                <a:latin typeface="Times" charset="0"/>
              </a:rPr>
              <a:t> et al. PRD 36 (1987) 2019]</a:t>
            </a:r>
            <a:endParaRPr lang="en-US" sz="2000" dirty="0">
              <a:latin typeface="Times" charset="0"/>
            </a:endParaRPr>
          </a:p>
          <a:p>
            <a:pPr eaLnBrk="0" hangingPunct="0"/>
            <a:r>
              <a:rPr lang="en-US" sz="2000" dirty="0">
                <a:solidFill>
                  <a:schemeClr val="accent2"/>
                </a:solidFill>
                <a:latin typeface="Palatino" charset="0"/>
              </a:rPr>
              <a:t>Multiple Parton Interactions (MPI)</a:t>
            </a:r>
          </a:p>
          <a:p>
            <a:pPr eaLnBrk="0" hangingPunct="0"/>
            <a:r>
              <a:rPr lang="en-US" sz="1600" dirty="0">
                <a:latin typeface="Palatino" charset="0"/>
              </a:rPr>
              <a:t>(now available in other general purpose MCs: </a:t>
            </a:r>
            <a:r>
              <a:rPr lang="en-US" sz="1600" dirty="0" err="1">
                <a:latin typeface="Palatino" charset="0"/>
              </a:rPr>
              <a:t>Herwig</a:t>
            </a:r>
            <a:r>
              <a:rPr lang="en-US" sz="1600" dirty="0">
                <a:latin typeface="Palatino" charset="0"/>
              </a:rPr>
              <a:t>/Jimmy, Sherpa, etc.) </a:t>
            </a:r>
          </a:p>
        </p:txBody>
      </p:sp>
      <p:sp>
        <p:nvSpPr>
          <p:cNvPr id="890886" name="Text Box 6"/>
          <p:cNvSpPr txBox="1">
            <a:spLocks noChangeArrowheads="1"/>
          </p:cNvSpPr>
          <p:nvPr/>
        </p:nvSpPr>
        <p:spPr bwMode="auto">
          <a:xfrm>
            <a:off x="71438" y="2338388"/>
            <a:ext cx="410368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600" b="1">
                <a:solidFill>
                  <a:srgbClr val="FF0022"/>
                </a:solidFill>
                <a:latin typeface="Palatino" charset="0"/>
              </a:rPr>
              <a:t>Inspired by observations of</a:t>
            </a:r>
          </a:p>
          <a:p>
            <a:pPr eaLnBrk="0" hangingPunct="0"/>
            <a:r>
              <a:rPr lang="en-US" sz="1600" b="1">
                <a:solidFill>
                  <a:srgbClr val="FF0022"/>
                </a:solidFill>
                <a:latin typeface="Palatino" charset="0"/>
              </a:rPr>
              <a:t>double high P</a:t>
            </a:r>
            <a:r>
              <a:rPr lang="en-US" sz="1600" b="1" baseline="-25000">
                <a:solidFill>
                  <a:srgbClr val="FF0022"/>
                </a:solidFill>
                <a:latin typeface="Palatino" charset="0"/>
              </a:rPr>
              <a:t>T</a:t>
            </a:r>
            <a:r>
              <a:rPr lang="en-US" sz="1600" b="1">
                <a:solidFill>
                  <a:srgbClr val="FF0022"/>
                </a:solidFill>
                <a:latin typeface="Palatino" charset="0"/>
              </a:rPr>
              <a:t> scatterings</a:t>
            </a:r>
            <a:endParaRPr lang="en-US" sz="1800">
              <a:solidFill>
                <a:srgbClr val="FF0022"/>
              </a:solidFill>
              <a:latin typeface="Palatino" charset="0"/>
            </a:endParaRPr>
          </a:p>
        </p:txBody>
      </p:sp>
      <p:sp>
        <p:nvSpPr>
          <p:cNvPr id="890888" name="Rectangle 8"/>
          <p:cNvSpPr>
            <a:spLocks noChangeArrowheads="1"/>
          </p:cNvSpPr>
          <p:nvPr/>
        </p:nvSpPr>
        <p:spPr bwMode="auto">
          <a:xfrm>
            <a:off x="2200275" y="6264275"/>
            <a:ext cx="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l" eaLnBrk="0" hangingPunct="0"/>
            <a:endParaRPr lang="en-US">
              <a:latin typeface="Times" charset="0"/>
            </a:endParaRPr>
          </a:p>
        </p:txBody>
      </p:sp>
      <p:sp>
        <p:nvSpPr>
          <p:cNvPr id="890889" name="Rectangle 9"/>
          <p:cNvSpPr>
            <a:spLocks noChangeArrowheads="1"/>
          </p:cNvSpPr>
          <p:nvPr/>
        </p:nvSpPr>
        <p:spPr bwMode="auto">
          <a:xfrm>
            <a:off x="2373313" y="6261100"/>
            <a:ext cx="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l" eaLnBrk="0" hangingPunct="0"/>
            <a:endParaRPr lang="en-US">
              <a:latin typeface="Times" charset="0"/>
            </a:endParaRPr>
          </a:p>
        </p:txBody>
      </p:sp>
      <p:sp>
        <p:nvSpPr>
          <p:cNvPr id="890890" name="AutoShape 10"/>
          <p:cNvSpPr>
            <a:spLocks noChangeArrowheads="1"/>
          </p:cNvSpPr>
          <p:nvPr/>
        </p:nvSpPr>
        <p:spPr bwMode="auto">
          <a:xfrm>
            <a:off x="2411413" y="5151438"/>
            <a:ext cx="2613025" cy="1143000"/>
          </a:xfrm>
          <a:prstGeom prst="horizontalScroll">
            <a:avLst>
              <a:gd name="adj" fmla="val 12500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90891" name="Picture 11"/>
          <p:cNvPicPr>
            <a:picLocks noChangeAspect="1" noChangeArrowheads="1"/>
          </p:cNvPicPr>
          <p:nvPr/>
        </p:nvPicPr>
        <p:blipFill>
          <a:blip r:embed="rId3"/>
          <a:srcRect l="31273" t="17097" r="31400" b="62244"/>
          <a:stretch>
            <a:fillRect/>
          </a:stretch>
        </p:blipFill>
        <p:spPr bwMode="auto">
          <a:xfrm>
            <a:off x="4011613" y="2236788"/>
            <a:ext cx="1600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90892" name="Text Box 12"/>
          <p:cNvSpPr txBox="1">
            <a:spLocks noChangeArrowheads="1"/>
          </p:cNvSpPr>
          <p:nvPr/>
        </p:nvSpPr>
        <p:spPr bwMode="auto">
          <a:xfrm>
            <a:off x="0" y="0"/>
            <a:ext cx="9144000" cy="584776"/>
          </a:xfrm>
          <a:prstGeom prst="rect">
            <a:avLst/>
          </a:prstGeom>
          <a:noFill/>
          <a:ln w="28575">
            <a:solidFill>
              <a:srgbClr val="993366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GB" sz="3200" b="1" i="1" dirty="0" err="1">
                <a:solidFill>
                  <a:schemeClr val="tx2"/>
                </a:solidFill>
                <a:latin typeface="Palatino" charset="0"/>
              </a:rPr>
              <a:t>pQCD</a:t>
            </a:r>
            <a:r>
              <a:rPr lang="en-GB" sz="3200" b="1" i="1" dirty="0">
                <a:solidFill>
                  <a:schemeClr val="tx2"/>
                </a:solidFill>
                <a:latin typeface="Palatino" charset="0"/>
              </a:rPr>
              <a:t> </a:t>
            </a:r>
            <a:r>
              <a:rPr lang="en-GB" sz="3200" b="1" i="1" dirty="0" smtClean="0">
                <a:solidFill>
                  <a:schemeClr val="tx2"/>
                </a:solidFill>
                <a:latin typeface="Palatino" charset="0"/>
              </a:rPr>
              <a:t>Models – Multiple Parton Interactions</a:t>
            </a:r>
            <a:endParaRPr lang="it-IT" sz="2400" b="1" i="1" dirty="0">
              <a:solidFill>
                <a:schemeClr val="tx2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Palatino" charset="0"/>
            </a:endParaRPr>
          </a:p>
        </p:txBody>
      </p:sp>
      <p:sp>
        <p:nvSpPr>
          <p:cNvPr id="890893" name="Text Box 13"/>
          <p:cNvSpPr txBox="1">
            <a:spLocks noChangeArrowheads="1"/>
          </p:cNvSpPr>
          <p:nvPr/>
        </p:nvSpPr>
        <p:spPr bwMode="auto">
          <a:xfrm>
            <a:off x="0" y="3048000"/>
            <a:ext cx="9144000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endParaRPr lang="en-US" sz="2000">
              <a:latin typeface="Palatino" charset="0"/>
            </a:endParaRPr>
          </a:p>
          <a:p>
            <a:pPr eaLnBrk="0" hangingPunct="0"/>
            <a:endParaRPr lang="en-US" sz="2000">
              <a:latin typeface="Palatino" charset="0"/>
            </a:endParaRPr>
          </a:p>
          <a:p>
            <a:pPr eaLnBrk="0" hangingPunct="0"/>
            <a:endParaRPr lang="en-US" sz="2000">
              <a:latin typeface="Palatino" charset="0"/>
            </a:endParaRPr>
          </a:p>
          <a:p>
            <a:pPr eaLnBrk="0" hangingPunct="0"/>
            <a:endParaRPr lang="en-US" sz="2000">
              <a:latin typeface="Palatino" charset="0"/>
            </a:endParaRPr>
          </a:p>
          <a:p>
            <a:pPr eaLnBrk="0" hangingPunct="0"/>
            <a:endParaRPr lang="en-US" sz="2000">
              <a:latin typeface="Palatino" charset="0"/>
            </a:endParaRPr>
          </a:p>
          <a:p>
            <a:pPr eaLnBrk="0" hangingPunct="0"/>
            <a:endParaRPr lang="en-US" sz="2000">
              <a:latin typeface="Palatino" charset="0"/>
            </a:endParaRPr>
          </a:p>
          <a:p>
            <a:pPr eaLnBrk="0" hangingPunct="0"/>
            <a:endParaRPr lang="en-US" sz="2000">
              <a:latin typeface="Palatino" charset="0"/>
            </a:endParaRPr>
          </a:p>
          <a:p>
            <a:pPr eaLnBrk="0" hangingPunct="0"/>
            <a:endParaRPr lang="en-US" sz="2000">
              <a:latin typeface="Palatino" charset="0"/>
            </a:endParaRPr>
          </a:p>
          <a:p>
            <a:pPr eaLnBrk="0" hangingPunct="0"/>
            <a:endParaRPr lang="en-US" sz="2000">
              <a:latin typeface="Palatino" charset="0"/>
            </a:endParaRPr>
          </a:p>
          <a:p>
            <a:pPr eaLnBrk="0" hangingPunct="0"/>
            <a:endParaRPr lang="en-US" sz="2000">
              <a:latin typeface="Palatino" charset="0"/>
            </a:endParaRPr>
          </a:p>
          <a:p>
            <a:pPr eaLnBrk="0" hangingPunct="0"/>
            <a:endParaRPr lang="en-US" sz="2000">
              <a:latin typeface="Palatino" charset="0"/>
            </a:endParaRPr>
          </a:p>
        </p:txBody>
      </p:sp>
      <p:sp>
        <p:nvSpPr>
          <p:cNvPr id="890895" name="Text Box 15"/>
          <p:cNvSpPr txBox="1">
            <a:spLocks noChangeArrowheads="1"/>
          </p:cNvSpPr>
          <p:nvPr/>
        </p:nvSpPr>
        <p:spPr bwMode="auto">
          <a:xfrm>
            <a:off x="2633663" y="343535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0" hangingPunct="0"/>
            <a:endParaRPr lang="en-GB">
              <a:latin typeface="Times" charset="0"/>
            </a:endParaRPr>
          </a:p>
        </p:txBody>
      </p:sp>
      <p:sp>
        <p:nvSpPr>
          <p:cNvPr id="890896" name="Text Box 16"/>
          <p:cNvSpPr txBox="1">
            <a:spLocks noChangeArrowheads="1"/>
          </p:cNvSpPr>
          <p:nvPr/>
        </p:nvSpPr>
        <p:spPr bwMode="auto">
          <a:xfrm>
            <a:off x="5570538" y="2193925"/>
            <a:ext cx="3413125" cy="641350"/>
          </a:xfrm>
          <a:prstGeom prst="rect">
            <a:avLst/>
          </a:prstGeom>
          <a:solidFill>
            <a:srgbClr val="ABD1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1800">
                <a:solidFill>
                  <a:srgbClr val="0000CC"/>
                </a:solidFill>
                <a:latin typeface="Comic Sans MS" charset="0"/>
              </a:rPr>
              <a:t>Main Parameter: </a:t>
            </a:r>
          </a:p>
          <a:p>
            <a:r>
              <a:rPr lang="en-GB" sz="1800">
                <a:solidFill>
                  <a:srgbClr val="0000CC"/>
                </a:solidFill>
                <a:latin typeface="Comic Sans MS" charset="0"/>
              </a:rPr>
              <a:t>P</a:t>
            </a:r>
            <a:r>
              <a:rPr lang="en-GB" sz="1800" baseline="-25000">
                <a:solidFill>
                  <a:srgbClr val="0000CC"/>
                </a:solidFill>
                <a:latin typeface="Comic Sans MS" charset="0"/>
              </a:rPr>
              <a:t>T</a:t>
            </a:r>
            <a:r>
              <a:rPr lang="en-GB" sz="1800">
                <a:solidFill>
                  <a:srgbClr val="0000CC"/>
                </a:solidFill>
                <a:latin typeface="Comic Sans MS" charset="0"/>
                <a:sym typeface="Symbol" charset="2"/>
              </a:rPr>
              <a:t> cut-off </a:t>
            </a:r>
            <a:r>
              <a:rPr lang="en-GB" sz="1800">
                <a:solidFill>
                  <a:srgbClr val="0000CC"/>
                </a:solidFill>
                <a:latin typeface="Comic Sans MS" charset="0"/>
              </a:rPr>
              <a:t>P</a:t>
            </a:r>
            <a:r>
              <a:rPr lang="en-GB" sz="1800" baseline="-25000">
                <a:solidFill>
                  <a:srgbClr val="0000CC"/>
                </a:solidFill>
                <a:latin typeface="Comic Sans MS" charset="0"/>
              </a:rPr>
              <a:t>T0</a:t>
            </a:r>
          </a:p>
        </p:txBody>
      </p:sp>
      <p:sp>
        <p:nvSpPr>
          <p:cNvPr id="890897" name="Rectangle 17"/>
          <p:cNvSpPr>
            <a:spLocks noChangeArrowheads="1"/>
          </p:cNvSpPr>
          <p:nvPr/>
        </p:nvSpPr>
        <p:spPr bwMode="auto">
          <a:xfrm>
            <a:off x="0" y="3194050"/>
            <a:ext cx="9144000" cy="117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l">
              <a:spcBef>
                <a:spcPct val="15000"/>
              </a:spcBef>
              <a:buFont typeface="Wingdings" charset="2"/>
              <a:buChar char="ü"/>
            </a:pPr>
            <a:r>
              <a:rPr lang="en-GB" sz="1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charset="0"/>
                <a:sym typeface="Wingdings" charset="2"/>
              </a:rPr>
              <a:t> Cross Section Regularization for P</a:t>
            </a:r>
            <a:r>
              <a:rPr lang="en-GB" sz="1600" b="1" baseline="-25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charset="0"/>
                <a:sym typeface="Wingdings" charset="2"/>
              </a:rPr>
              <a:t>T</a:t>
            </a:r>
            <a:r>
              <a:rPr lang="en-GB" sz="1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charset="0"/>
                <a:sym typeface="Wingdings" charset="2"/>
              </a:rPr>
              <a:t> 0</a:t>
            </a:r>
          </a:p>
          <a:p>
            <a:pPr algn="l">
              <a:spcBef>
                <a:spcPct val="15000"/>
              </a:spcBef>
              <a:buFont typeface="Wingdings" charset="2"/>
              <a:buChar char="ü"/>
            </a:pPr>
            <a:r>
              <a:rPr lang="en-GB" sz="1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charset="0"/>
                <a:sym typeface="Wingdings" charset="2"/>
              </a:rPr>
              <a:t> P</a:t>
            </a:r>
            <a:r>
              <a:rPr lang="en-GB" sz="1600" b="1" baseline="-25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charset="0"/>
              </a:rPr>
              <a:t>T0 </a:t>
            </a:r>
            <a:r>
              <a:rPr lang="en-GB" sz="1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charset="0"/>
                <a:sym typeface="Wingdings" charset="2"/>
              </a:rPr>
              <a:t>~ inverse of effective colour screening length</a:t>
            </a:r>
          </a:p>
          <a:p>
            <a:pPr algn="l">
              <a:spcBef>
                <a:spcPct val="15000"/>
              </a:spcBef>
              <a:buFont typeface="Wingdings" charset="2"/>
              <a:buChar char="ü"/>
            </a:pPr>
            <a:r>
              <a:rPr lang="en-GB" sz="1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charset="0"/>
                <a:sym typeface="Wingdings" charset="2"/>
              </a:rPr>
              <a:t> Controls the number of interactions hence the Multiplicity: </a:t>
            </a:r>
            <a:r>
              <a:rPr lang="en-GB" sz="1600" b="1" dirty="0">
                <a:solidFill>
                  <a:srgbClr val="FFFF66"/>
                </a:solidFill>
                <a:latin typeface="Times New Roman" charset="0"/>
              </a:rPr>
              <a:t>&lt; </a:t>
            </a:r>
            <a:r>
              <a:rPr lang="en-GB" sz="1600" b="1" dirty="0" err="1">
                <a:solidFill>
                  <a:srgbClr val="FFFF66"/>
                </a:solidFill>
                <a:latin typeface="Times New Roman" charset="0"/>
              </a:rPr>
              <a:t>N</a:t>
            </a:r>
            <a:r>
              <a:rPr lang="en-GB" sz="1600" b="1" baseline="-25000" dirty="0" err="1">
                <a:solidFill>
                  <a:srgbClr val="FFFF66"/>
                </a:solidFill>
                <a:latin typeface="Times New Roman" charset="0"/>
              </a:rPr>
              <a:t>int</a:t>
            </a:r>
            <a:r>
              <a:rPr lang="en-GB" sz="1600" b="1" dirty="0">
                <a:solidFill>
                  <a:srgbClr val="FFFF66"/>
                </a:solidFill>
                <a:latin typeface="Times New Roman" charset="0"/>
              </a:rPr>
              <a:t> &gt; = </a:t>
            </a:r>
            <a:r>
              <a:rPr lang="en-GB" sz="1600" b="1" dirty="0" err="1">
                <a:solidFill>
                  <a:srgbClr val="FFFF66"/>
                </a:solidFill>
                <a:latin typeface="Symbol" charset="2"/>
              </a:rPr>
              <a:t>s</a:t>
            </a:r>
            <a:r>
              <a:rPr lang="en-GB" sz="1600" b="1" baseline="-25000" dirty="0" err="1">
                <a:solidFill>
                  <a:srgbClr val="FFFF66"/>
                </a:solidFill>
                <a:latin typeface="Times New Roman" charset="0"/>
              </a:rPr>
              <a:t>parton-parton</a:t>
            </a:r>
            <a:r>
              <a:rPr lang="en-GB" sz="1600" b="1" dirty="0">
                <a:solidFill>
                  <a:srgbClr val="FFFF66"/>
                </a:solidFill>
                <a:latin typeface="Times New Roman" charset="0"/>
              </a:rPr>
              <a:t> /</a:t>
            </a:r>
            <a:r>
              <a:rPr lang="en-GB" sz="1600" b="1" dirty="0" err="1">
                <a:solidFill>
                  <a:srgbClr val="FFFF66"/>
                </a:solidFill>
                <a:latin typeface="Symbol" charset="2"/>
              </a:rPr>
              <a:t>s</a:t>
            </a:r>
            <a:r>
              <a:rPr lang="en-GB" sz="1600" b="1" baseline="-25000" dirty="0" err="1">
                <a:solidFill>
                  <a:srgbClr val="FFFF66"/>
                </a:solidFill>
                <a:latin typeface="Times New Roman" charset="0"/>
              </a:rPr>
              <a:t>proton</a:t>
            </a:r>
            <a:r>
              <a:rPr lang="en-GB" sz="1600" b="1" baseline="-25000" dirty="0">
                <a:solidFill>
                  <a:srgbClr val="FFFF66"/>
                </a:solidFill>
                <a:latin typeface="Times New Roman" charset="0"/>
              </a:rPr>
              <a:t>-proton</a:t>
            </a:r>
          </a:p>
          <a:p>
            <a:pPr algn="l">
              <a:spcBef>
                <a:spcPct val="15000"/>
              </a:spcBef>
              <a:buFont typeface="Wingdings" charset="2"/>
              <a:buChar char="ü"/>
            </a:pPr>
            <a:r>
              <a:rPr lang="en-US" sz="1600" dirty="0">
                <a:solidFill>
                  <a:srgbClr val="009900"/>
                </a:solidFill>
                <a:latin typeface="Verdana" charset="0"/>
              </a:rPr>
              <a:t> </a:t>
            </a:r>
            <a:r>
              <a:rPr lang="en-US" sz="1600" dirty="0">
                <a:solidFill>
                  <a:srgbClr val="009900"/>
                </a:solidFill>
                <a:latin typeface="Arial" charset="0"/>
              </a:rPr>
              <a:t>Tuning for the LHC (emphasis on the Energy-dependence of the parameters) </a:t>
            </a:r>
            <a:r>
              <a:rPr lang="en-US" sz="1600" dirty="0">
                <a:solidFill>
                  <a:schemeClr val="accent2"/>
                </a:solidFill>
                <a:latin typeface="Arial" charset="0"/>
              </a:rPr>
              <a:t>MB </a:t>
            </a:r>
            <a:r>
              <a:rPr lang="en-US" sz="16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N</a:t>
            </a:r>
            <a:r>
              <a:rPr lang="en-US" sz="1600" baseline="-250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ch</a:t>
            </a:r>
            <a:r>
              <a:rPr lang="en-US" sz="1600" dirty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 ,</a:t>
            </a:r>
            <a:r>
              <a:rPr lang="en-US" sz="16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pT</a:t>
            </a:r>
            <a:r>
              <a:rPr lang="en-US" sz="1600" baseline="-250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ch</a:t>
            </a:r>
            <a:r>
              <a:rPr lang="en-US" sz="1600" dirty="0">
                <a:solidFill>
                  <a:srgbClr val="009900"/>
                </a:solidFill>
                <a:latin typeface="Arial" charset="0"/>
              </a:rPr>
              <a:t> </a:t>
            </a:r>
          </a:p>
        </p:txBody>
      </p:sp>
      <p:sp>
        <p:nvSpPr>
          <p:cNvPr id="890899" name="Text Box 19"/>
          <p:cNvSpPr txBox="1">
            <a:spLocks noChangeArrowheads="1"/>
          </p:cNvSpPr>
          <p:nvPr/>
        </p:nvSpPr>
        <p:spPr bwMode="auto">
          <a:xfrm>
            <a:off x="3492500" y="836613"/>
            <a:ext cx="78105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pPr algn="l"/>
            <a:r>
              <a:rPr lang="en-US" sz="4800">
                <a:solidFill>
                  <a:srgbClr val="0000CC"/>
                </a:solidFill>
                <a:latin typeface="Palatino" charset="0"/>
                <a:sym typeface="Wingdings" charset="2"/>
              </a:rPr>
              <a:t></a:t>
            </a:r>
            <a:endParaRPr lang="en-US" sz="4800">
              <a:solidFill>
                <a:srgbClr val="0000CC"/>
              </a:solidFill>
              <a:latin typeface="Palatino" charset="0"/>
            </a:endParaRPr>
          </a:p>
        </p:txBody>
      </p:sp>
      <p:pic>
        <p:nvPicPr>
          <p:cNvPr id="890900" name="Picture 20"/>
          <p:cNvPicPr>
            <a:picLocks noChangeAspect="1" noChangeArrowheads="1"/>
          </p:cNvPicPr>
          <p:nvPr/>
        </p:nvPicPr>
        <p:blipFill>
          <a:blip r:embed="rId4"/>
          <a:srcRect l="5545" t="30841" r="27510" b="40041"/>
          <a:stretch>
            <a:fillRect/>
          </a:stretch>
        </p:blipFill>
        <p:spPr bwMode="auto">
          <a:xfrm>
            <a:off x="5553075" y="2867025"/>
            <a:ext cx="3424238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90901" name="Rectangle 21"/>
          <p:cNvSpPr>
            <a:spLocks noChangeArrowheads="1"/>
          </p:cNvSpPr>
          <p:nvPr/>
        </p:nvSpPr>
        <p:spPr bwMode="auto">
          <a:xfrm>
            <a:off x="5618163" y="3298825"/>
            <a:ext cx="10810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 b="1" dirty="0">
                <a:solidFill>
                  <a:srgbClr val="0000CC"/>
                </a:solidFill>
                <a:latin typeface="Palatino" charset="0"/>
              </a:rPr>
              <a:t>(dampening)</a:t>
            </a: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4368800" y="3657600"/>
            <a:ext cx="5003800" cy="3397250"/>
            <a:chOff x="2699" y="2024"/>
            <a:chExt cx="3152" cy="2140"/>
          </a:xfrm>
        </p:grpSpPr>
        <p:grpSp>
          <p:nvGrpSpPr>
            <p:cNvPr id="3" name="Group 24"/>
            <p:cNvGrpSpPr>
              <a:grpSpLocks/>
            </p:cNvGrpSpPr>
            <p:nvPr/>
          </p:nvGrpSpPr>
          <p:grpSpPr bwMode="auto">
            <a:xfrm>
              <a:off x="3198" y="2478"/>
              <a:ext cx="2427" cy="1127"/>
              <a:chOff x="2400" y="1440"/>
              <a:chExt cx="2427" cy="1127"/>
            </a:xfrm>
          </p:grpSpPr>
          <p:grpSp>
            <p:nvGrpSpPr>
              <p:cNvPr id="4" name="Group 25"/>
              <p:cNvGrpSpPr>
                <a:grpSpLocks/>
              </p:cNvGrpSpPr>
              <p:nvPr/>
            </p:nvGrpSpPr>
            <p:grpSpPr bwMode="auto">
              <a:xfrm>
                <a:off x="2400" y="1440"/>
                <a:ext cx="2109" cy="1127"/>
                <a:chOff x="712" y="728"/>
                <a:chExt cx="3373" cy="1749"/>
              </a:xfrm>
            </p:grpSpPr>
            <p:pic>
              <p:nvPicPr>
                <p:cNvPr id="890906" name="Picture 26" descr="proton-pythia"/>
                <p:cNvPicPr>
                  <a:picLocks noChangeAspect="1" noChangeArrowheads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5"/>
                    <a:srcRect/>
                    <a:stretch>
                      <a:fillRect/>
                    </a:stretch>
                  </p:blipFill>
                </mc:Choice>
                <mc:Fallback>
                  <p:blipFill>
                    <a:blip r:embed="rId6"/>
                    <a:srcRect/>
                    <a:stretch>
                      <a:fillRect/>
                    </a:stretch>
                  </p:blipFill>
                </mc:Fallback>
              </mc:AlternateContent>
              <p:spPr bwMode="auto">
                <a:xfrm>
                  <a:off x="712" y="728"/>
                  <a:ext cx="1112" cy="10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90907" name="Picture 27" descr="proton-pythia"/>
                <p:cNvPicPr>
                  <a:picLocks noChangeAspect="1" noChangeArrowheads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5"/>
                    <a:srcRect/>
                    <a:stretch>
                      <a:fillRect/>
                    </a:stretch>
                  </p:blipFill>
                </mc:Choice>
                <mc:Fallback>
                  <p:blipFill>
                    <a:blip r:embed="rId6"/>
                    <a:srcRect/>
                    <a:stretch>
                      <a:fillRect/>
                    </a:stretch>
                  </p:blipFill>
                </mc:Fallback>
              </mc:AlternateContent>
              <p:spPr bwMode="auto">
                <a:xfrm>
                  <a:off x="2973" y="1453"/>
                  <a:ext cx="1112" cy="10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890908" name="AutoShape 28"/>
                <p:cNvSpPr>
                  <a:spLocks noChangeArrowheads="1"/>
                </p:cNvSpPr>
                <p:nvPr/>
              </p:nvSpPr>
              <p:spPr bwMode="auto">
                <a:xfrm>
                  <a:off x="1842" y="1182"/>
                  <a:ext cx="442" cy="182"/>
                </a:xfrm>
                <a:custGeom>
                  <a:avLst/>
                  <a:gdLst>
                    <a:gd name="G0" fmla="+- 16200 0 0"/>
                    <a:gd name="G1" fmla="+- 5400 0 0"/>
                    <a:gd name="G2" fmla="+- 21600 0 5400"/>
                    <a:gd name="G3" fmla="+- 10800 0 5400"/>
                    <a:gd name="G4" fmla="+- 21600 0 16200"/>
                    <a:gd name="G5" fmla="*/ G4 G3 10800"/>
                    <a:gd name="G6" fmla="+- 21600 0 G5"/>
                    <a:gd name="T0" fmla="*/ 16200 w 21600"/>
                    <a:gd name="T1" fmla="*/ 0 h 21600"/>
                    <a:gd name="T2" fmla="*/ 0 w 21600"/>
                    <a:gd name="T3" fmla="*/ 10800 h 21600"/>
                    <a:gd name="T4" fmla="*/ 16200 w 21600"/>
                    <a:gd name="T5" fmla="*/ 21600 h 21600"/>
                    <a:gd name="T6" fmla="*/ 21600 w 21600"/>
                    <a:gd name="T7" fmla="*/ 10800 h 21600"/>
                    <a:gd name="T8" fmla="*/ 17694720 60000 65536"/>
                    <a:gd name="T9" fmla="*/ 11796480 60000 65536"/>
                    <a:gd name="T10" fmla="*/ 5898240 60000 65536"/>
                    <a:gd name="T11" fmla="*/ 0 60000 65536"/>
                    <a:gd name="T12" fmla="*/ 3375 w 21600"/>
                    <a:gd name="T13" fmla="*/ G1 h 21600"/>
                    <a:gd name="T14" fmla="*/ G6 w 21600"/>
                    <a:gd name="T15" fmla="*/ G2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6200" y="0"/>
                      </a:moveTo>
                      <a:lnTo>
                        <a:pt x="16200" y="5400"/>
                      </a:lnTo>
                      <a:lnTo>
                        <a:pt x="3375" y="5400"/>
                      </a:lnTo>
                      <a:lnTo>
                        <a:pt x="3375" y="16200"/>
                      </a:lnTo>
                      <a:lnTo>
                        <a:pt x="16200" y="16200"/>
                      </a:lnTo>
                      <a:lnTo>
                        <a:pt x="16200" y="21600"/>
                      </a:lnTo>
                      <a:lnTo>
                        <a:pt x="21600" y="10800"/>
                      </a:lnTo>
                      <a:close/>
                    </a:path>
                    <a:path w="21600" h="21600">
                      <a:moveTo>
                        <a:pt x="1350" y="5400"/>
                      </a:moveTo>
                      <a:lnTo>
                        <a:pt x="1350" y="16200"/>
                      </a:lnTo>
                      <a:lnTo>
                        <a:pt x="2700" y="16200"/>
                      </a:lnTo>
                      <a:lnTo>
                        <a:pt x="2700" y="5400"/>
                      </a:lnTo>
                      <a:close/>
                    </a:path>
                    <a:path w="21600" h="21600">
                      <a:moveTo>
                        <a:pt x="0" y="5400"/>
                      </a:moveTo>
                      <a:lnTo>
                        <a:pt x="0" y="16200"/>
                      </a:lnTo>
                      <a:lnTo>
                        <a:pt x="675" y="16200"/>
                      </a:lnTo>
                      <a:lnTo>
                        <a:pt x="675" y="540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0909" name="AutoShape 29"/>
                <p:cNvSpPr>
                  <a:spLocks noChangeArrowheads="1"/>
                </p:cNvSpPr>
                <p:nvPr/>
              </p:nvSpPr>
              <p:spPr bwMode="auto">
                <a:xfrm rot="10800000">
                  <a:off x="2530" y="1863"/>
                  <a:ext cx="442" cy="182"/>
                </a:xfrm>
                <a:custGeom>
                  <a:avLst/>
                  <a:gdLst>
                    <a:gd name="G0" fmla="+- 16200 0 0"/>
                    <a:gd name="G1" fmla="+- 5400 0 0"/>
                    <a:gd name="G2" fmla="+- 21600 0 5400"/>
                    <a:gd name="G3" fmla="+- 10800 0 5400"/>
                    <a:gd name="G4" fmla="+- 21600 0 16200"/>
                    <a:gd name="G5" fmla="*/ G4 G3 10800"/>
                    <a:gd name="G6" fmla="+- 21600 0 G5"/>
                    <a:gd name="T0" fmla="*/ 16200 w 21600"/>
                    <a:gd name="T1" fmla="*/ 0 h 21600"/>
                    <a:gd name="T2" fmla="*/ 0 w 21600"/>
                    <a:gd name="T3" fmla="*/ 10800 h 21600"/>
                    <a:gd name="T4" fmla="*/ 16200 w 21600"/>
                    <a:gd name="T5" fmla="*/ 21600 h 21600"/>
                    <a:gd name="T6" fmla="*/ 21600 w 21600"/>
                    <a:gd name="T7" fmla="*/ 10800 h 21600"/>
                    <a:gd name="T8" fmla="*/ 17694720 60000 65536"/>
                    <a:gd name="T9" fmla="*/ 11796480 60000 65536"/>
                    <a:gd name="T10" fmla="*/ 5898240 60000 65536"/>
                    <a:gd name="T11" fmla="*/ 0 60000 65536"/>
                    <a:gd name="T12" fmla="*/ 3375 w 21600"/>
                    <a:gd name="T13" fmla="*/ G1 h 21600"/>
                    <a:gd name="T14" fmla="*/ G6 w 21600"/>
                    <a:gd name="T15" fmla="*/ G2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6200" y="0"/>
                      </a:moveTo>
                      <a:lnTo>
                        <a:pt x="16200" y="5400"/>
                      </a:lnTo>
                      <a:lnTo>
                        <a:pt x="3375" y="5400"/>
                      </a:lnTo>
                      <a:lnTo>
                        <a:pt x="3375" y="16200"/>
                      </a:lnTo>
                      <a:lnTo>
                        <a:pt x="16200" y="16200"/>
                      </a:lnTo>
                      <a:lnTo>
                        <a:pt x="16200" y="21600"/>
                      </a:lnTo>
                      <a:lnTo>
                        <a:pt x="21600" y="10800"/>
                      </a:lnTo>
                      <a:close/>
                    </a:path>
                    <a:path w="21600" h="21600">
                      <a:moveTo>
                        <a:pt x="1350" y="5400"/>
                      </a:moveTo>
                      <a:lnTo>
                        <a:pt x="1350" y="16200"/>
                      </a:lnTo>
                      <a:lnTo>
                        <a:pt x="2700" y="16200"/>
                      </a:lnTo>
                      <a:lnTo>
                        <a:pt x="2700" y="5400"/>
                      </a:lnTo>
                      <a:close/>
                    </a:path>
                    <a:path w="21600" h="21600">
                      <a:moveTo>
                        <a:pt x="0" y="5400"/>
                      </a:moveTo>
                      <a:lnTo>
                        <a:pt x="0" y="16200"/>
                      </a:lnTo>
                      <a:lnTo>
                        <a:pt x="675" y="16200"/>
                      </a:lnTo>
                      <a:lnTo>
                        <a:pt x="675" y="540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0910" name="Line 30"/>
                <p:cNvSpPr>
                  <a:spLocks noChangeShapeType="1"/>
                </p:cNvSpPr>
                <p:nvPr/>
              </p:nvSpPr>
              <p:spPr bwMode="auto">
                <a:xfrm>
                  <a:off x="2431" y="1272"/>
                  <a:ext cx="0" cy="63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0911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2479" y="1481"/>
                  <a:ext cx="347" cy="3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algn="l"/>
                  <a:r>
                    <a:rPr lang="en-GB" sz="1800" b="1" i="1">
                      <a:solidFill>
                        <a:srgbClr val="FF6666"/>
                      </a:solidFill>
                      <a:latin typeface="Verdana" charset="0"/>
                    </a:rPr>
                    <a:t>d</a:t>
                  </a:r>
                </a:p>
              </p:txBody>
            </p:sp>
            <p:sp>
              <p:nvSpPr>
                <p:cNvPr id="890912" name="Line 32"/>
                <p:cNvSpPr>
                  <a:spLocks noChangeShapeType="1"/>
                </p:cNvSpPr>
                <p:nvPr/>
              </p:nvSpPr>
              <p:spPr bwMode="auto">
                <a:xfrm flipH="1">
                  <a:off x="1448" y="1817"/>
                  <a:ext cx="737" cy="589"/>
                </a:xfrm>
                <a:prstGeom prst="line">
                  <a:avLst/>
                </a:prstGeom>
                <a:noFill/>
                <a:ln w="28575">
                  <a:solidFill>
                    <a:schemeClr val="hlink"/>
                  </a:solidFill>
                  <a:prstDash val="dashDot"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0913" name="Line 33"/>
                <p:cNvSpPr>
                  <a:spLocks noChangeShapeType="1"/>
                </p:cNvSpPr>
                <p:nvPr/>
              </p:nvSpPr>
              <p:spPr bwMode="auto">
                <a:xfrm flipH="1">
                  <a:off x="1890" y="1907"/>
                  <a:ext cx="393" cy="499"/>
                </a:xfrm>
                <a:prstGeom prst="line">
                  <a:avLst/>
                </a:prstGeom>
                <a:noFill/>
                <a:ln w="28575">
                  <a:solidFill>
                    <a:schemeClr val="hlink"/>
                  </a:solidFill>
                  <a:prstDash val="dashDot"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0914" name="Line 34"/>
                <p:cNvSpPr>
                  <a:spLocks noChangeShapeType="1"/>
                </p:cNvSpPr>
                <p:nvPr/>
              </p:nvSpPr>
              <p:spPr bwMode="auto">
                <a:xfrm flipH="1">
                  <a:off x="2677" y="774"/>
                  <a:ext cx="295" cy="408"/>
                </a:xfrm>
                <a:prstGeom prst="line">
                  <a:avLst/>
                </a:prstGeom>
                <a:noFill/>
                <a:ln w="28575">
                  <a:solidFill>
                    <a:schemeClr val="hlink"/>
                  </a:solidFill>
                  <a:prstDash val="dashDot"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0915" name="Line 35"/>
                <p:cNvSpPr>
                  <a:spLocks noChangeShapeType="1"/>
                </p:cNvSpPr>
                <p:nvPr/>
              </p:nvSpPr>
              <p:spPr bwMode="auto">
                <a:xfrm flipH="1">
                  <a:off x="1351" y="1725"/>
                  <a:ext cx="737" cy="318"/>
                </a:xfrm>
                <a:prstGeom prst="line">
                  <a:avLst/>
                </a:prstGeom>
                <a:noFill/>
                <a:ln w="28575">
                  <a:solidFill>
                    <a:schemeClr val="hlink"/>
                  </a:solidFill>
                  <a:prstDash val="dashDot"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0916" name="Line 36"/>
                <p:cNvSpPr>
                  <a:spLocks noChangeShapeType="1"/>
                </p:cNvSpPr>
                <p:nvPr/>
              </p:nvSpPr>
              <p:spPr bwMode="auto">
                <a:xfrm flipH="1">
                  <a:off x="2824" y="1045"/>
                  <a:ext cx="639" cy="317"/>
                </a:xfrm>
                <a:prstGeom prst="line">
                  <a:avLst/>
                </a:prstGeom>
                <a:noFill/>
                <a:ln w="28575">
                  <a:solidFill>
                    <a:schemeClr val="hlink"/>
                  </a:solidFill>
                  <a:prstDash val="dashDot"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890917" name="Text Box 37"/>
              <p:cNvSpPr txBox="1">
                <a:spLocks noChangeArrowheads="1"/>
              </p:cNvSpPr>
              <p:nvPr/>
            </p:nvSpPr>
            <p:spPr bwMode="auto">
              <a:xfrm>
                <a:off x="4128" y="1693"/>
                <a:ext cx="699" cy="36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l" eaLnBrk="0" hangingPunct="0"/>
                <a:r>
                  <a:rPr lang="en-GB" sz="1600" b="1">
                    <a:solidFill>
                      <a:srgbClr val="FF6666"/>
                    </a:solidFill>
                    <a:latin typeface="Times New Roman" charset="0"/>
                  </a:rPr>
                  <a:t>Impact</a:t>
                </a:r>
              </a:p>
              <a:p>
                <a:pPr algn="l" eaLnBrk="0" hangingPunct="0"/>
                <a:r>
                  <a:rPr lang="en-GB" sz="1600" b="1">
                    <a:solidFill>
                      <a:srgbClr val="FF6666"/>
                    </a:solidFill>
                    <a:latin typeface="Times New Roman" charset="0"/>
                  </a:rPr>
                  <a:t>Parameter</a:t>
                </a:r>
              </a:p>
            </p:txBody>
          </p:sp>
          <p:sp>
            <p:nvSpPr>
              <p:cNvPr id="890918" name="Line 38"/>
              <p:cNvSpPr>
                <a:spLocks noChangeShapeType="1"/>
              </p:cNvSpPr>
              <p:nvPr/>
            </p:nvSpPr>
            <p:spPr bwMode="auto">
              <a:xfrm flipH="1">
                <a:off x="3618" y="1819"/>
                <a:ext cx="525" cy="1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 type="triangl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890919" name="Rectangle 39"/>
            <p:cNvSpPr>
              <a:spLocks noChangeArrowheads="1"/>
            </p:cNvSpPr>
            <p:nvPr/>
          </p:nvSpPr>
          <p:spPr bwMode="auto">
            <a:xfrm>
              <a:off x="2857" y="2024"/>
              <a:ext cx="2903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lvl="2" algn="l"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charset="2"/>
                <a:buNone/>
              </a:pPr>
              <a:endParaRPr lang="en-GB" sz="1400" b="1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endParaRPr>
            </a:p>
          </p:txBody>
        </p:sp>
        <p:sp>
          <p:nvSpPr>
            <p:cNvPr id="890920" name="Text Box 40"/>
            <p:cNvSpPr txBox="1">
              <a:spLocks noChangeArrowheads="1"/>
            </p:cNvSpPr>
            <p:nvPr/>
          </p:nvSpPr>
          <p:spPr bwMode="auto">
            <a:xfrm>
              <a:off x="2925" y="3521"/>
              <a:ext cx="1732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b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400" b="1">
                  <a:effectLst>
                    <a:outerShdw blurRad="38100" dist="38100" dir="2700000" algn="tl">
                      <a:srgbClr val="DDDDDD"/>
                    </a:outerShdw>
                  </a:effectLst>
                  <a:latin typeface="Arial" charset="0"/>
                </a:rPr>
                <a:t>Introduce IP correlations in </a:t>
              </a:r>
            </a:p>
            <a:p>
              <a:pPr algn="l"/>
              <a:r>
                <a:rPr lang="en-US" sz="1400" b="1">
                  <a:effectLst>
                    <a:outerShdw blurRad="38100" dist="38100" dir="2700000" algn="tl">
                      <a:srgbClr val="DDDDDD"/>
                    </a:outerShdw>
                  </a:effectLst>
                  <a:latin typeface="Arial" charset="0"/>
                </a:rPr>
                <a:t>Multiple Parton Interactions </a:t>
              </a:r>
              <a:r>
                <a:rPr lang="en-US" sz="1400" b="1">
                  <a:effectLst>
                    <a:outerShdw blurRad="38100" dist="38100" dir="2700000" algn="tl">
                      <a:srgbClr val="DDDDDD"/>
                    </a:outerShdw>
                  </a:effectLst>
                  <a:latin typeface="Arial" charset="0"/>
                  <a:sym typeface="Wingdings" charset="2"/>
                </a:rPr>
                <a:t></a:t>
              </a:r>
              <a:endParaRPr lang="en-US" sz="1400" b="1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endParaRPr>
            </a:p>
          </p:txBody>
        </p:sp>
        <p:sp>
          <p:nvSpPr>
            <p:cNvPr id="890921" name="Text Box 41"/>
            <p:cNvSpPr txBox="1">
              <a:spLocks noChangeArrowheads="1"/>
            </p:cNvSpPr>
            <p:nvPr/>
          </p:nvSpPr>
          <p:spPr bwMode="auto">
            <a:xfrm>
              <a:off x="4694" y="3657"/>
              <a:ext cx="780" cy="17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b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200" b="1">
                  <a:effectLst>
                    <a:outerShdw blurRad="38100" dist="38100" dir="2700000" algn="tl">
                      <a:srgbClr val="DDDDDD"/>
                    </a:outerShdw>
                  </a:effectLst>
                  <a:latin typeface="Palatino" charset="0"/>
                </a:rPr>
                <a:t>Describe Tails!</a:t>
              </a:r>
            </a:p>
          </p:txBody>
        </p:sp>
        <p:sp>
          <p:nvSpPr>
            <p:cNvPr id="890922" name="Text Box 42"/>
            <p:cNvSpPr txBox="1">
              <a:spLocks noChangeArrowheads="1"/>
            </p:cNvSpPr>
            <p:nvPr/>
          </p:nvSpPr>
          <p:spPr bwMode="auto">
            <a:xfrm>
              <a:off x="3061" y="3974"/>
              <a:ext cx="11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b">
              <a:prstTxWarp prst="textNoShape">
                <a:avLst/>
              </a:prstTxWarp>
              <a:spAutoFit/>
            </a:bodyPr>
            <a:lstStyle/>
            <a:p>
              <a:pPr algn="l"/>
              <a:endParaRPr lang="en-US" sz="1200">
                <a:latin typeface="Palatino" charset="0"/>
              </a:endParaRPr>
            </a:p>
          </p:txBody>
        </p:sp>
        <p:sp>
          <p:nvSpPr>
            <p:cNvPr id="890923" name="Text Box 43"/>
            <p:cNvSpPr txBox="1">
              <a:spLocks noChangeArrowheads="1"/>
            </p:cNvSpPr>
            <p:nvPr/>
          </p:nvSpPr>
          <p:spPr bwMode="auto">
            <a:xfrm>
              <a:off x="2699" y="3972"/>
              <a:ext cx="315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b">
              <a:prstTxWarp prst="textNoShape">
                <a:avLst/>
              </a:prstTxWarp>
              <a:spAutoFit/>
            </a:bodyPr>
            <a:lstStyle/>
            <a:p>
              <a:pPr algn="l"/>
              <a:endParaRPr lang="en-US" sz="1400" b="1">
                <a:solidFill>
                  <a:schemeClr val="hlink"/>
                </a:solidFill>
                <a:latin typeface="Palatino" charset="0"/>
              </a:endParaRPr>
            </a:p>
          </p:txBody>
        </p:sp>
      </p:grpSp>
      <p:sp>
        <p:nvSpPr>
          <p:cNvPr id="890930" name="Rectangle 50"/>
          <p:cNvSpPr>
            <a:spLocks noChangeArrowheads="1"/>
          </p:cNvSpPr>
          <p:nvPr/>
        </p:nvSpPr>
        <p:spPr bwMode="auto">
          <a:xfrm>
            <a:off x="0" y="4387850"/>
            <a:ext cx="4995863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1600" b="1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Pythia</a:t>
            </a:r>
            <a:r>
              <a:rPr lang="en-GB" sz="16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 MPI Model with Varying impact parameter between the colliding hadrons: </a:t>
            </a:r>
            <a:r>
              <a:rPr lang="en-GB" sz="1600" b="1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hadronic</a:t>
            </a:r>
            <a:r>
              <a:rPr lang="en-GB" sz="16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 matter is described by Gaussians</a:t>
            </a:r>
            <a:r>
              <a:rPr lang="en-US" sz="16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 </a:t>
            </a:r>
          </a:p>
          <a:p>
            <a:endParaRPr lang="en-US" sz="1000" dirty="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</a:endParaRPr>
          </a:p>
          <a:p>
            <a:r>
              <a:rPr lang="en-US" sz="16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Further correlations introduced in new </a:t>
            </a:r>
            <a:r>
              <a:rPr lang="en-US" sz="1600" b="1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Pythia</a:t>
            </a:r>
            <a:r>
              <a:rPr lang="en-US" sz="16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 MPI</a:t>
            </a:r>
            <a:r>
              <a:rPr lang="en-US" sz="16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 </a:t>
            </a:r>
            <a:r>
              <a:rPr lang="en-US" sz="1600" dirty="0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[Eur.Phys.J.C39(2005)129 + JHEP03(2004)053]</a:t>
            </a:r>
          </a:p>
          <a:p>
            <a:endParaRPr lang="en-US" sz="1000" dirty="0">
              <a:solidFill>
                <a:srgbClr val="FFFF66"/>
              </a:solidFill>
              <a:latin typeface="Arial" charset="0"/>
            </a:endParaRPr>
          </a:p>
          <a:p>
            <a:r>
              <a:rPr lang="en-US" sz="1600" dirty="0">
                <a:solidFill>
                  <a:srgbClr val="FFFF66"/>
                </a:solidFill>
                <a:latin typeface="Arial" charset="0"/>
              </a:rPr>
              <a:t>Recent MB data from CDF available</a:t>
            </a:r>
          </a:p>
          <a:p>
            <a:r>
              <a:rPr lang="en-US" sz="1600" dirty="0">
                <a:solidFill>
                  <a:srgbClr val="FFFF66"/>
                </a:solidFill>
                <a:latin typeface="Arial" charset="0"/>
              </a:rPr>
              <a:t>&lt;</a:t>
            </a:r>
            <a:r>
              <a:rPr lang="en-US" sz="1600" dirty="0" err="1">
                <a:solidFill>
                  <a:srgbClr val="FFFF66"/>
                </a:solidFill>
                <a:latin typeface="Arial" charset="0"/>
              </a:rPr>
              <a:t>N</a:t>
            </a:r>
            <a:r>
              <a:rPr lang="en-US" sz="1600" baseline="-25000" dirty="0" err="1">
                <a:solidFill>
                  <a:srgbClr val="FFFF66"/>
                </a:solidFill>
                <a:latin typeface="Arial" charset="0"/>
              </a:rPr>
              <a:t>ch</a:t>
            </a:r>
            <a:r>
              <a:rPr lang="en-US" sz="1600" dirty="0">
                <a:solidFill>
                  <a:srgbClr val="FFFF66"/>
                </a:solidFill>
                <a:latin typeface="Arial" charset="0"/>
              </a:rPr>
              <a:t>&gt; </a:t>
            </a:r>
            <a:r>
              <a:rPr lang="en-US" sz="1600" dirty="0" err="1">
                <a:solidFill>
                  <a:srgbClr val="FFFF66"/>
                </a:solidFill>
                <a:latin typeface="Arial" charset="0"/>
              </a:rPr>
              <a:t>vs</a:t>
            </a:r>
            <a:r>
              <a:rPr lang="en-US" sz="1600" dirty="0">
                <a:solidFill>
                  <a:srgbClr val="FFFF66"/>
                </a:solidFill>
                <a:latin typeface="Arial" charset="0"/>
              </a:rPr>
              <a:t> &lt;</a:t>
            </a:r>
            <a:r>
              <a:rPr lang="en-US" sz="1600" dirty="0" err="1">
                <a:solidFill>
                  <a:srgbClr val="FFFF66"/>
                </a:solidFill>
                <a:latin typeface="Arial" charset="0"/>
              </a:rPr>
              <a:t>pT</a:t>
            </a:r>
            <a:r>
              <a:rPr lang="en-US" sz="1600" baseline="-25000" dirty="0" err="1">
                <a:solidFill>
                  <a:srgbClr val="FFFF66"/>
                </a:solidFill>
                <a:latin typeface="Arial" charset="0"/>
              </a:rPr>
              <a:t>ch</a:t>
            </a:r>
            <a:r>
              <a:rPr lang="en-US" sz="1600" dirty="0">
                <a:solidFill>
                  <a:srgbClr val="FFFF66"/>
                </a:solidFill>
                <a:latin typeface="Arial" charset="0"/>
              </a:rPr>
              <a:t>&gt;</a:t>
            </a:r>
          </a:p>
        </p:txBody>
      </p:sp>
      <p:sp>
        <p:nvSpPr>
          <p:cNvPr id="41" name="Date Placeholder 40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r>
              <a:rPr lang="en-US" smtClean="0"/>
              <a:t>Antananarivo, August 24th 2009</a:t>
            </a:r>
            <a:endParaRPr lang="en-US"/>
          </a:p>
        </p:txBody>
      </p:sp>
      <p:sp>
        <p:nvSpPr>
          <p:cNvPr id="42" name="Footer Placeholder 4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Paolo Bartalini (NTU)</a:t>
            </a:r>
            <a:endParaRPr lang="en-US"/>
          </a:p>
        </p:txBody>
      </p:sp>
    </p:spTree>
  </p:cSld>
  <p:clrMapOvr>
    <a:masterClrMapping/>
  </p:clrMapOvr>
  <p:transition advTm="28800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986" name="Rectangle 2"/>
          <p:cNvSpPr>
            <a:spLocks noChangeArrowheads="1"/>
          </p:cNvSpPr>
          <p:nvPr/>
        </p:nvSpPr>
        <p:spPr bwMode="auto">
          <a:xfrm>
            <a:off x="0" y="564712"/>
            <a:ext cx="9144000" cy="6278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defRPr/>
            </a:pPr>
            <a:r>
              <a:rPr lang="en-US" sz="1800" dirty="0">
                <a:solidFill>
                  <a:srgbClr val="FFFF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Tools for </a:t>
            </a:r>
            <a:r>
              <a:rPr lang="en-US" sz="1800" dirty="0" err="1">
                <a:solidFill>
                  <a:srgbClr val="FFFF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shower+hadronisation</a:t>
            </a:r>
            <a:r>
              <a:rPr lang="en-US" sz="1800" dirty="0">
                <a:solidFill>
                  <a:srgbClr val="FFFF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: </a:t>
            </a:r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PYTHIA primary choice (6.4 series), HERWIG (6.5 series) useful crosscheck (and used for MC@NLO). Growing interest for Sherpa.</a:t>
            </a:r>
          </a:p>
          <a:p>
            <a:pPr algn="l">
              <a:defRPr/>
            </a:pPr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PYTHIA: </a:t>
            </a:r>
            <a:r>
              <a:rPr lang="en-US" sz="1800" dirty="0">
                <a:solidFill>
                  <a:srgbClr val="CCFFC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CMS uses old Q</a:t>
            </a:r>
            <a:r>
              <a:rPr lang="en-US" sz="1800" baseline="30000" dirty="0">
                <a:solidFill>
                  <a:srgbClr val="CCFFC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2</a:t>
            </a:r>
            <a:r>
              <a:rPr lang="en-US" sz="1800" dirty="0">
                <a:solidFill>
                  <a:srgbClr val="CCFFC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 ordered shower </a:t>
            </a:r>
          </a:p>
          <a:p>
            <a:pPr algn="l">
              <a:defRPr/>
            </a:pPr>
            <a:r>
              <a:rPr lang="en-US" sz="1800" dirty="0">
                <a:solidFill>
                  <a:srgbClr val="CCFFC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	 new (</a:t>
            </a:r>
            <a:r>
              <a:rPr lang="en-US" sz="1800" dirty="0" err="1">
                <a:solidFill>
                  <a:srgbClr val="CCFFC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p</a:t>
            </a:r>
            <a:r>
              <a:rPr lang="en-US" sz="1800" baseline="-25000" dirty="0" err="1">
                <a:solidFill>
                  <a:srgbClr val="CCFFC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T</a:t>
            </a:r>
            <a:r>
              <a:rPr lang="en-US" sz="1800" dirty="0">
                <a:solidFill>
                  <a:srgbClr val="CCFFC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 ordered) showers still need more validation/tuning against </a:t>
            </a:r>
            <a:r>
              <a:rPr lang="en-US" sz="1800" dirty="0" err="1">
                <a:solidFill>
                  <a:srgbClr val="CCFFC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Tevatron</a:t>
            </a:r>
            <a:r>
              <a:rPr lang="en-US" sz="1800" dirty="0">
                <a:solidFill>
                  <a:srgbClr val="CCFFC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 jet data</a:t>
            </a:r>
            <a:endParaRPr lang="en-US" sz="1800" dirty="0" smtClean="0">
              <a:solidFill>
                <a:srgbClr val="CCFFCC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</a:endParaRPr>
          </a:p>
          <a:p>
            <a:pPr algn="l">
              <a:defRPr/>
            </a:pPr>
            <a:endParaRPr lang="en-US" sz="2000" dirty="0" smtClean="0">
              <a:solidFill>
                <a:srgbClr val="000099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</a:endParaRPr>
          </a:p>
          <a:p>
            <a:pPr algn="l">
              <a:defRPr/>
            </a:pPr>
            <a:r>
              <a:rPr lang="en-US" sz="1800" dirty="0">
                <a:solidFill>
                  <a:srgbClr val="FFFF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PDF settings: </a:t>
            </a:r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LO PDF CTEQ6L1 (LHAPDF=10042). </a:t>
            </a:r>
          </a:p>
          <a:p>
            <a:pPr algn="l">
              <a:defRPr/>
            </a:pPr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NLO PDF used only for NLO generators and for determining errors.</a:t>
            </a:r>
          </a:p>
          <a:p>
            <a:pPr algn="l">
              <a:defRPr/>
            </a:pPr>
            <a:r>
              <a:rPr lang="en-US" sz="18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Need iterations to tune PDF with the use of LHC data</a:t>
            </a: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.</a:t>
            </a:r>
            <a:endParaRPr lang="en-US" sz="1400" dirty="0" smtClean="0">
              <a:solidFill>
                <a:srgbClr val="FF0066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</a:endParaRPr>
          </a:p>
          <a:p>
            <a:pPr algn="l">
              <a:defRPr/>
            </a:pPr>
            <a:endParaRPr lang="en-US" sz="2000" dirty="0" smtClean="0">
              <a:solidFill>
                <a:srgbClr val="FF0066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</a:endParaRPr>
          </a:p>
          <a:p>
            <a:pPr algn="l">
              <a:defRPr/>
            </a:pPr>
            <a:r>
              <a:rPr lang="en-US" sz="1800" dirty="0">
                <a:solidFill>
                  <a:srgbClr val="FFFF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PS radiation and fragmentation (</a:t>
            </a:r>
            <a:r>
              <a:rPr lang="en-US" sz="1800" dirty="0" err="1">
                <a:solidFill>
                  <a:srgbClr val="FFFF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b</a:t>
            </a:r>
            <a:r>
              <a:rPr lang="en-US" sz="1800" dirty="0">
                <a:solidFill>
                  <a:srgbClr val="FFFF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, light quarks) </a:t>
            </a:r>
          </a:p>
          <a:p>
            <a:pPr algn="l">
              <a:defRPr/>
            </a:pPr>
            <a:r>
              <a:rPr lang="en-US" sz="18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settings: </a:t>
            </a:r>
            <a:r>
              <a:rPr lang="en-US" sz="180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used from LEP tunings (see for instance </a:t>
            </a:r>
          </a:p>
          <a:p>
            <a:pPr algn="l">
              <a:defRPr/>
            </a:pPr>
            <a:r>
              <a:rPr lang="en-US" sz="180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CMS note 2005/013). </a:t>
            </a:r>
          </a:p>
          <a:p>
            <a:pPr algn="l">
              <a:defRPr/>
            </a:pPr>
            <a:r>
              <a:rPr lang="en-US" sz="1800" dirty="0">
                <a:solidFill>
                  <a:srgbClr val="47D1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Need to re-tune to LHC data. Maybe a different </a:t>
            </a:r>
          </a:p>
          <a:p>
            <a:pPr algn="l">
              <a:defRPr/>
            </a:pPr>
            <a:r>
              <a:rPr lang="en-US" sz="1800" dirty="0">
                <a:solidFill>
                  <a:srgbClr val="47D1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approach necessary when using external ME to </a:t>
            </a:r>
          </a:p>
          <a:p>
            <a:pPr algn="l">
              <a:defRPr/>
            </a:pPr>
            <a:r>
              <a:rPr lang="en-US" sz="1800" dirty="0">
                <a:solidFill>
                  <a:srgbClr val="47D1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Parton Showers</a:t>
            </a:r>
            <a:r>
              <a:rPr lang="en-US" sz="1800" dirty="0" smtClean="0">
                <a:solidFill>
                  <a:srgbClr val="47D1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?</a:t>
            </a:r>
            <a:endParaRPr lang="en-US" sz="1800" dirty="0" smtClean="0">
              <a:solidFill>
                <a:srgbClr val="0000CC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</a:endParaRPr>
          </a:p>
          <a:p>
            <a:pPr algn="l">
              <a:defRPr/>
            </a:pPr>
            <a:endParaRPr lang="en-US" sz="2000" dirty="0" smtClean="0">
              <a:solidFill>
                <a:srgbClr val="0000CC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</a:endParaRPr>
          </a:p>
          <a:p>
            <a:pPr algn="l">
              <a:defRPr/>
            </a:pPr>
            <a:r>
              <a:rPr lang="en-US" sz="1800" dirty="0">
                <a:solidFill>
                  <a:srgbClr val="FFFF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Underlying Event (see Tune tables in backup slides)</a:t>
            </a:r>
          </a:p>
          <a:p>
            <a:pPr algn="l">
              <a:defRPr/>
            </a:pPr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D6T tuning (by R. Field), using CDF data and default</a:t>
            </a:r>
            <a:r>
              <a:rPr lang="en-US" sz="1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 P</a:t>
            </a:r>
            <a:r>
              <a:rPr lang="en-US" sz="1800" baseline="-25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T</a:t>
            </a:r>
            <a:r>
              <a:rPr lang="en-US" sz="1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 cut off extrapolation </a:t>
            </a:r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at LHC energies</a:t>
            </a:r>
          </a:p>
          <a:p>
            <a:pPr algn="l">
              <a:defRPr/>
            </a:pPr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+ some guidelines to evaluate the uncertainties (for example impact on isolation observables</a:t>
            </a:r>
            <a:r>
              <a:rPr lang="en-US" sz="1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)</a:t>
            </a:r>
          </a:p>
          <a:p>
            <a:pPr algn="l">
              <a:defRPr/>
            </a:pPr>
            <a:r>
              <a:rPr lang="en-US" sz="1800" dirty="0" smtClean="0">
                <a:solidFill>
                  <a:srgbClr val="FF3FF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Trend to favor higher value of the P</a:t>
            </a:r>
            <a:r>
              <a:rPr lang="en-US" sz="1800" baseline="-25000" dirty="0" smtClean="0">
                <a:solidFill>
                  <a:srgbClr val="FF3FF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T </a:t>
            </a:r>
            <a:r>
              <a:rPr lang="en-US" sz="1800" dirty="0" smtClean="0">
                <a:solidFill>
                  <a:srgbClr val="FF3FF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cut off in MPI (</a:t>
            </a:r>
            <a:r>
              <a:rPr lang="en-US" sz="1800" dirty="0" err="1" smtClean="0">
                <a:solidFill>
                  <a:srgbClr val="FF3FF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à</a:t>
            </a:r>
            <a:r>
              <a:rPr lang="en-US" sz="1800" dirty="0" smtClean="0">
                <a:solidFill>
                  <a:srgbClr val="FF3FF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 la Tune A) in more recent UE tunes </a:t>
            </a:r>
            <a:r>
              <a:rPr lang="en-US" sz="1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 </a:t>
            </a:r>
          </a:p>
          <a:p>
            <a:pPr algn="l">
              <a:defRPr/>
            </a:pPr>
            <a:endParaRPr lang="en-US" sz="1800" dirty="0" smtClean="0">
              <a:solidFill>
                <a:srgbClr val="FFFF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</a:endParaRPr>
          </a:p>
          <a:p>
            <a:pPr algn="l">
              <a:defRPr/>
            </a:pPr>
            <a:r>
              <a:rPr lang="en-US" sz="1800" dirty="0">
                <a:solidFill>
                  <a:srgbClr val="0066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		</a:t>
            </a:r>
            <a:r>
              <a:rPr lang="en-US" sz="1800" dirty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Default tunes for HERWIG/Jimmy</a:t>
            </a:r>
            <a:endParaRPr lang="en-US" sz="1800" dirty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</a:endParaRPr>
          </a:p>
        </p:txBody>
      </p:sp>
      <p:pic>
        <p:nvPicPr>
          <p:cNvPr id="27652" name="Picture 8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/>
              <a:stretch>
                <a:fillRect/>
              </a:stretch>
            </p:blipFill>
          </mc:Choice>
          <mc:Fallback>
            <p:blipFill>
              <a:blip r:embed="rId4"/>
              <a:srcRect/>
              <a:stretch>
                <a:fillRect/>
              </a:stretch>
            </p:blipFill>
          </mc:Fallback>
        </mc:AlternateContent>
        <p:spPr bwMode="auto">
          <a:xfrm>
            <a:off x="5291138" y="2678112"/>
            <a:ext cx="3702050" cy="27320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809993" name="Text Box 9"/>
          <p:cNvSpPr txBox="1">
            <a:spLocks noChangeArrowheads="1"/>
          </p:cNvSpPr>
          <p:nvPr/>
        </p:nvSpPr>
        <p:spPr bwMode="auto">
          <a:xfrm>
            <a:off x="6669088" y="3149600"/>
            <a:ext cx="774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fr-FR" sz="1200" b="1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CTEQ5L</a:t>
            </a:r>
          </a:p>
        </p:txBody>
      </p:sp>
      <p:sp>
        <p:nvSpPr>
          <p:cNvPr id="809994" name="Text Box 10"/>
          <p:cNvSpPr txBox="1">
            <a:spLocks noChangeArrowheads="1"/>
          </p:cNvSpPr>
          <p:nvPr/>
        </p:nvSpPr>
        <p:spPr bwMode="auto">
          <a:xfrm>
            <a:off x="6159500" y="3389313"/>
            <a:ext cx="774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fr-FR" sz="1200" b="1" dirty="0">
                <a:solidFill>
                  <a:srgbClr val="00009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CTEQ6L</a:t>
            </a:r>
          </a:p>
        </p:txBody>
      </p:sp>
      <p:sp>
        <p:nvSpPr>
          <p:cNvPr id="809995" name="Text Box 11"/>
          <p:cNvSpPr txBox="1">
            <a:spLocks noChangeArrowheads="1"/>
          </p:cNvSpPr>
          <p:nvPr/>
        </p:nvSpPr>
        <p:spPr bwMode="auto">
          <a:xfrm>
            <a:off x="6948488" y="3619500"/>
            <a:ext cx="8239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fr-FR" sz="1200" b="1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CTEQ6M</a:t>
            </a:r>
          </a:p>
        </p:txBody>
      </p:sp>
      <p:sp>
        <p:nvSpPr>
          <p:cNvPr id="810004" name="Text Box 20"/>
          <p:cNvSpPr txBox="1">
            <a:spLocks noChangeArrowheads="1"/>
          </p:cNvSpPr>
          <p:nvPr/>
        </p:nvSpPr>
        <p:spPr bwMode="auto">
          <a:xfrm>
            <a:off x="8199438" y="2362200"/>
            <a:ext cx="769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fr-FR" sz="1400" dirty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R. Field</a:t>
            </a: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0" y="0"/>
            <a:ext cx="9144000" cy="584776"/>
          </a:xfrm>
          <a:prstGeom prst="rect">
            <a:avLst/>
          </a:prstGeom>
          <a:noFill/>
          <a:ln w="28575">
            <a:solidFill>
              <a:srgbClr val="993366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GB" sz="3200" dirty="0" smtClean="0">
                <a:solidFill>
                  <a:schemeClr val="tx2"/>
                </a:solidFill>
              </a:rPr>
              <a:t>Reference MC Settings in CMS</a:t>
            </a:r>
            <a:endParaRPr lang="it-IT" sz="2400" dirty="0">
              <a:solidFill>
                <a:schemeClr val="tx2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Palatino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r>
              <a:rPr lang="en-US" smtClean="0"/>
              <a:t>Antananarivo, August 24th 2009</a:t>
            </a: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Paolo Bartalini (NTU)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838200"/>
            <a:ext cx="6408737" cy="471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5220" name="Rectangle 4"/>
          <p:cNvSpPr>
            <a:spLocks noChangeArrowheads="1"/>
          </p:cNvSpPr>
          <p:nvPr/>
        </p:nvSpPr>
        <p:spPr bwMode="auto">
          <a:xfrm>
            <a:off x="5021262" y="941387"/>
            <a:ext cx="576263" cy="35274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5221" name="Rectangle 5"/>
          <p:cNvSpPr>
            <a:spLocks noChangeArrowheads="1"/>
          </p:cNvSpPr>
          <p:nvPr/>
        </p:nvSpPr>
        <p:spPr bwMode="auto">
          <a:xfrm>
            <a:off x="384175" y="1073150"/>
            <a:ext cx="6553200" cy="260350"/>
          </a:xfrm>
          <a:prstGeom prst="rect">
            <a:avLst/>
          </a:prstGeom>
          <a:solidFill>
            <a:srgbClr val="CCFF33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5222" name="Rectangle 6"/>
          <p:cNvSpPr>
            <a:spLocks noChangeArrowheads="1"/>
          </p:cNvSpPr>
          <p:nvPr/>
        </p:nvSpPr>
        <p:spPr bwMode="auto">
          <a:xfrm>
            <a:off x="384175" y="1225550"/>
            <a:ext cx="6553200" cy="260350"/>
          </a:xfrm>
          <a:prstGeom prst="rect">
            <a:avLst/>
          </a:prstGeom>
          <a:solidFill>
            <a:srgbClr val="008000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5223" name="Rectangle 7"/>
          <p:cNvSpPr>
            <a:spLocks noChangeArrowheads="1"/>
          </p:cNvSpPr>
          <p:nvPr/>
        </p:nvSpPr>
        <p:spPr bwMode="auto">
          <a:xfrm>
            <a:off x="384175" y="1393825"/>
            <a:ext cx="6553200" cy="260350"/>
          </a:xfrm>
          <a:prstGeom prst="rect">
            <a:avLst/>
          </a:prstGeom>
          <a:solidFill>
            <a:srgbClr val="FF9900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5224" name="Rectangle 8"/>
          <p:cNvSpPr>
            <a:spLocks noChangeArrowheads="1"/>
          </p:cNvSpPr>
          <p:nvPr/>
        </p:nvSpPr>
        <p:spPr bwMode="auto">
          <a:xfrm>
            <a:off x="384175" y="1543050"/>
            <a:ext cx="6553200" cy="260350"/>
          </a:xfrm>
          <a:prstGeom prst="rect">
            <a:avLst/>
          </a:prstGeom>
          <a:solidFill>
            <a:srgbClr val="FF0000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5225" name="Rectangle 9"/>
          <p:cNvSpPr>
            <a:spLocks noChangeArrowheads="1"/>
          </p:cNvSpPr>
          <p:nvPr/>
        </p:nvSpPr>
        <p:spPr bwMode="auto">
          <a:xfrm>
            <a:off x="384175" y="2638425"/>
            <a:ext cx="6553200" cy="404812"/>
          </a:xfrm>
          <a:prstGeom prst="rect">
            <a:avLst/>
          </a:prstGeom>
          <a:solidFill>
            <a:schemeClr val="accent2">
              <a:alpha val="39999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5226" name="Rectangle 10"/>
          <p:cNvSpPr>
            <a:spLocks noChangeArrowheads="1"/>
          </p:cNvSpPr>
          <p:nvPr/>
        </p:nvSpPr>
        <p:spPr bwMode="auto">
          <a:xfrm>
            <a:off x="384175" y="3286125"/>
            <a:ext cx="6553200" cy="1152525"/>
          </a:xfrm>
          <a:prstGeom prst="rect">
            <a:avLst/>
          </a:prstGeom>
          <a:solidFill>
            <a:srgbClr val="FF33CC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5227" name="Rectangle 11"/>
          <p:cNvSpPr>
            <a:spLocks noChangeArrowheads="1"/>
          </p:cNvSpPr>
          <p:nvPr/>
        </p:nvSpPr>
        <p:spPr bwMode="auto">
          <a:xfrm>
            <a:off x="1524000" y="6096000"/>
            <a:ext cx="533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GB" sz="2000" dirty="0" smtClean="0">
                <a:solidFill>
                  <a:srgbClr val="FFFFFF"/>
                </a:solidFill>
                <a:latin typeface="Arial" pitchFamily="-108" charset="0"/>
              </a:rPr>
              <a:t>P</a:t>
            </a:r>
            <a:r>
              <a:rPr lang="en-GB" sz="2000" baseline="-25000" dirty="0" smtClean="0">
                <a:solidFill>
                  <a:srgbClr val="FFFFFF"/>
                </a:solidFill>
                <a:latin typeface="Arial" pitchFamily="-108" charset="0"/>
              </a:rPr>
              <a:t>T0</a:t>
            </a:r>
            <a:r>
              <a:rPr lang="en-GB" sz="2000" dirty="0" smtClean="0">
                <a:solidFill>
                  <a:srgbClr val="FFFFFF"/>
                </a:solidFill>
                <a:latin typeface="Arial" pitchFamily="-108" charset="0"/>
              </a:rPr>
              <a:t>(√s)= PARP(89)*(√s/PARP(89))</a:t>
            </a:r>
            <a:r>
              <a:rPr lang="en-GB" sz="2000" baseline="30000" dirty="0">
                <a:solidFill>
                  <a:srgbClr val="FFFFFF"/>
                </a:solidFill>
                <a:latin typeface="Arial" pitchFamily="-108" charset="0"/>
              </a:rPr>
              <a:t>PARP(90)</a:t>
            </a:r>
            <a:endParaRPr lang="en-US" sz="2000" baseline="30000" dirty="0">
              <a:solidFill>
                <a:srgbClr val="FFFFFF"/>
              </a:solidFill>
              <a:latin typeface="Arial" pitchFamily="-108" charset="0"/>
            </a:endParaRPr>
          </a:p>
        </p:txBody>
      </p:sp>
      <p:sp>
        <p:nvSpPr>
          <p:cNvPr id="905231" name="Rectangle 15"/>
          <p:cNvSpPr>
            <a:spLocks noChangeArrowheads="1"/>
          </p:cNvSpPr>
          <p:nvPr/>
        </p:nvSpPr>
        <p:spPr bwMode="auto">
          <a:xfrm>
            <a:off x="0" y="0"/>
            <a:ext cx="9144000" cy="766763"/>
          </a:xfrm>
          <a:prstGeom prst="rect">
            <a:avLst/>
          </a:prstGeom>
          <a:gradFill rotWithShape="0">
            <a:gsLst>
              <a:gs pos="0">
                <a:srgbClr val="0000FF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Pythia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 CTEQ5L Tunes </a:t>
            </a:r>
          </a:p>
        </p:txBody>
      </p:sp>
      <p:sp>
        <p:nvSpPr>
          <p:cNvPr id="70668" name="Rectangle 16"/>
          <p:cNvSpPr>
            <a:spLocks noChangeArrowheads="1"/>
          </p:cNvSpPr>
          <p:nvPr/>
        </p:nvSpPr>
        <p:spPr bwMode="auto">
          <a:xfrm>
            <a:off x="1676400" y="5562600"/>
            <a:ext cx="5044971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rgbClr val="FFFF66"/>
                </a:solidFill>
              </a:rPr>
              <a:t>Current CMS reference: </a:t>
            </a:r>
            <a:r>
              <a:rPr lang="en-US" sz="1600" dirty="0" smtClean="0">
                <a:solidFill>
                  <a:srgbClr val="FFFF66"/>
                </a:solidFill>
              </a:rPr>
              <a:t>D6T</a:t>
            </a:r>
          </a:p>
          <a:p>
            <a:r>
              <a:rPr lang="en-US" sz="1600" dirty="0">
                <a:solidFill>
                  <a:srgbClr val="FFFF66"/>
                </a:solidFill>
              </a:rPr>
              <a:t>D6T = DWT with CTEQ6L PDF and PARP(82)=1.8387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64541" y="1828800"/>
            <a:ext cx="187743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Tune A, DW, DWT</a:t>
            </a:r>
          </a:p>
          <a:p>
            <a:r>
              <a:rPr lang="en-US" sz="1600" dirty="0" smtClean="0"/>
              <a:t>[</a:t>
            </a:r>
            <a:r>
              <a:rPr lang="en-US" sz="1600" dirty="0" err="1" smtClean="0"/>
              <a:t>R.Field</a:t>
            </a:r>
            <a:r>
              <a:rPr lang="en-US" sz="1600" dirty="0" smtClean="0"/>
              <a:t>] 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7349905" y="2691824"/>
            <a:ext cx="112623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6EFFF3"/>
                </a:solidFill>
              </a:rPr>
              <a:t>Tune S</a:t>
            </a:r>
            <a:r>
              <a:rPr lang="en-US" sz="1600" baseline="-25000" dirty="0" smtClean="0">
                <a:solidFill>
                  <a:srgbClr val="6EFFF3"/>
                </a:solidFill>
              </a:rPr>
              <a:t>0</a:t>
            </a:r>
          </a:p>
          <a:p>
            <a:r>
              <a:rPr lang="en-US" sz="1600" dirty="0" smtClean="0">
                <a:solidFill>
                  <a:srgbClr val="6EFFF3"/>
                </a:solidFill>
              </a:rPr>
              <a:t>[</a:t>
            </a:r>
            <a:r>
              <a:rPr lang="en-US" sz="1600" dirty="0" err="1" smtClean="0">
                <a:solidFill>
                  <a:srgbClr val="6EFFF3"/>
                </a:solidFill>
              </a:rPr>
              <a:t>P.Skands</a:t>
            </a:r>
            <a:r>
              <a:rPr lang="en-US" sz="1600" dirty="0" smtClean="0">
                <a:solidFill>
                  <a:srgbClr val="6EFFF3"/>
                </a:solidFill>
              </a:rPr>
              <a:t>] </a:t>
            </a:r>
            <a:endParaRPr lang="en-US" sz="1600" dirty="0">
              <a:solidFill>
                <a:srgbClr val="6EFFF3"/>
              </a:solidFill>
            </a:endParaRPr>
          </a:p>
        </p:txBody>
      </p:sp>
      <p:sp>
        <p:nvSpPr>
          <p:cNvPr id="15" name="Date Placeholder 1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r>
              <a:rPr lang="en-US" smtClean="0"/>
              <a:t>Antananarivo, August 24th 2009</a:t>
            </a:r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Paolo Bartalini (NTU)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905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0"/>
                                        <p:tgtEl>
                                          <p:spTgt spid="905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905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905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5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1000"/>
                                        <p:tgtEl>
                                          <p:spTgt spid="905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05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05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905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905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5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1000"/>
                                        <p:tgtEl>
                                          <p:spTgt spid="905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905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05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5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905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905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5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1000"/>
                                        <p:tgtEl>
                                          <p:spTgt spid="905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905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905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5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05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05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905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905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5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800" decel="100000"/>
                                        <p:tgtEl>
                                          <p:spTgt spid="905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9052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905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905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5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5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905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905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5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5220" grpId="0" animBg="1"/>
      <p:bldP spid="905221" grpId="0" animBg="1"/>
      <p:bldP spid="905221" grpId="1" animBg="1"/>
      <p:bldP spid="905222" grpId="0" animBg="1"/>
      <p:bldP spid="905222" grpId="1" animBg="1"/>
      <p:bldP spid="905223" grpId="0" animBg="1"/>
      <p:bldP spid="905223" grpId="1" animBg="1"/>
      <p:bldP spid="905224" grpId="0" animBg="1"/>
      <p:bldP spid="905224" grpId="1" animBg="1"/>
      <p:bldP spid="905225" grpId="0" animBg="1"/>
      <p:bldP spid="905225" grpId="1" animBg="1"/>
      <p:bldP spid="905226" grpId="0" animBg="1"/>
      <p:bldP spid="905226" grpId="1" animBg="1"/>
      <p:bldP spid="905227" grpId="0"/>
      <p:bldP spid="905227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282" name="Rectangle 2" descr="particles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0928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4488" y="204788"/>
            <a:ext cx="5981700" cy="6272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09285" name="Rectangle 5"/>
          <p:cNvSpPr>
            <a:spLocks noChangeArrowheads="1"/>
          </p:cNvSpPr>
          <p:nvPr/>
        </p:nvSpPr>
        <p:spPr bwMode="auto">
          <a:xfrm>
            <a:off x="1692275" y="3352800"/>
            <a:ext cx="5903913" cy="215900"/>
          </a:xfrm>
          <a:prstGeom prst="rect">
            <a:avLst/>
          </a:prstGeom>
          <a:solidFill>
            <a:srgbClr val="A428DC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6513" y="0"/>
            <a:ext cx="91440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[</a:t>
            </a:r>
            <a:r>
              <a:rPr lang="en-US" dirty="0" err="1" smtClean="0"/>
              <a:t>P.Skands</a:t>
            </a:r>
            <a:r>
              <a:rPr lang="en-US" dirty="0" smtClean="0"/>
              <a:t>, 1</a:t>
            </a:r>
            <a:r>
              <a:rPr lang="en-US" baseline="30000" dirty="0" smtClean="0"/>
              <a:t>st</a:t>
            </a:r>
            <a:r>
              <a:rPr lang="en-US" dirty="0" smtClean="0"/>
              <a:t> MPI@LHC </a:t>
            </a:r>
            <a:r>
              <a:rPr lang="en-US" dirty="0" err="1" smtClean="0"/>
              <a:t>w/s</a:t>
            </a:r>
            <a:r>
              <a:rPr lang="en-US" dirty="0" smtClean="0"/>
              <a:t> – Perugia 2008 &amp; </a:t>
            </a:r>
            <a:r>
              <a:rPr lang="en-US" b="1" dirty="0" smtClean="0"/>
              <a:t>1</a:t>
            </a:r>
            <a:r>
              <a:rPr lang="en-US" b="1" baseline="30000" dirty="0" smtClean="0"/>
              <a:t>st</a:t>
            </a:r>
            <a:r>
              <a:rPr lang="en-US" b="1" dirty="0" smtClean="0"/>
              <a:t>  </a:t>
            </a:r>
            <a:r>
              <a:rPr lang="en-US" b="1" dirty="0" smtClean="0"/>
              <a:t>Joint</a:t>
            </a:r>
            <a:r>
              <a:rPr lang="en-US" b="1" dirty="0" smtClean="0"/>
              <a:t> </a:t>
            </a:r>
            <a:r>
              <a:rPr lang="en-US" b="1" dirty="0" err="1" smtClean="0"/>
              <a:t>w/s</a:t>
            </a:r>
            <a:r>
              <a:rPr lang="en-US" b="1" dirty="0" smtClean="0"/>
              <a:t> </a:t>
            </a:r>
            <a:r>
              <a:rPr lang="en-US" b="1" dirty="0" smtClean="0"/>
              <a:t>on Energy Scaling of </a:t>
            </a:r>
            <a:r>
              <a:rPr lang="en-US" b="1" dirty="0" err="1" smtClean="0"/>
              <a:t>Hadron</a:t>
            </a:r>
            <a:r>
              <a:rPr lang="en-US" b="1" dirty="0" smtClean="0"/>
              <a:t> Collisions</a:t>
            </a:r>
            <a:r>
              <a:rPr lang="en-US" dirty="0" smtClean="0"/>
              <a:t>, </a:t>
            </a:r>
            <a:r>
              <a:rPr lang="en-US" dirty="0" err="1" smtClean="0"/>
              <a:t>Fermilab</a:t>
            </a:r>
            <a:r>
              <a:rPr lang="en-US" dirty="0" smtClean="0"/>
              <a:t> </a:t>
            </a:r>
            <a:r>
              <a:rPr lang="en-US" dirty="0" smtClean="0"/>
              <a:t>2009]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838200"/>
            <a:ext cx="9144000" cy="4031873"/>
          </a:xfrm>
          <a:prstGeom prst="rect">
            <a:avLst/>
          </a:prstGeom>
          <a:solidFill>
            <a:srgbClr val="BCB16E">
              <a:alpha val="89000"/>
            </a:srgbClr>
          </a:solidFill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chemeClr val="tx2"/>
                </a:solidFill>
              </a:rPr>
              <a:t>Tunes can be selected with MSTP(5)=</a:t>
            </a:r>
            <a:r>
              <a:rPr lang="en-US" sz="1600" b="1" dirty="0" smtClean="0">
                <a:solidFill>
                  <a:srgbClr val="FF0000"/>
                </a:solidFill>
              </a:rPr>
              <a:t>id</a:t>
            </a:r>
            <a:r>
              <a:rPr lang="en-US" sz="1600" b="1" dirty="0" smtClean="0">
                <a:solidFill>
                  <a:schemeClr val="tx2"/>
                </a:solidFill>
              </a:rPr>
              <a:t>, Perugia tunes available only from </a:t>
            </a:r>
            <a:r>
              <a:rPr lang="en-US" sz="1600" b="1" dirty="0" err="1" smtClean="0">
                <a:solidFill>
                  <a:srgbClr val="660066"/>
                </a:solidFill>
              </a:rPr>
              <a:t>Pythia</a:t>
            </a:r>
            <a:r>
              <a:rPr lang="en-US" sz="1600" b="1" dirty="0" smtClean="0">
                <a:solidFill>
                  <a:srgbClr val="660066"/>
                </a:solidFill>
              </a:rPr>
              <a:t> 6.4.20</a:t>
            </a:r>
          </a:p>
          <a:p>
            <a:endParaRPr lang="en-US" sz="1600" b="1" dirty="0" smtClean="0">
              <a:solidFill>
                <a:srgbClr val="FF0000"/>
              </a:solidFill>
            </a:endParaRPr>
          </a:p>
          <a:p>
            <a:r>
              <a:rPr lang="en-US" sz="1600" b="1" dirty="0" smtClean="0">
                <a:solidFill>
                  <a:srgbClr val="FF0000"/>
                </a:solidFill>
              </a:rPr>
              <a:t>300: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b="1" dirty="0" smtClean="0"/>
              <a:t>S0: First </a:t>
            </a:r>
            <a:r>
              <a:rPr lang="en-US" sz="1600" b="1" dirty="0" err="1" smtClean="0"/>
              <a:t>Sandhoff-Skands</a:t>
            </a:r>
            <a:r>
              <a:rPr lang="en-US" sz="1600" b="1" dirty="0" smtClean="0"/>
              <a:t> Tune of the "new" UE and shower framework, with a smoother matter profile than Tune A, 2 </a:t>
            </a:r>
            <a:r>
              <a:rPr lang="en-US" sz="1600" b="1" dirty="0" err="1" smtClean="0"/>
              <a:t>GeV</a:t>
            </a:r>
            <a:r>
              <a:rPr lang="en-US" sz="1600" b="1" dirty="0" smtClean="0"/>
              <a:t> of primordial </a:t>
            </a:r>
            <a:r>
              <a:rPr lang="en-US" sz="1600" b="1" dirty="0" err="1" smtClean="0"/>
              <a:t>kT</a:t>
            </a:r>
            <a:r>
              <a:rPr lang="en-US" sz="1600" b="1" dirty="0" smtClean="0"/>
              <a:t>, and "</a:t>
            </a:r>
            <a:r>
              <a:rPr lang="en-US" sz="1600" b="1" dirty="0" err="1" smtClean="0"/>
              <a:t>colour</a:t>
            </a:r>
            <a:r>
              <a:rPr lang="en-US" sz="1600" b="1" dirty="0" smtClean="0"/>
              <a:t> annealing" color reconnections. Uses the default </a:t>
            </a:r>
            <a:r>
              <a:rPr lang="en-US" sz="1600" b="1" dirty="0" err="1" smtClean="0"/>
              <a:t>Pythia</a:t>
            </a:r>
            <a:r>
              <a:rPr lang="en-US" sz="1600" b="1" dirty="0" smtClean="0"/>
              <a:t> energy scaling rather than that of Tune A.</a:t>
            </a:r>
          </a:p>
          <a:p>
            <a:r>
              <a:rPr lang="en-US" sz="1600" b="1" dirty="0" smtClean="0">
                <a:solidFill>
                  <a:srgbClr val="FF0000"/>
                </a:solidFill>
              </a:rPr>
              <a:t>320: </a:t>
            </a:r>
            <a:r>
              <a:rPr lang="en-US" sz="1600" b="1" dirty="0" smtClean="0"/>
              <a:t>Perugia 0: "Perugia" update of S0-Pro. </a:t>
            </a:r>
          </a:p>
          <a:p>
            <a:r>
              <a:rPr lang="en-US" sz="1600" b="1" dirty="0" smtClean="0">
                <a:solidFill>
                  <a:srgbClr val="FF0000"/>
                </a:solidFill>
              </a:rPr>
              <a:t>321: </a:t>
            </a:r>
            <a:r>
              <a:rPr lang="en-US" sz="1600" b="1" dirty="0" smtClean="0"/>
              <a:t>Perugia HARD: Systematically "hard" variant of Perugia 0.</a:t>
            </a:r>
          </a:p>
          <a:p>
            <a:r>
              <a:rPr lang="en-US" sz="1600" b="1" dirty="0" smtClean="0">
                <a:solidFill>
                  <a:srgbClr val="FF0000"/>
                </a:solidFill>
              </a:rPr>
              <a:t>322: </a:t>
            </a:r>
            <a:r>
              <a:rPr lang="en-US" sz="1600" b="1" dirty="0" smtClean="0"/>
              <a:t>Perugia SOFT: Systematically "soft" variant of Perugia 0. </a:t>
            </a:r>
          </a:p>
          <a:p>
            <a:r>
              <a:rPr lang="en-US" sz="1600" b="1" dirty="0" smtClean="0">
                <a:solidFill>
                  <a:srgbClr val="FF0000"/>
                </a:solidFill>
              </a:rPr>
              <a:t>323: </a:t>
            </a:r>
            <a:r>
              <a:rPr lang="en-US" sz="1600" b="1" dirty="0" smtClean="0"/>
              <a:t>Perugia 3: Variant of Perugia 0 with different ISR/MPI balance and different collider energy scaling.</a:t>
            </a:r>
          </a:p>
          <a:p>
            <a:r>
              <a:rPr lang="en-US" sz="1600" b="1" dirty="0" smtClean="0">
                <a:solidFill>
                  <a:srgbClr val="FF0000"/>
                </a:solidFill>
              </a:rPr>
              <a:t>324: </a:t>
            </a:r>
            <a:r>
              <a:rPr lang="en-US" sz="1600" b="1" dirty="0" smtClean="0"/>
              <a:t>Perugia NOCR: "Perugia" without color reconnections. </a:t>
            </a:r>
          </a:p>
          <a:p>
            <a:r>
              <a:rPr lang="en-US" sz="1600" b="1" dirty="0" smtClean="0">
                <a:solidFill>
                  <a:srgbClr val="FF0000"/>
                </a:solidFill>
              </a:rPr>
              <a:t>325: </a:t>
            </a:r>
            <a:r>
              <a:rPr lang="en-US" sz="1600" b="1" dirty="0" smtClean="0"/>
              <a:t>Perugia X: Variant of Perugia 0 using MRST LO* </a:t>
            </a:r>
            <a:r>
              <a:rPr lang="en-US" sz="1600" b="1" dirty="0" err="1" smtClean="0"/>
              <a:t>PDFs</a:t>
            </a:r>
            <a:r>
              <a:rPr lang="en-US" sz="1600" b="1" dirty="0" smtClean="0"/>
              <a:t> developed by </a:t>
            </a:r>
            <a:r>
              <a:rPr lang="en-US" sz="1600" b="1" dirty="0" err="1" smtClean="0"/>
              <a:t>R.Thorne</a:t>
            </a:r>
            <a:r>
              <a:rPr lang="en-US" sz="1600" b="1" dirty="0" smtClean="0"/>
              <a:t>. </a:t>
            </a:r>
          </a:p>
          <a:p>
            <a:r>
              <a:rPr lang="en-US" sz="1600" b="1" dirty="0" smtClean="0">
                <a:solidFill>
                  <a:srgbClr val="FF0000"/>
                </a:solidFill>
              </a:rPr>
              <a:t>326: </a:t>
            </a:r>
            <a:r>
              <a:rPr lang="en-US" sz="1600" b="1" dirty="0" smtClean="0"/>
              <a:t>Perugia 6: Variant of Perugia 0 using CTEQ6L1 </a:t>
            </a:r>
            <a:r>
              <a:rPr lang="en-US" sz="1600" b="1" dirty="0" err="1" smtClean="0"/>
              <a:t>PDFs</a:t>
            </a:r>
            <a:r>
              <a:rPr lang="en-US" sz="1600" b="1" dirty="0" smtClean="0"/>
              <a:t>. </a:t>
            </a:r>
          </a:p>
          <a:p>
            <a:r>
              <a:rPr lang="en-US" sz="1600" b="1" dirty="0" smtClean="0">
                <a:solidFill>
                  <a:srgbClr val="FF0000"/>
                </a:solidFill>
              </a:rPr>
              <a:t>329: </a:t>
            </a:r>
            <a:r>
              <a:rPr lang="en-US" sz="1600" b="1" dirty="0" smtClean="0"/>
              <a:t>Pro-pT0: Tune of the </a:t>
            </a:r>
            <a:r>
              <a:rPr lang="en-US" sz="1600" b="1" dirty="0" err="1" smtClean="0"/>
              <a:t>pT</a:t>
            </a:r>
            <a:r>
              <a:rPr lang="en-US" sz="1600" b="1" dirty="0" smtClean="0"/>
              <a:t>-ordered showers and new UE framework made with Professor.</a:t>
            </a:r>
          </a:p>
          <a:p>
            <a:endParaRPr lang="en-US" sz="1600" b="1" dirty="0" smtClean="0"/>
          </a:p>
          <a:p>
            <a:r>
              <a:rPr lang="en-US" sz="1600" b="1" dirty="0" smtClean="0"/>
              <a:t>NOTE: All these tunes do not explicitly set MSTP(68), i.e. the main switch of the power showers. </a:t>
            </a:r>
            <a:endParaRPr lang="en-US" sz="1600" b="1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Antananarivo, August 24th 2009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Paolo Bartalini (NTU)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430338" y="4725988"/>
            <a:ext cx="5105400" cy="1066800"/>
            <a:chOff x="1248" y="2656"/>
            <a:chExt cx="3216" cy="672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4110" y="2656"/>
              <a:ext cx="354" cy="672"/>
              <a:chOff x="3774" y="2544"/>
              <a:chExt cx="354" cy="672"/>
            </a:xfrm>
          </p:grpSpPr>
          <p:grpSp>
            <p:nvGrpSpPr>
              <p:cNvPr id="4" name="Group 4"/>
              <p:cNvGrpSpPr>
                <a:grpSpLocks/>
              </p:cNvGrpSpPr>
              <p:nvPr/>
            </p:nvGrpSpPr>
            <p:grpSpPr bwMode="auto">
              <a:xfrm flipH="1">
                <a:off x="3774" y="2544"/>
                <a:ext cx="354" cy="672"/>
                <a:chOff x="1344" y="2880"/>
                <a:chExt cx="318" cy="589"/>
              </a:xfrm>
            </p:grpSpPr>
            <p:sp>
              <p:nvSpPr>
                <p:cNvPr id="62556" name="Rectangle 5" descr="Wide downward diagonal"/>
                <p:cNvSpPr>
                  <a:spLocks noChangeArrowheads="1"/>
                </p:cNvSpPr>
                <p:nvPr/>
              </p:nvSpPr>
              <p:spPr bwMode="auto">
                <a:xfrm>
                  <a:off x="1344" y="3333"/>
                  <a:ext cx="318" cy="136"/>
                </a:xfrm>
                <a:prstGeom prst="rect">
                  <a:avLst/>
                </a:prstGeom>
                <a:pattFill prst="wdDnDiag">
                  <a:fgClr>
                    <a:schemeClr val="bg2">
                      <a:alpha val="50195"/>
                    </a:schemeClr>
                  </a:fgClr>
                  <a:bgClr>
                    <a:schemeClr val="accent1"/>
                  </a:bgClr>
                </a:pattFill>
                <a:ln w="31750">
                  <a:solidFill>
                    <a:srgbClr val="00FFFF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557" name="AutoShape 6" descr="Wide downward diagonal"/>
                <p:cNvSpPr>
                  <a:spLocks noChangeArrowheads="1"/>
                </p:cNvSpPr>
                <p:nvPr/>
              </p:nvSpPr>
              <p:spPr bwMode="auto">
                <a:xfrm flipH="1">
                  <a:off x="1344" y="2880"/>
                  <a:ext cx="318" cy="453"/>
                </a:xfrm>
                <a:prstGeom prst="rtTriangle">
                  <a:avLst/>
                </a:prstGeom>
                <a:pattFill prst="wdDnDiag">
                  <a:fgClr>
                    <a:schemeClr val="bg2">
                      <a:alpha val="50195"/>
                    </a:schemeClr>
                  </a:fgClr>
                  <a:bgClr>
                    <a:schemeClr val="accent1"/>
                  </a:bgClr>
                </a:pattFill>
                <a:ln w="31750">
                  <a:solidFill>
                    <a:srgbClr val="00FFFF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62555" name="Text Box 7" descr="Wide downward diagonal"/>
              <p:cNvSpPr txBox="1">
                <a:spLocks noChangeArrowheads="1"/>
              </p:cNvSpPr>
              <p:nvPr/>
            </p:nvSpPr>
            <p:spPr bwMode="auto">
              <a:xfrm>
                <a:off x="3774" y="2880"/>
                <a:ext cx="247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fi-FI" sz="1400" b="1">
                    <a:solidFill>
                      <a:schemeClr val="tx2"/>
                    </a:solidFill>
                    <a:latin typeface="Comic Sans MS" charset="0"/>
                    <a:ea typeface="ＭＳ Ｐゴシック" charset="-128"/>
                    <a:cs typeface="ＭＳ Ｐゴシック" charset="-128"/>
                  </a:rPr>
                  <a:t>RP</a:t>
                </a:r>
                <a:endParaRPr lang="en-US" sz="1400" b="1">
                  <a:solidFill>
                    <a:schemeClr val="tx2"/>
                  </a:solidFill>
                  <a:latin typeface="Comic Sans MS" charset="0"/>
                  <a:ea typeface="ＭＳ Ｐゴシック" charset="-128"/>
                  <a:cs typeface="ＭＳ Ｐゴシック" charset="-128"/>
                </a:endParaRPr>
              </a:p>
            </p:txBody>
          </p:sp>
        </p:grpSp>
        <p:grpSp>
          <p:nvGrpSpPr>
            <p:cNvPr id="5" name="Group 8"/>
            <p:cNvGrpSpPr>
              <a:grpSpLocks/>
            </p:cNvGrpSpPr>
            <p:nvPr/>
          </p:nvGrpSpPr>
          <p:grpSpPr bwMode="auto">
            <a:xfrm>
              <a:off x="1248" y="2736"/>
              <a:ext cx="336" cy="589"/>
              <a:chOff x="1230" y="2784"/>
              <a:chExt cx="336" cy="589"/>
            </a:xfrm>
          </p:grpSpPr>
          <p:grpSp>
            <p:nvGrpSpPr>
              <p:cNvPr id="6" name="Group 9"/>
              <p:cNvGrpSpPr>
                <a:grpSpLocks/>
              </p:cNvGrpSpPr>
              <p:nvPr/>
            </p:nvGrpSpPr>
            <p:grpSpPr bwMode="auto">
              <a:xfrm>
                <a:off x="1230" y="2784"/>
                <a:ext cx="318" cy="589"/>
                <a:chOff x="1248" y="2784"/>
                <a:chExt cx="318" cy="589"/>
              </a:xfrm>
            </p:grpSpPr>
            <p:sp>
              <p:nvSpPr>
                <p:cNvPr id="62552" name="Rectangle 10" descr="Wide downward diagonal"/>
                <p:cNvSpPr>
                  <a:spLocks noChangeArrowheads="1"/>
                </p:cNvSpPr>
                <p:nvPr/>
              </p:nvSpPr>
              <p:spPr bwMode="auto">
                <a:xfrm>
                  <a:off x="1248" y="3237"/>
                  <a:ext cx="318" cy="136"/>
                </a:xfrm>
                <a:prstGeom prst="rect">
                  <a:avLst/>
                </a:prstGeom>
                <a:pattFill prst="wdDnDiag">
                  <a:fgClr>
                    <a:schemeClr val="bg2">
                      <a:alpha val="50195"/>
                    </a:schemeClr>
                  </a:fgClr>
                  <a:bgClr>
                    <a:schemeClr val="accent1"/>
                  </a:bgClr>
                </a:pattFill>
                <a:ln w="31750">
                  <a:solidFill>
                    <a:srgbClr val="00FFFF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553" name="AutoShape 11" descr="Wide downward diagonal"/>
                <p:cNvSpPr>
                  <a:spLocks noChangeArrowheads="1"/>
                </p:cNvSpPr>
                <p:nvPr/>
              </p:nvSpPr>
              <p:spPr bwMode="auto">
                <a:xfrm flipH="1">
                  <a:off x="1248" y="2784"/>
                  <a:ext cx="318" cy="453"/>
                </a:xfrm>
                <a:prstGeom prst="rtTriangle">
                  <a:avLst/>
                </a:prstGeom>
                <a:pattFill prst="wdDnDiag">
                  <a:fgClr>
                    <a:schemeClr val="bg2">
                      <a:alpha val="50195"/>
                    </a:schemeClr>
                  </a:fgClr>
                  <a:bgClr>
                    <a:schemeClr val="accent1"/>
                  </a:bgClr>
                </a:pattFill>
                <a:ln w="31750">
                  <a:solidFill>
                    <a:srgbClr val="00FFFF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62551" name="Text Box 12" descr="Wide downward diagonal"/>
              <p:cNvSpPr txBox="1">
                <a:spLocks noChangeArrowheads="1"/>
              </p:cNvSpPr>
              <p:nvPr/>
            </p:nvSpPr>
            <p:spPr bwMode="auto">
              <a:xfrm>
                <a:off x="1319" y="3072"/>
                <a:ext cx="247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fi-FI" sz="1400" b="1">
                    <a:solidFill>
                      <a:schemeClr val="tx2"/>
                    </a:solidFill>
                    <a:latin typeface="Comic Sans MS" charset="0"/>
                    <a:ea typeface="ＭＳ Ｐゴシック" charset="-128"/>
                    <a:cs typeface="ＭＳ Ｐゴシック" charset="-128"/>
                  </a:rPr>
                  <a:t>RP</a:t>
                </a:r>
                <a:endParaRPr lang="en-US" sz="1400" b="1">
                  <a:solidFill>
                    <a:schemeClr val="tx2"/>
                  </a:solidFill>
                  <a:latin typeface="Comic Sans MS" charset="0"/>
                  <a:ea typeface="ＭＳ Ｐゴシック" charset="-128"/>
                  <a:cs typeface="ＭＳ Ｐゴシック" charset="-128"/>
                </a:endParaRPr>
              </a:p>
            </p:txBody>
          </p:sp>
        </p:grpSp>
      </p:grpSp>
      <p:sp>
        <p:nvSpPr>
          <p:cNvPr id="62467" name="Line 14"/>
          <p:cNvSpPr>
            <a:spLocks noChangeShapeType="1"/>
          </p:cNvSpPr>
          <p:nvPr/>
        </p:nvSpPr>
        <p:spPr bwMode="auto">
          <a:xfrm>
            <a:off x="1141413" y="5810250"/>
            <a:ext cx="5759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68" name="Line 15"/>
          <p:cNvSpPr>
            <a:spLocks noChangeShapeType="1"/>
          </p:cNvSpPr>
          <p:nvPr/>
        </p:nvSpPr>
        <p:spPr bwMode="auto">
          <a:xfrm>
            <a:off x="1141413" y="2209800"/>
            <a:ext cx="0" cy="3600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69" name="Line 16"/>
          <p:cNvSpPr>
            <a:spLocks noChangeShapeType="1"/>
          </p:cNvSpPr>
          <p:nvPr/>
        </p:nvSpPr>
        <p:spPr bwMode="auto">
          <a:xfrm>
            <a:off x="1141413" y="2209800"/>
            <a:ext cx="5759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70" name="Line 17"/>
          <p:cNvSpPr>
            <a:spLocks noChangeShapeType="1"/>
          </p:cNvSpPr>
          <p:nvPr/>
        </p:nvSpPr>
        <p:spPr bwMode="auto">
          <a:xfrm>
            <a:off x="6900863" y="2209800"/>
            <a:ext cx="0" cy="3600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71" name="Line 18"/>
          <p:cNvSpPr>
            <a:spLocks noChangeShapeType="1"/>
          </p:cNvSpPr>
          <p:nvPr/>
        </p:nvSpPr>
        <p:spPr bwMode="auto">
          <a:xfrm flipV="1">
            <a:off x="1430338" y="5767388"/>
            <a:ext cx="0" cy="428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72" name="Line 19"/>
          <p:cNvSpPr>
            <a:spLocks noChangeShapeType="1"/>
          </p:cNvSpPr>
          <p:nvPr/>
        </p:nvSpPr>
        <p:spPr bwMode="auto">
          <a:xfrm flipV="1">
            <a:off x="1216025" y="5738813"/>
            <a:ext cx="0" cy="71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73" name="Line 20"/>
          <p:cNvSpPr>
            <a:spLocks noChangeShapeType="1"/>
          </p:cNvSpPr>
          <p:nvPr/>
        </p:nvSpPr>
        <p:spPr bwMode="auto">
          <a:xfrm flipV="1">
            <a:off x="2728913" y="5738813"/>
            <a:ext cx="0" cy="71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74" name="Line 21"/>
          <p:cNvSpPr>
            <a:spLocks noChangeShapeType="1"/>
          </p:cNvSpPr>
          <p:nvPr/>
        </p:nvSpPr>
        <p:spPr bwMode="auto">
          <a:xfrm flipV="1">
            <a:off x="2946400" y="5738813"/>
            <a:ext cx="0" cy="71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75" name="Line 22"/>
          <p:cNvSpPr>
            <a:spLocks noChangeShapeType="1"/>
          </p:cNvSpPr>
          <p:nvPr/>
        </p:nvSpPr>
        <p:spPr bwMode="auto">
          <a:xfrm flipV="1">
            <a:off x="3163888" y="5738813"/>
            <a:ext cx="0" cy="71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76" name="Line 23"/>
          <p:cNvSpPr>
            <a:spLocks noChangeShapeType="1"/>
          </p:cNvSpPr>
          <p:nvPr/>
        </p:nvSpPr>
        <p:spPr bwMode="auto">
          <a:xfrm flipV="1">
            <a:off x="3381375" y="5738813"/>
            <a:ext cx="0" cy="71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77" name="Line 24"/>
          <p:cNvSpPr>
            <a:spLocks noChangeShapeType="1"/>
          </p:cNvSpPr>
          <p:nvPr/>
        </p:nvSpPr>
        <p:spPr bwMode="auto">
          <a:xfrm flipV="1">
            <a:off x="3598863" y="5738813"/>
            <a:ext cx="0" cy="71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78" name="Line 25"/>
          <p:cNvSpPr>
            <a:spLocks noChangeShapeType="1"/>
          </p:cNvSpPr>
          <p:nvPr/>
        </p:nvSpPr>
        <p:spPr bwMode="auto">
          <a:xfrm flipV="1">
            <a:off x="3816350" y="5738813"/>
            <a:ext cx="0" cy="71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79" name="Line 26"/>
          <p:cNvSpPr>
            <a:spLocks noChangeShapeType="1"/>
          </p:cNvSpPr>
          <p:nvPr/>
        </p:nvSpPr>
        <p:spPr bwMode="auto">
          <a:xfrm flipV="1">
            <a:off x="4033838" y="5738813"/>
            <a:ext cx="0" cy="71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80" name="Line 27"/>
          <p:cNvSpPr>
            <a:spLocks noChangeShapeType="1"/>
          </p:cNvSpPr>
          <p:nvPr/>
        </p:nvSpPr>
        <p:spPr bwMode="auto">
          <a:xfrm flipV="1">
            <a:off x="4251325" y="5738813"/>
            <a:ext cx="0" cy="71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81" name="Line 28"/>
          <p:cNvSpPr>
            <a:spLocks noChangeShapeType="1"/>
          </p:cNvSpPr>
          <p:nvPr/>
        </p:nvSpPr>
        <p:spPr bwMode="auto">
          <a:xfrm flipV="1">
            <a:off x="4468813" y="5738813"/>
            <a:ext cx="0" cy="71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82" name="Line 29"/>
          <p:cNvSpPr>
            <a:spLocks noChangeShapeType="1"/>
          </p:cNvSpPr>
          <p:nvPr/>
        </p:nvSpPr>
        <p:spPr bwMode="auto">
          <a:xfrm flipV="1">
            <a:off x="4686300" y="5738813"/>
            <a:ext cx="0" cy="71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83" name="Line 30"/>
          <p:cNvSpPr>
            <a:spLocks noChangeShapeType="1"/>
          </p:cNvSpPr>
          <p:nvPr/>
        </p:nvSpPr>
        <p:spPr bwMode="auto">
          <a:xfrm flipV="1">
            <a:off x="4903788" y="5738813"/>
            <a:ext cx="0" cy="71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84" name="Line 31"/>
          <p:cNvSpPr>
            <a:spLocks noChangeShapeType="1"/>
          </p:cNvSpPr>
          <p:nvPr/>
        </p:nvSpPr>
        <p:spPr bwMode="auto">
          <a:xfrm flipV="1">
            <a:off x="5121275" y="5738813"/>
            <a:ext cx="0" cy="71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85" name="Line 32"/>
          <p:cNvSpPr>
            <a:spLocks noChangeShapeType="1"/>
          </p:cNvSpPr>
          <p:nvPr/>
        </p:nvSpPr>
        <p:spPr bwMode="auto">
          <a:xfrm flipV="1">
            <a:off x="5338763" y="5738813"/>
            <a:ext cx="0" cy="71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86" name="Line 33"/>
          <p:cNvSpPr>
            <a:spLocks noChangeShapeType="1"/>
          </p:cNvSpPr>
          <p:nvPr/>
        </p:nvSpPr>
        <p:spPr bwMode="auto">
          <a:xfrm flipV="1">
            <a:off x="5991225" y="5738813"/>
            <a:ext cx="0" cy="71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87" name="Line 34"/>
          <p:cNvSpPr>
            <a:spLocks noChangeShapeType="1"/>
          </p:cNvSpPr>
          <p:nvPr/>
        </p:nvSpPr>
        <p:spPr bwMode="auto">
          <a:xfrm flipV="1">
            <a:off x="6208713" y="5738813"/>
            <a:ext cx="0" cy="71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88" name="Line 35"/>
          <p:cNvSpPr>
            <a:spLocks noChangeShapeType="1"/>
          </p:cNvSpPr>
          <p:nvPr/>
        </p:nvSpPr>
        <p:spPr bwMode="auto">
          <a:xfrm flipV="1">
            <a:off x="6426200" y="5738813"/>
            <a:ext cx="0" cy="71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89" name="Line 36"/>
          <p:cNvSpPr>
            <a:spLocks noChangeShapeType="1"/>
          </p:cNvSpPr>
          <p:nvPr/>
        </p:nvSpPr>
        <p:spPr bwMode="auto">
          <a:xfrm flipV="1">
            <a:off x="6643688" y="5738813"/>
            <a:ext cx="0" cy="71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90" name="Line 37"/>
          <p:cNvSpPr>
            <a:spLocks noChangeShapeType="1"/>
          </p:cNvSpPr>
          <p:nvPr/>
        </p:nvSpPr>
        <p:spPr bwMode="auto">
          <a:xfrm flipV="1">
            <a:off x="6861175" y="5738813"/>
            <a:ext cx="0" cy="71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91" name="Text Box 38"/>
          <p:cNvSpPr txBox="1">
            <a:spLocks noChangeArrowheads="1"/>
          </p:cNvSpPr>
          <p:nvPr/>
        </p:nvSpPr>
        <p:spPr bwMode="auto">
          <a:xfrm>
            <a:off x="3876675" y="5813425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fi-FI" sz="1400" b="1">
                <a:latin typeface="Times New Roman" charset="0"/>
                <a:ea typeface="ＭＳ Ｐゴシック" charset="-128"/>
                <a:cs typeface="ＭＳ Ｐゴシック" charset="-128"/>
              </a:rPr>
              <a:t>0</a:t>
            </a:r>
            <a:endParaRPr lang="en-US" sz="1400" b="1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2492" name="Text Box 39"/>
          <p:cNvSpPr txBox="1">
            <a:spLocks noChangeArrowheads="1"/>
          </p:cNvSpPr>
          <p:nvPr/>
        </p:nvSpPr>
        <p:spPr bwMode="auto">
          <a:xfrm>
            <a:off x="1141413" y="5813425"/>
            <a:ext cx="4206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fi-FI" sz="1400" b="1">
                <a:latin typeface="Times New Roman" charset="0"/>
                <a:ea typeface="ＭＳ Ｐゴシック" charset="-128"/>
                <a:cs typeface="ＭＳ Ｐゴシック" charset="-128"/>
              </a:rPr>
              <a:t>-12</a:t>
            </a:r>
            <a:endParaRPr lang="en-US" sz="1400" b="1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2493" name="Text Box 40"/>
          <p:cNvSpPr txBox="1">
            <a:spLocks noChangeArrowheads="1"/>
          </p:cNvSpPr>
          <p:nvPr/>
        </p:nvSpPr>
        <p:spPr bwMode="auto">
          <a:xfrm>
            <a:off x="1582738" y="5813425"/>
            <a:ext cx="4206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fi-FI" sz="1400" b="1">
                <a:latin typeface="Times New Roman" charset="0"/>
                <a:ea typeface="ＭＳ Ｐゴシック" charset="-128"/>
                <a:cs typeface="ＭＳ Ｐゴシック" charset="-128"/>
              </a:rPr>
              <a:t>-10</a:t>
            </a:r>
            <a:endParaRPr lang="en-US" sz="1400" b="1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2494" name="Text Box 41"/>
          <p:cNvSpPr txBox="1">
            <a:spLocks noChangeArrowheads="1"/>
          </p:cNvSpPr>
          <p:nvPr/>
        </p:nvSpPr>
        <p:spPr bwMode="auto">
          <a:xfrm>
            <a:off x="2076450" y="5813425"/>
            <a:ext cx="3317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fi-FI" sz="1400" b="1">
                <a:latin typeface="Times New Roman" charset="0"/>
                <a:ea typeface="ＭＳ Ｐゴシック" charset="-128"/>
                <a:cs typeface="ＭＳ Ｐゴシック" charset="-128"/>
              </a:rPr>
              <a:t>-8</a:t>
            </a:r>
            <a:endParaRPr lang="en-US" sz="1400" b="1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2495" name="Text Box 42"/>
          <p:cNvSpPr txBox="1">
            <a:spLocks noChangeArrowheads="1"/>
          </p:cNvSpPr>
          <p:nvPr/>
        </p:nvSpPr>
        <p:spPr bwMode="auto">
          <a:xfrm>
            <a:off x="2508250" y="5813425"/>
            <a:ext cx="3317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fi-FI" sz="1400" b="1">
                <a:latin typeface="Times New Roman" charset="0"/>
                <a:ea typeface="ＭＳ Ｐゴシック" charset="-128"/>
                <a:cs typeface="ＭＳ Ｐゴシック" charset="-128"/>
              </a:rPr>
              <a:t>-6</a:t>
            </a:r>
            <a:endParaRPr lang="en-US" sz="1400" b="1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2496" name="Text Box 43"/>
          <p:cNvSpPr txBox="1">
            <a:spLocks noChangeArrowheads="1"/>
          </p:cNvSpPr>
          <p:nvPr/>
        </p:nvSpPr>
        <p:spPr bwMode="auto">
          <a:xfrm>
            <a:off x="2941638" y="5813425"/>
            <a:ext cx="3317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fi-FI" sz="1400" b="1">
                <a:latin typeface="Times New Roman" charset="0"/>
                <a:ea typeface="ＭＳ Ｐゴシック" charset="-128"/>
                <a:cs typeface="ＭＳ Ｐゴシック" charset="-128"/>
              </a:rPr>
              <a:t>-4</a:t>
            </a:r>
            <a:endParaRPr lang="en-US" sz="1400" b="1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2497" name="Text Box 44"/>
          <p:cNvSpPr txBox="1">
            <a:spLocks noChangeArrowheads="1"/>
          </p:cNvSpPr>
          <p:nvPr/>
        </p:nvSpPr>
        <p:spPr bwMode="auto">
          <a:xfrm>
            <a:off x="3373438" y="5813425"/>
            <a:ext cx="3317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fi-FI" sz="1400" b="1">
                <a:latin typeface="Times New Roman" charset="0"/>
                <a:ea typeface="ＭＳ Ｐゴシック" charset="-128"/>
                <a:cs typeface="ＭＳ Ｐゴシック" charset="-128"/>
              </a:rPr>
              <a:t>-2</a:t>
            </a:r>
            <a:endParaRPr lang="en-US" sz="1400" b="1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2498" name="Text Box 45"/>
          <p:cNvSpPr txBox="1">
            <a:spLocks noChangeArrowheads="1"/>
          </p:cNvSpPr>
          <p:nvPr/>
        </p:nvSpPr>
        <p:spPr bwMode="auto">
          <a:xfrm>
            <a:off x="4237038" y="5813425"/>
            <a:ext cx="374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fi-FI" sz="1400" b="1">
                <a:latin typeface="Times New Roman" charset="0"/>
                <a:ea typeface="ＭＳ Ｐゴシック" charset="-128"/>
                <a:cs typeface="ＭＳ Ｐゴシック" charset="-128"/>
              </a:rPr>
              <a:t>+2</a:t>
            </a:r>
            <a:endParaRPr lang="en-US" sz="1400" b="1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2499" name="Text Box 46"/>
          <p:cNvSpPr txBox="1">
            <a:spLocks noChangeArrowheads="1"/>
          </p:cNvSpPr>
          <p:nvPr/>
        </p:nvSpPr>
        <p:spPr bwMode="auto">
          <a:xfrm>
            <a:off x="4668838" y="5813425"/>
            <a:ext cx="374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fi-FI" sz="1400" b="1">
                <a:latin typeface="Times New Roman" charset="0"/>
                <a:ea typeface="ＭＳ Ｐゴシック" charset="-128"/>
                <a:cs typeface="ＭＳ Ｐゴシック" charset="-128"/>
              </a:rPr>
              <a:t>+4</a:t>
            </a:r>
            <a:endParaRPr lang="en-US" sz="1400" b="1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2500" name="Text Box 47"/>
          <p:cNvSpPr txBox="1">
            <a:spLocks noChangeArrowheads="1"/>
          </p:cNvSpPr>
          <p:nvPr/>
        </p:nvSpPr>
        <p:spPr bwMode="auto">
          <a:xfrm>
            <a:off x="5100638" y="5813425"/>
            <a:ext cx="374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fi-FI" sz="1400" b="1">
                <a:latin typeface="Times New Roman" charset="0"/>
                <a:ea typeface="ＭＳ Ｐゴシック" charset="-128"/>
                <a:cs typeface="ＭＳ Ｐゴシック" charset="-128"/>
              </a:rPr>
              <a:t>+6</a:t>
            </a:r>
            <a:endParaRPr lang="en-US" sz="1400" b="1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2501" name="Text Box 48"/>
          <p:cNvSpPr txBox="1">
            <a:spLocks noChangeArrowheads="1"/>
          </p:cNvSpPr>
          <p:nvPr/>
        </p:nvSpPr>
        <p:spPr bwMode="auto">
          <a:xfrm>
            <a:off x="5534025" y="5813425"/>
            <a:ext cx="374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fi-FI" sz="1400" b="1">
                <a:latin typeface="Times New Roman" charset="0"/>
                <a:ea typeface="ＭＳ Ｐゴシック" charset="-128"/>
                <a:cs typeface="ＭＳ Ｐゴシック" charset="-128"/>
              </a:rPr>
              <a:t>+8</a:t>
            </a:r>
            <a:endParaRPr lang="en-US" sz="1400" b="1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2502" name="Text Box 49"/>
          <p:cNvSpPr txBox="1">
            <a:spLocks noChangeArrowheads="1"/>
          </p:cNvSpPr>
          <p:nvPr/>
        </p:nvSpPr>
        <p:spPr bwMode="auto">
          <a:xfrm>
            <a:off x="5892800" y="5813425"/>
            <a:ext cx="463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fi-FI" sz="1400" b="1">
                <a:latin typeface="Times New Roman" charset="0"/>
                <a:ea typeface="ＭＳ Ｐゴシック" charset="-128"/>
                <a:cs typeface="ＭＳ Ｐゴシック" charset="-128"/>
              </a:rPr>
              <a:t>+10</a:t>
            </a:r>
            <a:endParaRPr lang="en-US" sz="1400" b="1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2503" name="Text Box 50"/>
          <p:cNvSpPr txBox="1">
            <a:spLocks noChangeArrowheads="1"/>
          </p:cNvSpPr>
          <p:nvPr/>
        </p:nvSpPr>
        <p:spPr bwMode="auto">
          <a:xfrm>
            <a:off x="6397625" y="5813425"/>
            <a:ext cx="463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fi-FI" sz="1400" b="1">
                <a:latin typeface="Times New Roman" charset="0"/>
                <a:ea typeface="ＭＳ Ｐゴシック" charset="-128"/>
                <a:cs typeface="ＭＳ Ｐゴシック" charset="-128"/>
              </a:rPr>
              <a:t>+12</a:t>
            </a:r>
            <a:endParaRPr lang="en-US" sz="1400" b="1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2504" name="Line 51"/>
          <p:cNvSpPr>
            <a:spLocks noChangeShapeType="1"/>
          </p:cNvSpPr>
          <p:nvPr/>
        </p:nvSpPr>
        <p:spPr bwMode="auto">
          <a:xfrm>
            <a:off x="1241425" y="5522913"/>
            <a:ext cx="714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505" name="Line 52"/>
          <p:cNvSpPr>
            <a:spLocks noChangeShapeType="1"/>
          </p:cNvSpPr>
          <p:nvPr/>
        </p:nvSpPr>
        <p:spPr bwMode="auto">
          <a:xfrm>
            <a:off x="1241425" y="4802188"/>
            <a:ext cx="714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506" name="Line 53"/>
          <p:cNvSpPr>
            <a:spLocks noChangeShapeType="1"/>
          </p:cNvSpPr>
          <p:nvPr/>
        </p:nvSpPr>
        <p:spPr bwMode="auto">
          <a:xfrm>
            <a:off x="1241425" y="4083050"/>
            <a:ext cx="714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507" name="Line 54"/>
          <p:cNvSpPr>
            <a:spLocks noChangeShapeType="1"/>
          </p:cNvSpPr>
          <p:nvPr/>
        </p:nvSpPr>
        <p:spPr bwMode="auto">
          <a:xfrm>
            <a:off x="1241425" y="3362325"/>
            <a:ext cx="714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508" name="Line 55"/>
          <p:cNvSpPr>
            <a:spLocks noChangeShapeType="1"/>
          </p:cNvSpPr>
          <p:nvPr/>
        </p:nvSpPr>
        <p:spPr bwMode="auto">
          <a:xfrm>
            <a:off x="1241425" y="2641600"/>
            <a:ext cx="714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1352" name="Text Box 56"/>
          <p:cNvSpPr txBox="1">
            <a:spLocks noChangeArrowheads="1"/>
          </p:cNvSpPr>
          <p:nvPr/>
        </p:nvSpPr>
        <p:spPr bwMode="auto">
          <a:xfrm>
            <a:off x="3886200" y="6096000"/>
            <a:ext cx="368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fi-FI" sz="2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charset="2"/>
                <a:ea typeface="ＭＳ Ｐゴシック" charset="-128"/>
                <a:cs typeface="ＭＳ Ｐゴシック" charset="-128"/>
              </a:rPr>
              <a:t>h</a:t>
            </a:r>
            <a:endParaRPr lang="en-US" sz="2400">
              <a:solidFill>
                <a:schemeClr val="tx2"/>
              </a:solidFill>
              <a:latin typeface="Symbol" charset="2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2510" name="Text Box 57"/>
          <p:cNvSpPr txBox="1">
            <a:spLocks noChangeArrowheads="1"/>
          </p:cNvSpPr>
          <p:nvPr/>
        </p:nvSpPr>
        <p:spPr bwMode="auto">
          <a:xfrm>
            <a:off x="808038" y="5311775"/>
            <a:ext cx="438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fi-FI" sz="1600">
                <a:latin typeface="Times New Roman" charset="0"/>
                <a:ea typeface="ＭＳ Ｐゴシック" charset="-128"/>
                <a:cs typeface="ＭＳ Ｐゴシック" charset="-128"/>
              </a:rPr>
              <a:t>0.1</a:t>
            </a:r>
            <a:endParaRPr lang="en-US" sz="1600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2511" name="Text Box 58"/>
          <p:cNvSpPr txBox="1">
            <a:spLocks noChangeArrowheads="1"/>
          </p:cNvSpPr>
          <p:nvPr/>
        </p:nvSpPr>
        <p:spPr bwMode="auto">
          <a:xfrm>
            <a:off x="952500" y="4591050"/>
            <a:ext cx="28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fi-FI" sz="1600">
                <a:latin typeface="Times New Roman" charset="0"/>
                <a:ea typeface="ＭＳ Ｐゴシック" charset="-128"/>
                <a:cs typeface="ＭＳ Ｐゴシック" charset="-128"/>
              </a:rPr>
              <a:t>1</a:t>
            </a:r>
            <a:endParaRPr lang="en-US" sz="1600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2512" name="Text Box 59"/>
          <p:cNvSpPr txBox="1">
            <a:spLocks noChangeArrowheads="1"/>
          </p:cNvSpPr>
          <p:nvPr/>
        </p:nvSpPr>
        <p:spPr bwMode="auto">
          <a:xfrm>
            <a:off x="881063" y="3870325"/>
            <a:ext cx="387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fi-FI" sz="1600">
                <a:latin typeface="Times New Roman" charset="0"/>
                <a:ea typeface="ＭＳ Ｐゴシック" charset="-128"/>
                <a:cs typeface="ＭＳ Ｐゴシック" charset="-128"/>
              </a:rPr>
              <a:t>10</a:t>
            </a:r>
            <a:endParaRPr lang="en-US" sz="1600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2513" name="Text Box 60"/>
          <p:cNvSpPr txBox="1">
            <a:spLocks noChangeArrowheads="1"/>
          </p:cNvSpPr>
          <p:nvPr/>
        </p:nvSpPr>
        <p:spPr bwMode="auto">
          <a:xfrm>
            <a:off x="736600" y="3151188"/>
            <a:ext cx="488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fi-FI" sz="1600">
                <a:latin typeface="Times New Roman" charset="0"/>
                <a:ea typeface="ＭＳ Ｐゴシック" charset="-128"/>
                <a:cs typeface="ＭＳ Ｐゴシック" charset="-128"/>
              </a:rPr>
              <a:t>100</a:t>
            </a:r>
            <a:endParaRPr lang="en-US" sz="1600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2514" name="Text Box 61"/>
          <p:cNvSpPr txBox="1">
            <a:spLocks noChangeArrowheads="1"/>
          </p:cNvSpPr>
          <p:nvPr/>
        </p:nvSpPr>
        <p:spPr bwMode="auto">
          <a:xfrm>
            <a:off x="592138" y="2430463"/>
            <a:ext cx="590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fi-FI" sz="1600">
                <a:latin typeface="Times New Roman" charset="0"/>
                <a:ea typeface="ＭＳ Ｐゴシック" charset="-128"/>
                <a:cs typeface="ＭＳ Ｐゴシック" charset="-128"/>
              </a:rPr>
              <a:t>1000</a:t>
            </a:r>
            <a:endParaRPr lang="en-US" sz="1600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51358" name="Rectangle 62" descr="Wide downward diagonal"/>
          <p:cNvSpPr>
            <a:spLocks noChangeArrowheads="1"/>
          </p:cNvSpPr>
          <p:nvPr/>
        </p:nvSpPr>
        <p:spPr bwMode="auto">
          <a:xfrm>
            <a:off x="3444875" y="2414588"/>
            <a:ext cx="1152525" cy="2592387"/>
          </a:xfrm>
          <a:prstGeom prst="rect">
            <a:avLst/>
          </a:prstGeom>
          <a:pattFill prst="wdDnDiag">
            <a:fgClr>
              <a:srgbClr val="808000"/>
            </a:fgClr>
            <a:bgClr>
              <a:schemeClr val="bg1"/>
            </a:bgClr>
          </a:pattFill>
          <a:ln w="38100">
            <a:solidFill>
              <a:srgbClr val="808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1359" name="Text Box 63"/>
          <p:cNvSpPr txBox="1">
            <a:spLocks noChangeArrowheads="1"/>
          </p:cNvSpPr>
          <p:nvPr/>
        </p:nvSpPr>
        <p:spPr bwMode="auto">
          <a:xfrm>
            <a:off x="3449638" y="2438400"/>
            <a:ext cx="1157287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i-FI" sz="1600" b="1">
                <a:solidFill>
                  <a:schemeClr val="tx2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CMS</a:t>
            </a:r>
          </a:p>
          <a:p>
            <a:r>
              <a:rPr lang="fi-FI" sz="1600" b="1">
                <a:solidFill>
                  <a:schemeClr val="tx2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Central</a:t>
            </a:r>
          </a:p>
          <a:p>
            <a:r>
              <a:rPr lang="fi-FI" sz="1600" b="1">
                <a:solidFill>
                  <a:schemeClr val="tx2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Detectors</a:t>
            </a:r>
            <a:endParaRPr lang="en-US" sz="1600" b="1">
              <a:solidFill>
                <a:schemeClr val="tx2"/>
              </a:solidFill>
              <a:latin typeface="Comic Sans M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51360" name="AutoShape 64" descr="Wide downward diagonal"/>
          <p:cNvSpPr>
            <a:spLocks noChangeArrowheads="1"/>
          </p:cNvSpPr>
          <p:nvPr/>
        </p:nvSpPr>
        <p:spPr bwMode="auto">
          <a:xfrm>
            <a:off x="5173663" y="3506788"/>
            <a:ext cx="360362" cy="503237"/>
          </a:xfrm>
          <a:prstGeom prst="rtTriangle">
            <a:avLst/>
          </a:prstGeom>
          <a:pattFill prst="wdDnDiag">
            <a:fgClr>
              <a:srgbClr val="FF0000">
                <a:alpha val="30196"/>
              </a:srgbClr>
            </a:fgClr>
            <a:bgClr>
              <a:srgbClr val="373737"/>
            </a:bgClr>
          </a:patt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1361" name="Rectangle 65" descr="Wide downward diagonal"/>
          <p:cNvSpPr>
            <a:spLocks noChangeArrowheads="1"/>
          </p:cNvSpPr>
          <p:nvPr/>
        </p:nvSpPr>
        <p:spPr bwMode="auto">
          <a:xfrm>
            <a:off x="5173663" y="4010025"/>
            <a:ext cx="360362" cy="1800225"/>
          </a:xfrm>
          <a:prstGeom prst="rect">
            <a:avLst/>
          </a:prstGeom>
          <a:pattFill prst="wdDnDiag">
            <a:fgClr>
              <a:srgbClr val="FF0000">
                <a:alpha val="30196"/>
              </a:srgbClr>
            </a:fgClr>
            <a:bgClr>
              <a:srgbClr val="373737"/>
            </a:bgClr>
          </a:patt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1362" name="AutoShape 66" descr="Wide downward diagonal"/>
          <p:cNvSpPr>
            <a:spLocks noChangeArrowheads="1"/>
          </p:cNvSpPr>
          <p:nvPr/>
        </p:nvSpPr>
        <p:spPr bwMode="auto">
          <a:xfrm>
            <a:off x="4648200" y="2819400"/>
            <a:ext cx="431800" cy="576263"/>
          </a:xfrm>
          <a:prstGeom prst="rtTriangle">
            <a:avLst/>
          </a:prstGeom>
          <a:pattFill prst="wdDnDiag">
            <a:fgClr>
              <a:srgbClr val="FF0000">
                <a:alpha val="30196"/>
              </a:srgbClr>
            </a:fgClr>
            <a:bgClr>
              <a:srgbClr val="373737"/>
            </a:bgClr>
          </a:patt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1363" name="Rectangle 67" descr="Wide downward diagonal"/>
          <p:cNvSpPr>
            <a:spLocks noChangeArrowheads="1"/>
          </p:cNvSpPr>
          <p:nvPr/>
        </p:nvSpPr>
        <p:spPr bwMode="auto">
          <a:xfrm>
            <a:off x="4668838" y="3362325"/>
            <a:ext cx="431800" cy="2447925"/>
          </a:xfrm>
          <a:prstGeom prst="rect">
            <a:avLst/>
          </a:prstGeom>
          <a:pattFill prst="wdDnDiag">
            <a:fgClr>
              <a:srgbClr val="FF0000">
                <a:alpha val="30196"/>
              </a:srgbClr>
            </a:fgClr>
            <a:bgClr>
              <a:srgbClr val="373737"/>
            </a:bgClr>
          </a:patt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1364" name="Rectangle 68" descr="Wide downward diagonal"/>
          <p:cNvSpPr>
            <a:spLocks noChangeArrowheads="1"/>
          </p:cNvSpPr>
          <p:nvPr/>
        </p:nvSpPr>
        <p:spPr bwMode="auto">
          <a:xfrm>
            <a:off x="2941638" y="3362325"/>
            <a:ext cx="431800" cy="2447925"/>
          </a:xfrm>
          <a:prstGeom prst="rect">
            <a:avLst/>
          </a:prstGeom>
          <a:pattFill prst="wdDnDiag">
            <a:fgClr>
              <a:srgbClr val="FF0000">
                <a:alpha val="30196"/>
              </a:srgbClr>
            </a:fgClr>
            <a:bgClr>
              <a:srgbClr val="373737"/>
            </a:bgClr>
          </a:patt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1365" name="Rectangle 69" descr="Wide downward diagonal"/>
          <p:cNvSpPr>
            <a:spLocks noChangeArrowheads="1"/>
          </p:cNvSpPr>
          <p:nvPr/>
        </p:nvSpPr>
        <p:spPr bwMode="auto">
          <a:xfrm>
            <a:off x="2508250" y="4083050"/>
            <a:ext cx="360363" cy="1727200"/>
          </a:xfrm>
          <a:prstGeom prst="rect">
            <a:avLst/>
          </a:prstGeom>
          <a:pattFill prst="wdDnDiag">
            <a:fgClr>
              <a:srgbClr val="FF0000">
                <a:alpha val="30196"/>
              </a:srgbClr>
            </a:fgClr>
            <a:bgClr>
              <a:srgbClr val="373737"/>
            </a:bgClr>
          </a:patt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1367" name="AutoShape 71" descr="Wide downward diagonal"/>
          <p:cNvSpPr>
            <a:spLocks noChangeArrowheads="1"/>
          </p:cNvSpPr>
          <p:nvPr/>
        </p:nvSpPr>
        <p:spPr bwMode="auto">
          <a:xfrm flipH="1">
            <a:off x="2941638" y="2786063"/>
            <a:ext cx="431800" cy="576262"/>
          </a:xfrm>
          <a:prstGeom prst="rtTriangle">
            <a:avLst/>
          </a:prstGeom>
          <a:pattFill prst="wdDnDiag">
            <a:fgClr>
              <a:srgbClr val="FF0000">
                <a:alpha val="30196"/>
              </a:srgbClr>
            </a:fgClr>
            <a:bgClr>
              <a:srgbClr val="373737"/>
            </a:bgClr>
          </a:patt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1368" name="AutoShape 72" descr="Wide downward diagonal"/>
          <p:cNvSpPr>
            <a:spLocks noChangeArrowheads="1"/>
          </p:cNvSpPr>
          <p:nvPr/>
        </p:nvSpPr>
        <p:spPr bwMode="auto">
          <a:xfrm flipH="1">
            <a:off x="2508250" y="3506788"/>
            <a:ext cx="360363" cy="576262"/>
          </a:xfrm>
          <a:prstGeom prst="rtTriangle">
            <a:avLst/>
          </a:prstGeom>
          <a:pattFill prst="wdDnDiag">
            <a:fgClr>
              <a:srgbClr val="FF0000">
                <a:alpha val="30196"/>
              </a:srgbClr>
            </a:fgClr>
            <a:bgClr>
              <a:srgbClr val="373737"/>
            </a:bgClr>
          </a:patt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1370" name="Text Box 74"/>
          <p:cNvSpPr txBox="1">
            <a:spLocks noChangeArrowheads="1"/>
          </p:cNvSpPr>
          <p:nvPr/>
        </p:nvSpPr>
        <p:spPr bwMode="auto">
          <a:xfrm>
            <a:off x="4668838" y="3290888"/>
            <a:ext cx="415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fi-FI" sz="1400" b="1">
                <a:solidFill>
                  <a:schemeClr val="accent2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T1</a:t>
            </a:r>
            <a:endParaRPr lang="en-US" sz="1400" b="1">
              <a:solidFill>
                <a:schemeClr val="accent2"/>
              </a:solidFill>
              <a:latin typeface="Comic Sans M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51371" name="Text Box 75"/>
          <p:cNvSpPr txBox="1">
            <a:spLocks noChangeArrowheads="1"/>
          </p:cNvSpPr>
          <p:nvPr/>
        </p:nvSpPr>
        <p:spPr bwMode="auto">
          <a:xfrm>
            <a:off x="2941638" y="3290888"/>
            <a:ext cx="415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fi-FI" sz="1400" b="1">
                <a:solidFill>
                  <a:schemeClr val="accent2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T1</a:t>
            </a:r>
            <a:endParaRPr lang="en-US" sz="1400" b="1">
              <a:solidFill>
                <a:schemeClr val="accent2"/>
              </a:solidFill>
              <a:latin typeface="Comic Sans M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51372" name="Text Box 76"/>
          <p:cNvSpPr txBox="1">
            <a:spLocks noChangeArrowheads="1"/>
          </p:cNvSpPr>
          <p:nvPr/>
        </p:nvSpPr>
        <p:spPr bwMode="auto">
          <a:xfrm>
            <a:off x="2508250" y="4010025"/>
            <a:ext cx="415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fi-FI" sz="1400" b="1">
                <a:solidFill>
                  <a:schemeClr val="accent2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T2</a:t>
            </a:r>
            <a:endParaRPr lang="en-US" sz="1400" b="1">
              <a:solidFill>
                <a:schemeClr val="accent2"/>
              </a:solidFill>
              <a:latin typeface="Comic Sans M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51373" name="Text Box 77"/>
          <p:cNvSpPr txBox="1">
            <a:spLocks noChangeArrowheads="1"/>
          </p:cNvSpPr>
          <p:nvPr/>
        </p:nvSpPr>
        <p:spPr bwMode="auto">
          <a:xfrm>
            <a:off x="5100638" y="4010025"/>
            <a:ext cx="415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fi-FI" sz="1400" b="1">
                <a:solidFill>
                  <a:schemeClr val="accent2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T2</a:t>
            </a:r>
            <a:endParaRPr lang="en-US" sz="1400" b="1">
              <a:solidFill>
                <a:schemeClr val="accent2"/>
              </a:solidFill>
              <a:latin typeface="Comic Sans M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2529" name="Text Box 80"/>
          <p:cNvSpPr txBox="1">
            <a:spLocks noChangeArrowheads="1"/>
          </p:cNvSpPr>
          <p:nvPr/>
        </p:nvSpPr>
        <p:spPr bwMode="auto">
          <a:xfrm>
            <a:off x="2743200" y="1295400"/>
            <a:ext cx="1981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fi-FI" sz="1600">
                <a:latin typeface="Times New Roman" charset="0"/>
                <a:ea typeface="ＭＳ Ｐゴシック" charset="-128"/>
                <a:cs typeface="ＭＳ Ｐゴシック" charset="-128"/>
              </a:rPr>
              <a:t>p</a:t>
            </a:r>
            <a:r>
              <a:rPr lang="fi-FI" sz="1600" baseline="-25000">
                <a:latin typeface="Times New Roman" charset="0"/>
                <a:ea typeface="ＭＳ Ｐゴシック" charset="-128"/>
                <a:cs typeface="ＭＳ Ｐゴシック" charset="-128"/>
              </a:rPr>
              <a:t>T</a:t>
            </a:r>
            <a:r>
              <a:rPr lang="fi-FI" sz="1600" baseline="30000">
                <a:latin typeface="Times New Roman" charset="0"/>
                <a:ea typeface="ＭＳ Ｐゴシック" charset="-128"/>
                <a:cs typeface="ＭＳ Ｐゴシック" charset="-128"/>
              </a:rPr>
              <a:t>max</a:t>
            </a:r>
            <a:r>
              <a:rPr lang="fi-FI" sz="1600">
                <a:latin typeface="Times New Roman" charset="0"/>
                <a:ea typeface="ＭＳ Ｐゴシック" charset="-128"/>
                <a:cs typeface="ＭＳ Ｐゴシック" charset="-128"/>
              </a:rPr>
              <a:t> </a:t>
            </a:r>
            <a:r>
              <a:rPr lang="en-US" sz="1600">
                <a:latin typeface="Comic Sans MS" charset="0"/>
                <a:ea typeface="ＭＳ Ｐゴシック" charset="-128"/>
                <a:cs typeface="ＭＳ Ｐゴシック" charset="-128"/>
              </a:rPr>
              <a:t>~ </a:t>
            </a:r>
            <a:r>
              <a:rPr lang="en-US" sz="1600">
                <a:latin typeface="Comic Sans MS" charset="0"/>
                <a:ea typeface="ＭＳ Ｐゴシック" charset="-128"/>
                <a:cs typeface="ＭＳ Ｐゴシック" charset="-128"/>
                <a:sym typeface="Symbol" charset="2"/>
              </a:rPr>
              <a:t></a:t>
            </a:r>
            <a:r>
              <a:rPr lang="en-US" sz="1600">
                <a:latin typeface="Times New Roman" charset="0"/>
                <a:ea typeface="ＭＳ Ｐゴシック" charset="-128"/>
                <a:cs typeface="ＭＳ Ｐゴシック" charset="-128"/>
              </a:rPr>
              <a:t>s exp(</a:t>
            </a:r>
            <a:r>
              <a:rPr lang="en-US" sz="1600">
                <a:latin typeface="Comic Sans MS" charset="0"/>
                <a:ea typeface="ＭＳ Ｐゴシック" charset="-128"/>
                <a:cs typeface="ＭＳ Ｐゴシック" charset="-128"/>
              </a:rPr>
              <a:t>-</a:t>
            </a:r>
            <a:r>
              <a:rPr lang="en-US" sz="1600">
                <a:latin typeface="Symbol" charset="2"/>
                <a:ea typeface="ＭＳ Ｐゴシック" charset="-128"/>
                <a:cs typeface="ＭＳ Ｐゴシック" charset="-128"/>
              </a:rPr>
              <a:t>h</a:t>
            </a:r>
            <a:r>
              <a:rPr lang="en-US" sz="1600">
                <a:latin typeface="Times New Roman" charset="0"/>
                <a:ea typeface="ＭＳ Ｐゴシック" charset="-128"/>
                <a:cs typeface="ＭＳ Ｐゴシック" charset="-128"/>
              </a:rPr>
              <a:t>)</a:t>
            </a:r>
            <a:endParaRPr lang="en-US" sz="1600">
              <a:latin typeface="Comic Sans M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51377" name="Text Box 81"/>
          <p:cNvSpPr txBox="1">
            <a:spLocks noChangeArrowheads="1"/>
          </p:cNvSpPr>
          <p:nvPr/>
        </p:nvSpPr>
        <p:spPr bwMode="auto">
          <a:xfrm rot="-5400000">
            <a:off x="2185988" y="5210175"/>
            <a:ext cx="927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fi-FI" sz="1400" b="1">
                <a:solidFill>
                  <a:schemeClr val="hlink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CASTOR</a:t>
            </a:r>
            <a:endParaRPr lang="en-US" sz="1400" b="1">
              <a:solidFill>
                <a:srgbClr val="FF0000"/>
              </a:solidFill>
              <a:latin typeface="Comic Sans M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51378" name="Text Box 82"/>
          <p:cNvSpPr txBox="1">
            <a:spLocks noChangeArrowheads="1"/>
          </p:cNvSpPr>
          <p:nvPr/>
        </p:nvSpPr>
        <p:spPr bwMode="auto">
          <a:xfrm rot="-5400000">
            <a:off x="4946650" y="5187950"/>
            <a:ext cx="927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fi-FI" sz="1400" b="1">
                <a:solidFill>
                  <a:schemeClr val="hlink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CASTOR</a:t>
            </a:r>
            <a:endParaRPr lang="en-US" sz="1400" b="1">
              <a:solidFill>
                <a:srgbClr val="FF0000"/>
              </a:solidFill>
              <a:latin typeface="Comic Sans M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51379" name="Text Box 83"/>
          <p:cNvSpPr txBox="1">
            <a:spLocks noChangeArrowheads="1"/>
          </p:cNvSpPr>
          <p:nvPr/>
        </p:nvSpPr>
        <p:spPr bwMode="auto">
          <a:xfrm rot="-5400000">
            <a:off x="6127750" y="4768850"/>
            <a:ext cx="546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fi-FI" sz="1400" b="1">
                <a:solidFill>
                  <a:schemeClr val="hlink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ZDC</a:t>
            </a:r>
            <a:endParaRPr lang="en-US" sz="1400" b="1">
              <a:solidFill>
                <a:srgbClr val="FF0000"/>
              </a:solidFill>
              <a:latin typeface="Comic Sans M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51380" name="Text Box 84"/>
          <p:cNvSpPr txBox="1">
            <a:spLocks noChangeArrowheads="1"/>
          </p:cNvSpPr>
          <p:nvPr/>
        </p:nvSpPr>
        <p:spPr bwMode="auto">
          <a:xfrm rot="-5400000">
            <a:off x="1250950" y="4768850"/>
            <a:ext cx="546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fi-FI" sz="1400" b="1">
                <a:solidFill>
                  <a:schemeClr val="hlink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ZDC</a:t>
            </a:r>
            <a:endParaRPr lang="en-US" sz="1400" b="1">
              <a:solidFill>
                <a:srgbClr val="FF0000"/>
              </a:solidFill>
              <a:latin typeface="Comic Sans M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51384" name="Rectangle 88"/>
          <p:cNvSpPr>
            <a:spLocks noGrp="1" noRot="1" noChangeArrowheads="1"/>
          </p:cNvSpPr>
          <p:nvPr>
            <p:ph type="title"/>
          </p:nvPr>
        </p:nvSpPr>
        <p:spPr>
          <a:xfrm>
            <a:off x="2590800" y="0"/>
            <a:ext cx="6553200" cy="685800"/>
          </a:xfrm>
        </p:spPr>
        <p:txBody>
          <a:bodyPr/>
          <a:lstStyle/>
          <a:p>
            <a:pPr eaLnBrk="1" hangingPunct="1"/>
            <a:r>
              <a:rPr lang="it-IT" dirty="0" smtClean="0"/>
              <a:t>CMS</a:t>
            </a:r>
            <a:r>
              <a:rPr lang="it-IT" dirty="0"/>
              <a:t>: p</a:t>
            </a:r>
            <a:r>
              <a:rPr lang="it-IT" baseline="-25000" dirty="0"/>
              <a:t>T</a:t>
            </a:r>
            <a:r>
              <a:rPr lang="it-IT" dirty="0"/>
              <a:t>-</a:t>
            </a:r>
            <a:r>
              <a:rPr lang="it-IT" dirty="0">
                <a:latin typeface="Symbol" charset="2"/>
                <a:sym typeface="Symbol" charset="2"/>
              </a:rPr>
              <a:t></a:t>
            </a:r>
            <a:r>
              <a:rPr lang="it-IT" dirty="0"/>
              <a:t> coverage</a:t>
            </a:r>
          </a:p>
        </p:txBody>
      </p:sp>
      <p:grpSp>
        <p:nvGrpSpPr>
          <p:cNvPr id="7" name="Group 89"/>
          <p:cNvGrpSpPr>
            <a:grpSpLocks/>
          </p:cNvGrpSpPr>
          <p:nvPr/>
        </p:nvGrpSpPr>
        <p:grpSpPr bwMode="auto">
          <a:xfrm>
            <a:off x="2971800" y="2667000"/>
            <a:ext cx="2057400" cy="3124200"/>
            <a:chOff x="2256" y="1296"/>
            <a:chExt cx="1248" cy="1968"/>
          </a:xfrm>
        </p:grpSpPr>
        <p:grpSp>
          <p:nvGrpSpPr>
            <p:cNvPr id="8" name="Group 90"/>
            <p:cNvGrpSpPr>
              <a:grpSpLocks/>
            </p:cNvGrpSpPr>
            <p:nvPr/>
          </p:nvGrpSpPr>
          <p:grpSpPr bwMode="auto">
            <a:xfrm>
              <a:off x="2256" y="1296"/>
              <a:ext cx="1248" cy="1968"/>
              <a:chOff x="2256" y="1296"/>
              <a:chExt cx="1248" cy="1968"/>
            </a:xfrm>
          </p:grpSpPr>
          <p:grpSp>
            <p:nvGrpSpPr>
              <p:cNvPr id="9" name="Group 91"/>
              <p:cNvGrpSpPr>
                <a:grpSpLocks/>
              </p:cNvGrpSpPr>
              <p:nvPr/>
            </p:nvGrpSpPr>
            <p:grpSpPr bwMode="auto">
              <a:xfrm>
                <a:off x="3264" y="1296"/>
                <a:ext cx="240" cy="1968"/>
                <a:chOff x="3264" y="1365"/>
                <a:chExt cx="240" cy="1905"/>
              </a:xfrm>
            </p:grpSpPr>
            <p:sp>
              <p:nvSpPr>
                <p:cNvPr id="62546" name="Rectangle 92"/>
                <p:cNvSpPr>
                  <a:spLocks noChangeArrowheads="1"/>
                </p:cNvSpPr>
                <p:nvPr/>
              </p:nvSpPr>
              <p:spPr bwMode="auto">
                <a:xfrm>
                  <a:off x="3264" y="1728"/>
                  <a:ext cx="240" cy="1542"/>
                </a:xfrm>
                <a:prstGeom prst="rect">
                  <a:avLst/>
                </a:prstGeom>
                <a:solidFill>
                  <a:srgbClr val="808000">
                    <a:alpha val="50195"/>
                  </a:srgbClr>
                </a:solidFill>
                <a:ln w="38100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547" name="AutoShape 93"/>
                <p:cNvSpPr>
                  <a:spLocks noChangeArrowheads="1"/>
                </p:cNvSpPr>
                <p:nvPr/>
              </p:nvSpPr>
              <p:spPr bwMode="auto">
                <a:xfrm>
                  <a:off x="3264" y="1365"/>
                  <a:ext cx="240" cy="363"/>
                </a:xfrm>
                <a:prstGeom prst="rtTriangle">
                  <a:avLst/>
                </a:prstGeom>
                <a:solidFill>
                  <a:srgbClr val="808000">
                    <a:alpha val="50195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0" name="Group 94"/>
              <p:cNvGrpSpPr>
                <a:grpSpLocks/>
              </p:cNvGrpSpPr>
              <p:nvPr/>
            </p:nvGrpSpPr>
            <p:grpSpPr bwMode="auto">
              <a:xfrm flipH="1">
                <a:off x="2256" y="1296"/>
                <a:ext cx="240" cy="1968"/>
                <a:chOff x="3264" y="1365"/>
                <a:chExt cx="240" cy="1905"/>
              </a:xfrm>
            </p:grpSpPr>
            <p:sp>
              <p:nvSpPr>
                <p:cNvPr id="62544" name="Rectangle 95"/>
                <p:cNvSpPr>
                  <a:spLocks noChangeArrowheads="1"/>
                </p:cNvSpPr>
                <p:nvPr/>
              </p:nvSpPr>
              <p:spPr bwMode="auto">
                <a:xfrm>
                  <a:off x="3264" y="1728"/>
                  <a:ext cx="240" cy="1542"/>
                </a:xfrm>
                <a:prstGeom prst="rect">
                  <a:avLst/>
                </a:prstGeom>
                <a:solidFill>
                  <a:srgbClr val="808000">
                    <a:alpha val="50195"/>
                  </a:srgbClr>
                </a:solidFill>
                <a:ln w="38100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545" name="AutoShape 96"/>
                <p:cNvSpPr>
                  <a:spLocks noChangeArrowheads="1"/>
                </p:cNvSpPr>
                <p:nvPr/>
              </p:nvSpPr>
              <p:spPr bwMode="auto">
                <a:xfrm>
                  <a:off x="3264" y="1365"/>
                  <a:ext cx="240" cy="363"/>
                </a:xfrm>
                <a:prstGeom prst="rtTriangle">
                  <a:avLst/>
                </a:prstGeom>
                <a:solidFill>
                  <a:srgbClr val="808000">
                    <a:alpha val="50195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62540" name="Text Box 97"/>
            <p:cNvSpPr txBox="1">
              <a:spLocks noChangeArrowheads="1"/>
            </p:cNvSpPr>
            <p:nvPr/>
          </p:nvSpPr>
          <p:spPr bwMode="auto">
            <a:xfrm>
              <a:off x="3241" y="2343"/>
              <a:ext cx="260" cy="192"/>
            </a:xfrm>
            <a:prstGeom prst="rect">
              <a:avLst/>
            </a:prstGeom>
            <a:solidFill>
              <a:srgbClr val="808000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fi-FI" sz="1400" b="1">
                  <a:latin typeface="Comic Sans MS" charset="0"/>
                  <a:ea typeface="ＭＳ Ｐゴシック" charset="-128"/>
                  <a:cs typeface="ＭＳ Ｐゴシック" charset="-128"/>
                </a:rPr>
                <a:t>HF</a:t>
              </a:r>
              <a:endParaRPr lang="en-US" sz="1400" b="1">
                <a:solidFill>
                  <a:srgbClr val="FF0000"/>
                </a:solidFill>
                <a:latin typeface="Comic Sans MS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62541" name="Text Box 98"/>
            <p:cNvSpPr txBox="1">
              <a:spLocks noChangeArrowheads="1"/>
            </p:cNvSpPr>
            <p:nvPr/>
          </p:nvSpPr>
          <p:spPr bwMode="auto">
            <a:xfrm>
              <a:off x="2256" y="2352"/>
              <a:ext cx="260" cy="192"/>
            </a:xfrm>
            <a:prstGeom prst="rect">
              <a:avLst/>
            </a:prstGeom>
            <a:solidFill>
              <a:srgbClr val="808000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fi-FI" sz="1400" b="1">
                  <a:latin typeface="Comic Sans MS" charset="0"/>
                  <a:ea typeface="ＭＳ Ｐゴシック" charset="-128"/>
                  <a:cs typeface="ＭＳ Ｐゴシック" charset="-128"/>
                </a:rPr>
                <a:t>HF</a:t>
              </a:r>
              <a:endParaRPr lang="en-US" sz="1400" b="1">
                <a:solidFill>
                  <a:srgbClr val="FF0000"/>
                </a:solidFill>
                <a:latin typeface="Comic Sans MS" charset="0"/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951395" name="Text Box 99"/>
          <p:cNvSpPr txBox="1">
            <a:spLocks noChangeArrowheads="1"/>
          </p:cNvSpPr>
          <p:nvPr/>
        </p:nvSpPr>
        <p:spPr bwMode="auto">
          <a:xfrm rot="16200000">
            <a:off x="-372268" y="2237581"/>
            <a:ext cx="16891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fi-FI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ea typeface="MS Pゴシック" pitchFamily="-92" charset="-128"/>
                <a:cs typeface="MS Pゴシック" pitchFamily="-92" charset="-128"/>
              </a:rPr>
              <a:t>p</a:t>
            </a:r>
            <a:r>
              <a:rPr lang="fi-FI" sz="3200" baseline="-25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ea typeface="MS Pゴシック" pitchFamily="-92" charset="-128"/>
                <a:cs typeface="MS Pゴシック" pitchFamily="-92" charset="-128"/>
              </a:rPr>
              <a:t>T</a:t>
            </a:r>
            <a:r>
              <a:rPr lang="fi-FI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ea typeface="MS Pゴシック" pitchFamily="-92" charset="-128"/>
                <a:cs typeface="MS Pゴシック" pitchFamily="-92" charset="-128"/>
              </a:rPr>
              <a:t> (GeV)</a:t>
            </a:r>
            <a:endParaRPr lang="en-US" sz="32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  <a:ea typeface="MS Pゴシック" pitchFamily="-92" charset="-128"/>
              <a:cs typeface="MS Pゴシック" pitchFamily="-92" charset="-128"/>
            </a:endParaRPr>
          </a:p>
        </p:txBody>
      </p:sp>
      <p:sp>
        <p:nvSpPr>
          <p:cNvPr id="62537" name="Text Box 100"/>
          <p:cNvSpPr txBox="1">
            <a:spLocks noChangeArrowheads="1"/>
          </p:cNvSpPr>
          <p:nvPr/>
        </p:nvSpPr>
        <p:spPr bwMode="auto">
          <a:xfrm>
            <a:off x="4800600" y="914400"/>
            <a:ext cx="4191000" cy="1169551"/>
          </a:xfrm>
          <a:prstGeom prst="rect">
            <a:avLst/>
          </a:prstGeom>
          <a:solidFill>
            <a:schemeClr val="bg1"/>
          </a:solidFill>
          <a:ln w="25400">
            <a:solidFill>
              <a:srgbClr val="FF00FF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sz="1400" b="1" dirty="0">
                <a:solidFill>
                  <a:schemeClr val="hlink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CMS Forward detectors:</a:t>
            </a:r>
          </a:p>
          <a:p>
            <a:pPr algn="l" eaLnBrk="0" hangingPunct="0"/>
            <a:r>
              <a:rPr lang="en-US" sz="1400" b="1" dirty="0" err="1">
                <a:latin typeface="Times New Roman" charset="0"/>
                <a:ea typeface="ＭＳ Ｐゴシック" charset="-128"/>
                <a:cs typeface="ＭＳ Ｐゴシック" charset="-128"/>
              </a:rPr>
              <a:t>Hadron</a:t>
            </a:r>
            <a:r>
              <a:rPr lang="en-US" sz="1400" b="1" dirty="0">
                <a:latin typeface="Times New Roman" charset="0"/>
                <a:ea typeface="ＭＳ Ｐゴシック" charset="-128"/>
                <a:cs typeface="ＭＳ Ｐゴシック" charset="-128"/>
              </a:rPr>
              <a:t> Forward Calorimeter HF: 3 ≤|</a:t>
            </a:r>
            <a:r>
              <a:rPr lang="en-US" sz="1400" b="1" dirty="0" err="1">
                <a:latin typeface="Symbol" charset="2"/>
                <a:ea typeface="ＭＳ Ｐゴシック" charset="-128"/>
                <a:cs typeface="ＭＳ Ｐゴシック" charset="-128"/>
                <a:sym typeface="Symbol" charset="2"/>
              </a:rPr>
              <a:t></a:t>
            </a:r>
            <a:r>
              <a:rPr lang="en-US" sz="1400" b="1" dirty="0">
                <a:latin typeface="Times New Roman" charset="0"/>
                <a:ea typeface="ＭＳ Ｐゴシック" charset="-128"/>
                <a:cs typeface="ＭＳ Ｐゴシック" charset="-128"/>
              </a:rPr>
              <a:t>| ≤ 5</a:t>
            </a:r>
          </a:p>
          <a:p>
            <a:pPr algn="l" eaLnBrk="0" hangingPunct="0"/>
            <a:r>
              <a:rPr lang="en-US" sz="1400" b="1" dirty="0">
                <a:solidFill>
                  <a:schemeClr val="hlink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Castor </a:t>
            </a:r>
            <a:r>
              <a:rPr lang="en-US" sz="1400" b="1" dirty="0">
                <a:latin typeface="Times New Roman" charset="0"/>
                <a:ea typeface="ＭＳ Ｐゴシック" charset="-128"/>
                <a:cs typeface="ＭＳ Ｐゴシック" charset="-128"/>
              </a:rPr>
              <a:t>Calorimeter: 5.2 ≤|</a:t>
            </a:r>
            <a:r>
              <a:rPr lang="en-US" sz="1400" b="1" dirty="0" err="1">
                <a:latin typeface="Symbol" charset="2"/>
                <a:ea typeface="ＭＳ Ｐゴシック" charset="-128"/>
                <a:cs typeface="ＭＳ Ｐゴシック" charset="-128"/>
                <a:sym typeface="Symbol" charset="2"/>
              </a:rPr>
              <a:t></a:t>
            </a:r>
            <a:r>
              <a:rPr lang="en-US" sz="1400" b="1" dirty="0">
                <a:latin typeface="Times New Roman" charset="0"/>
                <a:ea typeface="ＭＳ Ｐゴシック" charset="-128"/>
                <a:cs typeface="ＭＳ Ｐゴシック" charset="-128"/>
              </a:rPr>
              <a:t>| ≤ 6.5</a:t>
            </a:r>
          </a:p>
          <a:p>
            <a:pPr algn="l" eaLnBrk="0" hangingPunct="0"/>
            <a:r>
              <a:rPr lang="en-US" sz="1400" b="1" dirty="0">
                <a:latin typeface="Times New Roman" charset="0"/>
                <a:ea typeface="ＭＳ Ｐゴシック" charset="-128"/>
                <a:cs typeface="ＭＳ Ｐゴシック" charset="-128"/>
              </a:rPr>
              <a:t>Beam Scintillation counters </a:t>
            </a:r>
            <a:r>
              <a:rPr lang="en-US" sz="1400" b="1" dirty="0">
                <a:solidFill>
                  <a:schemeClr val="hlink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BSC</a:t>
            </a:r>
          </a:p>
          <a:p>
            <a:pPr algn="l" eaLnBrk="0" hangingPunct="0"/>
            <a:r>
              <a:rPr lang="en-US" sz="1400" b="1" dirty="0">
                <a:latin typeface="Times New Roman" charset="0"/>
                <a:ea typeface="ＭＳ Ｐゴシック" charset="-128"/>
                <a:cs typeface="ＭＳ Ｐゴシック" charset="-128"/>
              </a:rPr>
              <a:t>Zero-Degree Calorimeter </a:t>
            </a:r>
            <a:r>
              <a:rPr lang="en-US" sz="1400" b="1" dirty="0" smtClean="0">
                <a:solidFill>
                  <a:schemeClr val="hlink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ZDC</a:t>
            </a:r>
            <a:endParaRPr lang="en-US" sz="1400" b="1" dirty="0">
              <a:solidFill>
                <a:schemeClr val="hlink"/>
              </a:solidFill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51398" name="Rectangle 102" descr="Wide downward diagonal"/>
          <p:cNvSpPr>
            <a:spLocks noChangeArrowheads="1"/>
          </p:cNvSpPr>
          <p:nvPr/>
        </p:nvSpPr>
        <p:spPr bwMode="auto">
          <a:xfrm>
            <a:off x="3429000" y="5029200"/>
            <a:ext cx="1143000" cy="495300"/>
          </a:xfrm>
          <a:prstGeom prst="rect">
            <a:avLst/>
          </a:prstGeom>
          <a:pattFill prst="wdDnDiag">
            <a:fgClr>
              <a:srgbClr val="FFCC00"/>
            </a:fgClr>
            <a:bgClr>
              <a:schemeClr val="bg1"/>
            </a:bgClr>
          </a:pattFill>
          <a:ln w="38100">
            <a:solidFill>
              <a:srgbClr val="FFCC00"/>
            </a:solidFill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Comic Sans MS" charset="0"/>
              </a:rPr>
              <a:t>Extended </a:t>
            </a:r>
          </a:p>
          <a:p>
            <a:r>
              <a:rPr lang="en-US" b="1">
                <a:latin typeface="Comic Sans MS" charset="0"/>
              </a:rPr>
              <a:t>Tracking</a:t>
            </a:r>
            <a:endParaRPr lang="en-US"/>
          </a:p>
        </p:txBody>
      </p:sp>
      <p:sp>
        <p:nvSpPr>
          <p:cNvPr id="94" name="Date Placeholder 93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r>
              <a:rPr lang="en-US" smtClean="0"/>
              <a:t>Antananarivo, August 24th 2009</a:t>
            </a:r>
            <a:endParaRPr lang="en-US"/>
          </a:p>
        </p:txBody>
      </p:sp>
      <p:sp>
        <p:nvSpPr>
          <p:cNvPr id="95" name="Footer Placeholder 9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Paolo Bartalini (NTU)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51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51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51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51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51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951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951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951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951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951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951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951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951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95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951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951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1358" grpId="0" animBg="1"/>
      <p:bldP spid="951359" grpId="0"/>
      <p:bldP spid="951360" grpId="0" animBg="1"/>
      <p:bldP spid="951361" grpId="0" animBg="1"/>
      <p:bldP spid="951362" grpId="0" animBg="1"/>
      <p:bldP spid="951363" grpId="0" animBg="1"/>
      <p:bldP spid="951364" grpId="0" animBg="1"/>
      <p:bldP spid="951365" grpId="0" animBg="1"/>
      <p:bldP spid="951367" grpId="0" animBg="1"/>
      <p:bldP spid="951368" grpId="0" animBg="1"/>
      <p:bldP spid="951370" grpId="0"/>
      <p:bldP spid="951371" grpId="0"/>
      <p:bldP spid="951372" grpId="0"/>
      <p:bldP spid="951373" grpId="0"/>
      <p:bldP spid="951377" grpId="0"/>
      <p:bldP spid="951378" grpId="0"/>
      <p:bldP spid="951379" grpId="0"/>
      <p:bldP spid="951380" grpId="0"/>
      <p:bldP spid="95139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/>
          </p:cNvSpPr>
          <p:nvPr/>
        </p:nvSpPr>
        <p:spPr bwMode="auto">
          <a:xfrm>
            <a:off x="339328" y="331180"/>
            <a:ext cx="2768467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sz="3000" i="1" dirty="0"/>
              <a:t>The</a:t>
            </a:r>
            <a:r>
              <a:rPr lang="en-US" sz="3000" i="1" dirty="0" smtClean="0"/>
              <a:t> CMS tracker </a:t>
            </a:r>
            <a:endParaRPr lang="en-US" sz="3000" i="1" dirty="0"/>
          </a:p>
        </p:txBody>
      </p:sp>
      <p:pic>
        <p:nvPicPr>
          <p:cNvPr id="2416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990600"/>
            <a:ext cx="2874169" cy="219194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4166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2172" y="1071563"/>
            <a:ext cx="4954861" cy="2571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4166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5181600"/>
            <a:ext cx="2160984" cy="133052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41670" name="Line 6"/>
          <p:cNvSpPr>
            <a:spLocks noChangeShapeType="1"/>
          </p:cNvSpPr>
          <p:nvPr/>
        </p:nvSpPr>
        <p:spPr bwMode="auto">
          <a:xfrm rot="10800000">
            <a:off x="1464469" y="3268265"/>
            <a:ext cx="3643313" cy="267891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stealth" w="med" len="med"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1671" name="Oval 4"/>
          <p:cNvSpPr>
            <a:spLocks/>
          </p:cNvSpPr>
          <p:nvPr/>
        </p:nvSpPr>
        <p:spPr bwMode="auto">
          <a:xfrm>
            <a:off x="285750" y="3053953"/>
            <a:ext cx="1071563" cy="375047"/>
          </a:xfrm>
          <a:prstGeom prst="ellipse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it-IT" sz="3000" dirty="0"/>
          </a:p>
        </p:txBody>
      </p:sp>
      <p:sp>
        <p:nvSpPr>
          <p:cNvPr id="241672" name="TextBox 10"/>
          <p:cNvSpPr txBox="1">
            <a:spLocks noChangeArrowheads="1"/>
          </p:cNvSpPr>
          <p:nvPr/>
        </p:nvSpPr>
        <p:spPr bwMode="auto">
          <a:xfrm>
            <a:off x="3276600" y="381000"/>
            <a:ext cx="2530961" cy="526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4291" tIns="32146" rIns="64291" bIns="32146">
            <a:prstTxWarp prst="textNoShape">
              <a:avLst/>
            </a:prstTxWarp>
            <a:spAutoFit/>
          </a:bodyPr>
          <a:lstStyle/>
          <a:p>
            <a:r>
              <a:rPr lang="en-US" sz="3000" dirty="0" err="1"/>
              <a:t>SiStrip</a:t>
            </a:r>
            <a:r>
              <a:rPr lang="en-US" sz="3000" dirty="0"/>
              <a:t> + Pixel</a:t>
            </a:r>
          </a:p>
        </p:txBody>
      </p:sp>
      <p:pic>
        <p:nvPicPr>
          <p:cNvPr id="241673" name="Picture 1"/>
          <p:cNvPicPr>
            <a:picLocks noChangeAspect="1" noChangeArrowheads="1"/>
          </p:cNvPicPr>
          <p:nvPr/>
        </p:nvPicPr>
        <p:blipFill>
          <a:blip r:embed="rId5"/>
          <a:srcRect r="65588" b="49742"/>
          <a:stretch>
            <a:fillRect/>
          </a:stretch>
        </p:blipFill>
        <p:spPr bwMode="auto">
          <a:xfrm>
            <a:off x="0" y="3857626"/>
            <a:ext cx="3018234" cy="2917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41674" name="Picture 1"/>
          <p:cNvPicPr>
            <a:picLocks noChangeAspect="1" noChangeArrowheads="1"/>
          </p:cNvPicPr>
          <p:nvPr/>
        </p:nvPicPr>
        <p:blipFill>
          <a:blip r:embed="rId5"/>
          <a:srcRect t="52324" r="64905"/>
          <a:stretch>
            <a:fillRect/>
          </a:stretch>
        </p:blipFill>
        <p:spPr bwMode="auto">
          <a:xfrm>
            <a:off x="3178969" y="3696891"/>
            <a:ext cx="3161109" cy="28429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1" name="Date Placeholder 10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r>
              <a:rPr lang="en-US" smtClean="0"/>
              <a:t>Antananarivo, August 24th 2009</a:t>
            </a:r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Paolo Bartalini (NTU)</a:t>
            </a:r>
            <a:endParaRPr lang="en-US"/>
          </a:p>
        </p:txBody>
      </p:sp>
    </p:spTree>
  </p:cSld>
  <p:clrMapOvr>
    <a:masterClrMapping/>
  </p:clrMapOvr>
  <mc:AlternateContent xmlns:mp="http://schemas.microsoft.com/office/mac/powerpoint/2008/main">
    <mc:Choice Requires="mp">
      <mp:transition spd="med">
        <mp:cube/>
      </mp:transition>
    </mc:Choice>
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p="http://schemas.microsoft.com/office/mac/powerpoint/2008/main">
      <p:transition spd="med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Paolo Bartalini (NTU)</a:t>
            </a:r>
          </a:p>
        </p:txBody>
      </p:sp>
      <p:sp>
        <p:nvSpPr>
          <p:cNvPr id="23555" name="Date Placeholder 4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Antananarivo, August 24th 2009</a:t>
            </a:r>
          </a:p>
        </p:txBody>
      </p:sp>
      <p:sp>
        <p:nvSpPr>
          <p:cNvPr id="9687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614363"/>
          </a:xfrm>
        </p:spPr>
        <p:txBody>
          <a:bodyPr/>
          <a:lstStyle/>
          <a:p>
            <a:pPr eaLnBrk="1" hangingPunct="1"/>
            <a:r>
              <a:rPr lang="en-US" sz="3200" dirty="0" smtClean="0">
                <a:effectLst/>
              </a:rPr>
              <a:t>MB &amp; UE: Definitions </a:t>
            </a:r>
            <a:r>
              <a:rPr lang="en-US" sz="3200" dirty="0">
                <a:effectLst/>
              </a:rPr>
              <a:t>&amp; Terminology</a:t>
            </a:r>
            <a:endParaRPr lang="en-US" dirty="0"/>
          </a:p>
        </p:txBody>
      </p:sp>
      <p:sp>
        <p:nvSpPr>
          <p:cNvPr id="96870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1341438"/>
            <a:ext cx="9144000" cy="475773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b="1">
                <a:solidFill>
                  <a:srgbClr val="FFFF66"/>
                </a:solidFill>
              </a:rPr>
              <a:t>Minimum Bias (MB)</a:t>
            </a:r>
            <a:endParaRPr lang="en-US" sz="1600" b="1">
              <a:solidFill>
                <a:srgbClr val="FFFF66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1400" b="1">
                <a:ea typeface="ＭＳ Ｐゴシック" charset="-128"/>
              </a:rPr>
              <a:t>The generic single particle-particle interactions.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400" b="1">
                <a:ea typeface="ＭＳ Ｐゴシック" charset="-128"/>
              </a:rPr>
              <a:t>Elastic + Inelastic (including Diffractive). </a:t>
            </a:r>
            <a:r>
              <a:rPr lang="en-US" sz="1400" b="1">
                <a:solidFill>
                  <a:schemeClr val="accent2"/>
                </a:solidFill>
                <a:ea typeface="ＭＳ Ｐゴシック" charset="-128"/>
              </a:rPr>
              <a:t>~ 100 mb @ LHC.</a:t>
            </a:r>
          </a:p>
          <a:p>
            <a:pPr lvl="2" eaLnBrk="1" hangingPunct="1">
              <a:lnSpc>
                <a:spcPct val="80000"/>
              </a:lnSpc>
              <a:buFont typeface="Wingdings" charset="2"/>
              <a:buNone/>
            </a:pPr>
            <a:r>
              <a:rPr lang="en-US" sz="1200" b="1">
                <a:solidFill>
                  <a:schemeClr val="hlink"/>
                </a:solidFill>
                <a:ea typeface="ＭＳ Ｐゴシック" charset="-128"/>
                <a:sym typeface="Wingdings" charset="2"/>
              </a:rPr>
              <a:t> </a:t>
            </a:r>
            <a:r>
              <a:rPr lang="en-US" sz="1200" b="1">
                <a:solidFill>
                  <a:schemeClr val="hlink"/>
                </a:solidFill>
                <a:ea typeface="ＭＳ Ｐゴシック" charset="-128"/>
              </a:rPr>
              <a:t>Soft. Low P</a:t>
            </a:r>
            <a:r>
              <a:rPr lang="en-US" sz="1200" b="1" baseline="-25000">
                <a:solidFill>
                  <a:schemeClr val="hlink"/>
                </a:solidFill>
                <a:ea typeface="ＭＳ Ｐゴシック" charset="-128"/>
              </a:rPr>
              <a:t>T</a:t>
            </a:r>
            <a:r>
              <a:rPr lang="en-US" sz="1200" b="1">
                <a:solidFill>
                  <a:schemeClr val="hlink"/>
                </a:solidFill>
                <a:ea typeface="ＭＳ Ｐゴシック" charset="-128"/>
              </a:rPr>
              <a:t>, low Multiplicity..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400" b="1">
                <a:ea typeface="ＭＳ Ｐゴシック" charset="-128"/>
              </a:rPr>
              <a:t>What we would observe with a fully inclusive detector/trigger.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400" b="1">
                <a:ea typeface="ＭＳ Ｐゴシック" charset="-128"/>
              </a:rPr>
              <a:t>At the LHC, several MB interactions can take place in a single beam crossing. </a:t>
            </a:r>
            <a:r>
              <a:rPr lang="en-US" sz="1400" b="1">
                <a:solidFill>
                  <a:schemeClr val="accent2"/>
                </a:solidFill>
                <a:ea typeface="ＭＳ Ｐゴシック" charset="-128"/>
                <a:sym typeface="Wingdings" charset="2"/>
              </a:rPr>
              <a:t>&lt;N</a:t>
            </a:r>
            <a:r>
              <a:rPr lang="en-US" sz="1400" b="1" baseline="-25000">
                <a:solidFill>
                  <a:schemeClr val="accent2"/>
                </a:solidFill>
                <a:ea typeface="ＭＳ Ｐゴシック" charset="-128"/>
                <a:sym typeface="Wingdings" charset="2"/>
              </a:rPr>
              <a:t>int</a:t>
            </a:r>
            <a:r>
              <a:rPr lang="en-US" sz="1400" b="1">
                <a:solidFill>
                  <a:schemeClr val="accent2"/>
                </a:solidFill>
                <a:ea typeface="ＭＳ Ｐゴシック" charset="-128"/>
                <a:sym typeface="Wingdings" charset="2"/>
              </a:rPr>
              <a:t>&gt; = L</a:t>
            </a:r>
            <a:r>
              <a:rPr lang="en-US" sz="1400" b="1" baseline="-25000">
                <a:solidFill>
                  <a:schemeClr val="accent2"/>
                </a:solidFill>
                <a:ea typeface="ＭＳ Ｐゴシック" charset="-128"/>
                <a:sym typeface="Wingdings" charset="2"/>
              </a:rPr>
              <a:t>inst</a:t>
            </a:r>
            <a:r>
              <a:rPr lang="en-US" sz="1400" b="1">
                <a:solidFill>
                  <a:schemeClr val="accent2"/>
                </a:solidFill>
                <a:ea typeface="ＭＳ Ｐゴシック" charset="-128"/>
                <a:sym typeface="Wingdings" charset="2"/>
              </a:rPr>
              <a:t> * </a:t>
            </a:r>
            <a:r>
              <a:rPr lang="en-US" sz="1400" b="1">
                <a:solidFill>
                  <a:schemeClr val="accent2"/>
                </a:solidFill>
                <a:latin typeface="Symbol" charset="2"/>
                <a:ea typeface="ＭＳ Ｐゴシック" charset="-128"/>
                <a:sym typeface="Wingdings" charset="2"/>
              </a:rPr>
              <a:t>s.</a:t>
            </a:r>
            <a:endParaRPr lang="en-US" sz="1400" b="1">
              <a:ea typeface="ＭＳ Ｐゴシック" charset="-128"/>
            </a:endParaRPr>
          </a:p>
          <a:p>
            <a:pPr lvl="2" eaLnBrk="1" hangingPunct="1">
              <a:lnSpc>
                <a:spcPct val="80000"/>
              </a:lnSpc>
              <a:buFont typeface="Wingdings" charset="2"/>
              <a:buNone/>
            </a:pPr>
            <a:r>
              <a:rPr lang="en-US" sz="1200" b="1">
                <a:solidFill>
                  <a:schemeClr val="hlink"/>
                </a:solidFill>
                <a:ea typeface="ＭＳ Ｐゴシック" charset="-128"/>
                <a:sym typeface="Wingdings" charset="2"/>
              </a:rPr>
              <a:t> MB seen if “interesting” Triggered interaction also produced.</a:t>
            </a:r>
            <a:endParaRPr lang="en-US" sz="1200" b="1">
              <a:solidFill>
                <a:schemeClr val="hlink"/>
              </a:solidFill>
              <a:ea typeface="ＭＳ Ｐゴシック" charset="-128"/>
            </a:endParaRPr>
          </a:p>
          <a:p>
            <a:pPr lvl="2" eaLnBrk="1" hangingPunct="1">
              <a:lnSpc>
                <a:spcPct val="80000"/>
              </a:lnSpc>
              <a:buFont typeface="Wingdings" charset="2"/>
              <a:buNone/>
            </a:pPr>
            <a:r>
              <a:rPr lang="en-US" sz="1200" b="1">
                <a:solidFill>
                  <a:schemeClr val="hlink"/>
                </a:solidFill>
                <a:ea typeface="ＭＳ Ｐゴシック" charset="-128"/>
                <a:sym typeface="Wingdings" charset="2"/>
              </a:rPr>
              <a:t> Pile-up effect. </a:t>
            </a:r>
          </a:p>
          <a:p>
            <a:pPr lvl="2" eaLnBrk="1" hangingPunct="1">
              <a:lnSpc>
                <a:spcPct val="80000"/>
              </a:lnSpc>
              <a:buFont typeface="Wingdings" charset="2"/>
              <a:buNone/>
            </a:pPr>
            <a:r>
              <a:rPr lang="en-US" sz="1200" b="1">
                <a:solidFill>
                  <a:srgbClr val="ABD1FF"/>
                </a:solidFill>
                <a:ea typeface="ＭＳ Ｐゴシック" charset="-128"/>
                <a:sym typeface="Wingdings" charset="2"/>
              </a:rPr>
              <a:t>Tracking detectors help to separate the different primary vertices.</a:t>
            </a:r>
          </a:p>
          <a:p>
            <a:pPr lvl="2" eaLnBrk="1" hangingPunct="1">
              <a:lnSpc>
                <a:spcPct val="80000"/>
              </a:lnSpc>
              <a:buFont typeface="Wingdings" charset="2"/>
              <a:buNone/>
            </a:pPr>
            <a:r>
              <a:rPr lang="en-US" sz="1200" b="1">
                <a:solidFill>
                  <a:srgbClr val="66CCFF"/>
                </a:solidFill>
                <a:ea typeface="ＭＳ Ｐゴシック" charset="-128"/>
              </a:rPr>
              <a:t>Possible overlap of clusters in calorimeters. Need energy flow.</a:t>
            </a:r>
          </a:p>
          <a:p>
            <a:pPr lvl="2" eaLnBrk="1" hangingPunct="1">
              <a:lnSpc>
                <a:spcPct val="80000"/>
              </a:lnSpc>
              <a:buFont typeface="Wingdings" charset="2"/>
              <a:buNone/>
            </a:pPr>
            <a:endParaRPr lang="en-US" sz="1200" b="1">
              <a:solidFill>
                <a:srgbClr val="66CCFF"/>
              </a:solidFill>
              <a:ea typeface="ＭＳ Ｐゴシック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b="1">
                <a:solidFill>
                  <a:srgbClr val="FFFF66"/>
                </a:solidFill>
              </a:rPr>
              <a:t>Underlying Event (UE)</a:t>
            </a:r>
            <a:endParaRPr lang="en-US" sz="1600" b="1">
              <a:solidFill>
                <a:srgbClr val="FFFF66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1400" b="1">
                <a:ea typeface="ＭＳ Ｐゴシック" charset="-128"/>
              </a:rPr>
              <a:t>All the activity from a single particle-particle interaction on top of the “interesting” process.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200" b="1">
                <a:solidFill>
                  <a:schemeClr val="hlink"/>
                </a:solidFill>
                <a:ea typeface="ＭＳ Ｐゴシック" charset="-128"/>
              </a:rPr>
              <a:t>Initial State Radiation (ISR).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200" b="1">
                <a:solidFill>
                  <a:schemeClr val="hlink"/>
                </a:solidFill>
                <a:ea typeface="ＭＳ Ｐゴシック" charset="-128"/>
              </a:rPr>
              <a:t>Final State Radiation (FSR).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200" b="1">
                <a:solidFill>
                  <a:schemeClr val="hlink"/>
                </a:solidFill>
                <a:ea typeface="ＭＳ Ｐゴシック" charset="-128"/>
              </a:rPr>
              <a:t>Spectators.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200" b="1">
                <a:solidFill>
                  <a:srgbClr val="66CCFF"/>
                </a:solidFill>
                <a:ea typeface="ＭＳ Ｐゴシック" charset="-128"/>
              </a:rPr>
              <a:t>… Not enough! What else ???</a:t>
            </a:r>
            <a:r>
              <a:rPr lang="en-US" sz="1200" b="1">
                <a:solidFill>
                  <a:srgbClr val="ABD1FF"/>
                </a:solidFill>
                <a:ea typeface="ＭＳ Ｐゴシック" charset="-128"/>
              </a:rPr>
              <a:t> </a:t>
            </a:r>
            <a:r>
              <a:rPr lang="en-US" sz="1200" b="1">
                <a:solidFill>
                  <a:schemeClr val="accent2"/>
                </a:solidFill>
                <a:ea typeface="ＭＳ Ｐゴシック" charset="-128"/>
              </a:rPr>
              <a:t>(Will see in a moment…).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400" b="1">
                <a:ea typeface="ＭＳ Ｐゴシック" charset="-128"/>
              </a:rPr>
              <a:t>The UE is correlated to its “interesting” process.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200" b="1">
                <a:solidFill>
                  <a:srgbClr val="ABD1FF"/>
                </a:solidFill>
                <a:ea typeface="ＭＳ Ｐゴシック" charset="-128"/>
              </a:rPr>
              <a:t>Share the same primary vertex.</a:t>
            </a:r>
          </a:p>
          <a:p>
            <a:pPr lvl="2" eaLnBrk="1" hangingPunct="1">
              <a:lnSpc>
                <a:spcPct val="80000"/>
              </a:lnSpc>
            </a:pPr>
            <a:r>
              <a:rPr lang="en-GB" sz="1200" b="1">
                <a:ea typeface="ＭＳ Ｐゴシック" charset="-128"/>
              </a:rPr>
              <a:t>Events with high P</a:t>
            </a:r>
            <a:r>
              <a:rPr lang="en-GB" sz="1200" b="1" baseline="-25000">
                <a:ea typeface="ＭＳ Ｐゴシック" charset="-128"/>
              </a:rPr>
              <a:t>T</a:t>
            </a:r>
            <a:r>
              <a:rPr lang="en-GB" sz="1200" b="1">
                <a:ea typeface="ＭＳ Ｐゴシック" charset="-128"/>
              </a:rPr>
              <a:t>  jets or heavy particles have more underlying activity </a:t>
            </a:r>
            <a:r>
              <a:rPr lang="en-US" sz="1200" b="1">
                <a:ea typeface="ＭＳ Ｐゴシック" charset="-128"/>
                <a:sym typeface="Wingdings" charset="2"/>
              </a:rPr>
              <a:t></a:t>
            </a:r>
            <a:r>
              <a:rPr lang="en-US" sz="1200" b="1">
                <a:solidFill>
                  <a:schemeClr val="accent2"/>
                </a:solidFill>
                <a:ea typeface="ＭＳ Ｐゴシック" charset="-128"/>
              </a:rPr>
              <a:t>Pedestal effect</a:t>
            </a:r>
            <a:r>
              <a:rPr lang="en-US" sz="1200" b="1">
                <a:ea typeface="ＭＳ Ｐゴシック" charset="-128"/>
              </a:rPr>
              <a:t>.</a:t>
            </a:r>
          </a:p>
          <a:p>
            <a:pPr lvl="3" eaLnBrk="1" hangingPunct="1">
              <a:lnSpc>
                <a:spcPct val="80000"/>
              </a:lnSpc>
            </a:pPr>
            <a:r>
              <a:rPr lang="en-US" sz="1000" b="1">
                <a:ea typeface="ＭＳ Ｐゴシック" charset="-128"/>
              </a:rPr>
              <a:t>Sometimes useful! Ex. </a:t>
            </a:r>
            <a:r>
              <a:rPr lang="en-US" sz="1000" b="1">
                <a:solidFill>
                  <a:schemeClr val="accent2"/>
                </a:solidFill>
                <a:ea typeface="ＭＳ Ｐゴシック" charset="-128"/>
              </a:rPr>
              <a:t>Vertex reconstruction in H</a:t>
            </a:r>
            <a:r>
              <a:rPr lang="en-US" sz="1000" b="1">
                <a:solidFill>
                  <a:schemeClr val="accent2"/>
                </a:solidFill>
                <a:ea typeface="ＭＳ Ｐゴシック" charset="-128"/>
                <a:sym typeface="Wingdings" charset="2"/>
              </a:rPr>
              <a:t></a:t>
            </a:r>
            <a:r>
              <a:rPr lang="en-US" sz="1000" b="1">
                <a:solidFill>
                  <a:schemeClr val="accent2"/>
                </a:solidFill>
                <a:latin typeface="Symbol" charset="2"/>
                <a:ea typeface="ＭＳ Ｐゴシック" charset="-128"/>
                <a:sym typeface="Wingdings" charset="2"/>
              </a:rPr>
              <a:t>gg</a:t>
            </a:r>
            <a:r>
              <a:rPr lang="en-US" sz="1000" b="1">
                <a:latin typeface="Symbol" charset="2"/>
                <a:ea typeface="ＭＳ Ｐゴシック" charset="-128"/>
                <a:sym typeface="Wingdings" charset="2"/>
              </a:rPr>
              <a:t>.</a:t>
            </a:r>
            <a:endParaRPr lang="en-US" sz="1000" b="1">
              <a:latin typeface="Symbol" charset="2"/>
              <a:ea typeface="ＭＳ Ｐゴシック" charset="-128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1400" b="1">
                <a:ea typeface="ＭＳ Ｐゴシック" charset="-128"/>
              </a:rPr>
              <a:t>UE ≠ MB but some aspects &amp; concepts are similar.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200" b="1">
                <a:solidFill>
                  <a:srgbClr val="ABD1FF"/>
                </a:solidFill>
                <a:ea typeface="ＭＳ Ｐゴシック" charset="-128"/>
              </a:rPr>
              <a:t>Phenomenological study of Multiplicity &amp; P</a:t>
            </a:r>
            <a:r>
              <a:rPr lang="en-US" sz="1200" b="1" baseline="-25000">
                <a:solidFill>
                  <a:srgbClr val="ABD1FF"/>
                </a:solidFill>
                <a:ea typeface="ＭＳ Ｐゴシック" charset="-128"/>
              </a:rPr>
              <a:t>T</a:t>
            </a:r>
            <a:r>
              <a:rPr lang="en-US" sz="1200" b="1">
                <a:solidFill>
                  <a:srgbClr val="ABD1FF"/>
                </a:solidFill>
                <a:ea typeface="ＭＳ Ｐゴシック" charset="-128"/>
              </a:rPr>
              <a:t> of charged tracks.</a:t>
            </a:r>
            <a:endParaRPr lang="en-US" sz="1200" b="1">
              <a:solidFill>
                <a:srgbClr val="66CCFF"/>
              </a:solidFill>
              <a:ea typeface="ＭＳ Ｐゴシック" charset="-128"/>
            </a:endParaRPr>
          </a:p>
        </p:txBody>
      </p:sp>
    </p:spTree>
  </p:cSld>
  <p:clrMapOvr>
    <a:masterClrMapping/>
  </p:clrMapOvr>
  <p:transition advTm="13000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Paolo Bartalini (NTU)</a:t>
            </a:r>
          </a:p>
        </p:txBody>
      </p:sp>
      <p:sp>
        <p:nvSpPr>
          <p:cNvPr id="25603" name="Date Placeholder 4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Antananarivo, August 24th 2009</a:t>
            </a:r>
          </a:p>
        </p:txBody>
      </p:sp>
      <p:sp>
        <p:nvSpPr>
          <p:cNvPr id="9666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614363"/>
          </a:xfrm>
        </p:spPr>
        <p:txBody>
          <a:bodyPr/>
          <a:lstStyle/>
          <a:p>
            <a:pPr eaLnBrk="1" hangingPunct="1"/>
            <a:r>
              <a:rPr lang="en-US" sz="3200" dirty="0" smtClean="0">
                <a:effectLst/>
              </a:rPr>
              <a:t>MB &amp; UE: Motivations</a:t>
            </a:r>
            <a:endParaRPr lang="en-US" sz="3200" dirty="0"/>
          </a:p>
        </p:txBody>
      </p:sp>
      <p:sp>
        <p:nvSpPr>
          <p:cNvPr id="96665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685800"/>
            <a:ext cx="8686800" cy="5943600"/>
          </a:xfrm>
        </p:spPr>
        <p:txBody>
          <a:bodyPr/>
          <a:lstStyle/>
          <a:p>
            <a:pPr eaLnBrk="1" hangingPunct="1"/>
            <a:r>
              <a:rPr lang="en-US" sz="2000"/>
              <a:t>Study of “soft” QCD</a:t>
            </a:r>
          </a:p>
          <a:p>
            <a:pPr lvl="1" eaLnBrk="1" hangingPunct="1"/>
            <a:r>
              <a:rPr lang="en-US" sz="2000">
                <a:ea typeface="ＭＳ Ｐゴシック" charset="-128"/>
              </a:rPr>
              <a:t>Exploring Fundamental aspects of hadron-hadron collisions</a:t>
            </a:r>
          </a:p>
          <a:p>
            <a:pPr lvl="2" eaLnBrk="1" hangingPunct="1"/>
            <a:r>
              <a:rPr lang="en-US" sz="2000">
                <a:solidFill>
                  <a:schemeClr val="hlink"/>
                </a:solidFill>
                <a:ea typeface="ＭＳ Ｐゴシック" charset="-128"/>
              </a:rPr>
              <a:t>Structure of Hadrons, Factorization of interactions</a:t>
            </a:r>
          </a:p>
          <a:p>
            <a:pPr lvl="2" eaLnBrk="1" hangingPunct="1"/>
            <a:r>
              <a:rPr lang="en-US" sz="2000">
                <a:solidFill>
                  <a:schemeClr val="hlink"/>
                </a:solidFill>
                <a:ea typeface="ＭＳ Ｐゴシック" charset="-128"/>
              </a:rPr>
              <a:t>Energy dependence of cross sections and charged multiplicities</a:t>
            </a:r>
          </a:p>
          <a:p>
            <a:pPr eaLnBrk="1" hangingPunct="1">
              <a:buFont typeface="Wingdings" charset="2"/>
              <a:buNone/>
            </a:pPr>
            <a:endParaRPr lang="en-US" sz="2000">
              <a:solidFill>
                <a:srgbClr val="FFFF66"/>
              </a:solidFill>
              <a:sym typeface="Wingdings" charset="2"/>
            </a:endParaRPr>
          </a:p>
          <a:p>
            <a:pPr eaLnBrk="1" hangingPunct="1">
              <a:buFont typeface="Wingdings" charset="2"/>
              <a:buNone/>
            </a:pPr>
            <a:endParaRPr lang="en-US" sz="2000">
              <a:solidFill>
                <a:srgbClr val="FFFF66"/>
              </a:solidFill>
              <a:sym typeface="Wingdings" charset="2"/>
            </a:endParaRPr>
          </a:p>
          <a:p>
            <a:pPr eaLnBrk="1" hangingPunct="1">
              <a:buFont typeface="Wingdings" charset="2"/>
              <a:buNone/>
            </a:pPr>
            <a:endParaRPr lang="en-US" sz="2000">
              <a:solidFill>
                <a:srgbClr val="FFFF66"/>
              </a:solidFill>
              <a:sym typeface="Wingdings" charset="2"/>
            </a:endParaRPr>
          </a:p>
          <a:p>
            <a:pPr eaLnBrk="1" hangingPunct="1">
              <a:buFont typeface="Wingdings" charset="2"/>
              <a:buNone/>
            </a:pPr>
            <a:r>
              <a:rPr lang="en-US" sz="2000">
                <a:solidFill>
                  <a:srgbClr val="FFFF66"/>
                </a:solidFill>
                <a:sym typeface="Wingdings" charset="2"/>
              </a:rPr>
              <a:t> </a:t>
            </a:r>
            <a:r>
              <a:rPr lang="en-US" sz="2000">
                <a:solidFill>
                  <a:srgbClr val="FFFF66"/>
                </a:solidFill>
              </a:rPr>
              <a:t>Tuning of Monte Carlo Models</a:t>
            </a:r>
          </a:p>
          <a:p>
            <a:pPr eaLnBrk="1" hangingPunct="1">
              <a:buFont typeface="Wingdings" charset="2"/>
              <a:buNone/>
            </a:pPr>
            <a:endParaRPr lang="en-US" sz="2000">
              <a:solidFill>
                <a:srgbClr val="FFFF66"/>
              </a:solidFill>
              <a:sym typeface="Wingdings" charset="2"/>
            </a:endParaRPr>
          </a:p>
          <a:p>
            <a:pPr eaLnBrk="1" hangingPunct="1">
              <a:buFont typeface="Wingdings" charset="2"/>
              <a:buNone/>
            </a:pPr>
            <a:r>
              <a:rPr lang="en-US" sz="2000">
                <a:solidFill>
                  <a:srgbClr val="FFFF66"/>
                </a:solidFill>
                <a:sym typeface="Wingdings" charset="2"/>
              </a:rPr>
              <a:t> </a:t>
            </a:r>
            <a:r>
              <a:rPr lang="en-US" sz="2000">
                <a:solidFill>
                  <a:srgbClr val="FFFF66"/>
                </a:solidFill>
              </a:rPr>
              <a:t>Understanding the detector</a:t>
            </a:r>
          </a:p>
          <a:p>
            <a:pPr lvl="1" eaLnBrk="1" hangingPunct="1"/>
            <a:r>
              <a:rPr lang="en-US" sz="2000">
                <a:solidFill>
                  <a:srgbClr val="99FF33"/>
                </a:solidFill>
                <a:ea typeface="ＭＳ Ｐゴシック" charset="-128"/>
              </a:rPr>
              <a:t>Occupancies, Backgrounds, etc.</a:t>
            </a:r>
          </a:p>
          <a:p>
            <a:pPr eaLnBrk="1" hangingPunct="1">
              <a:buFont typeface="Wingdings" charset="2"/>
              <a:buNone/>
            </a:pPr>
            <a:endParaRPr lang="en-US" sz="2000">
              <a:solidFill>
                <a:srgbClr val="FFFF66"/>
              </a:solidFill>
              <a:sym typeface="Wingdings" charset="2"/>
            </a:endParaRPr>
          </a:p>
          <a:p>
            <a:pPr eaLnBrk="1" hangingPunct="1">
              <a:buFont typeface="Wingdings" charset="2"/>
              <a:buNone/>
            </a:pPr>
            <a:r>
              <a:rPr lang="en-US" sz="2000">
                <a:solidFill>
                  <a:srgbClr val="FFFF66"/>
                </a:solidFill>
                <a:sym typeface="Wingdings" charset="2"/>
              </a:rPr>
              <a:t> </a:t>
            </a:r>
            <a:r>
              <a:rPr lang="en-US" sz="2000">
                <a:solidFill>
                  <a:srgbClr val="FFFF66"/>
                </a:solidFill>
              </a:rPr>
              <a:t>Calibration of major physics tools</a:t>
            </a:r>
            <a:endParaRPr lang="en-US" sz="2000"/>
          </a:p>
          <a:p>
            <a:pPr lvl="1" eaLnBrk="1" hangingPunct="1"/>
            <a:r>
              <a:rPr lang="en-US" sz="2000">
                <a:solidFill>
                  <a:srgbClr val="ABD1FF"/>
                </a:solidFill>
                <a:ea typeface="ＭＳ Ｐゴシック" charset="-128"/>
              </a:rPr>
              <a:t>Jet Energy, Missing Energy, Jet Vetoes, Vertex Reconstruction, Photon/Lepton Isolation</a:t>
            </a:r>
          </a:p>
          <a:p>
            <a:pPr eaLnBrk="1" hangingPunct="1"/>
            <a:endParaRPr lang="en-US" sz="2400">
              <a:solidFill>
                <a:srgbClr val="ABD1FF"/>
              </a:solidFill>
            </a:endParaRPr>
          </a:p>
        </p:txBody>
      </p:sp>
      <p:grpSp>
        <p:nvGrpSpPr>
          <p:cNvPr id="25606" name="Group 45"/>
          <p:cNvGrpSpPr>
            <a:grpSpLocks/>
          </p:cNvGrpSpPr>
          <p:nvPr/>
        </p:nvGrpSpPr>
        <p:grpSpPr bwMode="auto">
          <a:xfrm>
            <a:off x="1524000" y="2057400"/>
            <a:ext cx="5924550" cy="915988"/>
            <a:chOff x="240" y="1363"/>
            <a:chExt cx="3732" cy="577"/>
          </a:xfrm>
        </p:grpSpPr>
        <p:grpSp>
          <p:nvGrpSpPr>
            <p:cNvPr id="25607" name="Group 44"/>
            <p:cNvGrpSpPr>
              <a:grpSpLocks/>
            </p:cNvGrpSpPr>
            <p:nvPr/>
          </p:nvGrpSpPr>
          <p:grpSpPr bwMode="auto">
            <a:xfrm>
              <a:off x="2064" y="1363"/>
              <a:ext cx="1908" cy="327"/>
              <a:chOff x="2064" y="1363"/>
              <a:chExt cx="1908" cy="327"/>
            </a:xfrm>
          </p:grpSpPr>
          <p:grpSp>
            <p:nvGrpSpPr>
              <p:cNvPr id="25614" name="Group 31"/>
              <p:cNvGrpSpPr>
                <a:grpSpLocks/>
              </p:cNvGrpSpPr>
              <p:nvPr/>
            </p:nvGrpSpPr>
            <p:grpSpPr bwMode="auto">
              <a:xfrm>
                <a:off x="3426" y="1392"/>
                <a:ext cx="354" cy="244"/>
                <a:chOff x="4760" y="480"/>
                <a:chExt cx="354" cy="244"/>
              </a:xfrm>
            </p:grpSpPr>
            <p:sp>
              <p:nvSpPr>
                <p:cNvPr id="25617" name="Rectangle 32"/>
                <p:cNvSpPr>
                  <a:spLocks noChangeArrowheads="1"/>
                </p:cNvSpPr>
                <p:nvPr/>
              </p:nvSpPr>
              <p:spPr bwMode="auto">
                <a:xfrm>
                  <a:off x="4855" y="480"/>
                  <a:ext cx="36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pPr algn="l" eaLnBrk="0" hangingPunct="0"/>
                  <a:r>
                    <a:rPr lang="en-US" sz="1800" i="1"/>
                    <a:t> </a:t>
                  </a:r>
                  <a:endParaRPr lang="en-US" sz="2400">
                    <a:latin typeface="Times" charset="0"/>
                  </a:endParaRPr>
                </a:p>
              </p:txBody>
            </p:sp>
            <p:sp>
              <p:nvSpPr>
                <p:cNvPr id="25618" name="Rectangle 33"/>
                <p:cNvSpPr>
                  <a:spLocks noChangeArrowheads="1"/>
                </p:cNvSpPr>
                <p:nvPr/>
              </p:nvSpPr>
              <p:spPr bwMode="auto">
                <a:xfrm>
                  <a:off x="4760" y="532"/>
                  <a:ext cx="354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pPr algn="l" eaLnBrk="0" hangingPunct="0"/>
                  <a:r>
                    <a:rPr lang="en-US" sz="2000">
                      <a:solidFill>
                        <a:srgbClr val="ABD1FF"/>
                      </a:solidFill>
                    </a:rPr>
                    <a:t>(ln s)</a:t>
                  </a:r>
                </a:p>
              </p:txBody>
            </p:sp>
          </p:grpSp>
          <p:sp>
            <p:nvSpPr>
              <p:cNvPr id="25615" name="Rectangle 35"/>
              <p:cNvSpPr>
                <a:spLocks noChangeArrowheads="1"/>
              </p:cNvSpPr>
              <p:nvPr/>
            </p:nvSpPr>
            <p:spPr bwMode="auto">
              <a:xfrm>
                <a:off x="3792" y="1363"/>
                <a:ext cx="18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b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en-US" sz="1600">
                    <a:solidFill>
                      <a:srgbClr val="ABD1FF"/>
                    </a:solidFill>
                  </a:rPr>
                  <a:t>2</a:t>
                </a:r>
                <a:endParaRPr lang="en-US">
                  <a:solidFill>
                    <a:srgbClr val="ABD1FF"/>
                  </a:solidFill>
                </a:endParaRPr>
              </a:p>
            </p:txBody>
          </p:sp>
          <p:sp>
            <p:nvSpPr>
              <p:cNvPr id="25616" name="Rectangle 40"/>
              <p:cNvSpPr>
                <a:spLocks noChangeArrowheads="1"/>
              </p:cNvSpPr>
              <p:nvPr/>
            </p:nvSpPr>
            <p:spPr bwMode="auto">
              <a:xfrm>
                <a:off x="2064" y="1440"/>
                <a:ext cx="1322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b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en-US" sz="2000">
                    <a:solidFill>
                      <a:srgbClr val="ABD1FF"/>
                    </a:solidFill>
                  </a:rPr>
                  <a:t>Froissard bound:</a:t>
                </a:r>
              </a:p>
            </p:txBody>
          </p:sp>
        </p:grpSp>
        <p:grpSp>
          <p:nvGrpSpPr>
            <p:cNvPr id="25608" name="Group 43"/>
            <p:cNvGrpSpPr>
              <a:grpSpLocks/>
            </p:cNvGrpSpPr>
            <p:nvPr/>
          </p:nvGrpSpPr>
          <p:grpSpPr bwMode="auto">
            <a:xfrm>
              <a:off x="240" y="1392"/>
              <a:ext cx="1207" cy="548"/>
              <a:chOff x="240" y="1392"/>
              <a:chExt cx="1207" cy="548"/>
            </a:xfrm>
          </p:grpSpPr>
          <p:grpSp>
            <p:nvGrpSpPr>
              <p:cNvPr id="25609" name="Group 30"/>
              <p:cNvGrpSpPr>
                <a:grpSpLocks/>
              </p:cNvGrpSpPr>
              <p:nvPr/>
            </p:nvGrpSpPr>
            <p:grpSpPr bwMode="auto">
              <a:xfrm>
                <a:off x="912" y="1392"/>
                <a:ext cx="535" cy="244"/>
                <a:chOff x="4760" y="480"/>
                <a:chExt cx="535" cy="244"/>
              </a:xfrm>
            </p:grpSpPr>
            <p:sp>
              <p:nvSpPr>
                <p:cNvPr id="25612" name="Rectangle 10"/>
                <p:cNvSpPr>
                  <a:spLocks noChangeArrowheads="1"/>
                </p:cNvSpPr>
                <p:nvPr/>
              </p:nvSpPr>
              <p:spPr bwMode="auto">
                <a:xfrm>
                  <a:off x="4855" y="480"/>
                  <a:ext cx="440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pPr algn="l" eaLnBrk="0" hangingPunct="0"/>
                  <a:r>
                    <a:rPr lang="en-US" sz="1600" i="1">
                      <a:latin typeface="Symbol" charset="2"/>
                    </a:rPr>
                    <a:t></a:t>
                  </a:r>
                  <a:r>
                    <a:rPr lang="en-US" sz="1600" i="1" baseline="-25000"/>
                    <a:t>P</a:t>
                  </a:r>
                  <a:r>
                    <a:rPr lang="en-US" sz="1600" i="1"/>
                    <a:t>(s) - 1</a:t>
                  </a:r>
                  <a:endParaRPr lang="en-US" sz="1600">
                    <a:latin typeface="Times" charset="0"/>
                  </a:endParaRPr>
                </a:p>
              </p:txBody>
            </p:sp>
            <p:sp>
              <p:nvSpPr>
                <p:cNvPr id="25613" name="Rectangle 14"/>
                <p:cNvSpPr>
                  <a:spLocks noChangeArrowheads="1"/>
                </p:cNvSpPr>
                <p:nvPr/>
              </p:nvSpPr>
              <p:spPr bwMode="auto">
                <a:xfrm>
                  <a:off x="4760" y="532"/>
                  <a:ext cx="68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pPr algn="l" eaLnBrk="0" hangingPunct="0"/>
                  <a:r>
                    <a:rPr lang="en-US" sz="2000"/>
                    <a:t>s</a:t>
                  </a:r>
                  <a:endParaRPr lang="en-US" sz="2400"/>
                </a:p>
              </p:txBody>
            </p:sp>
          </p:grpSp>
          <p:sp>
            <p:nvSpPr>
              <p:cNvPr id="25610" name="Rectangle 38"/>
              <p:cNvSpPr>
                <a:spLocks noChangeArrowheads="1"/>
              </p:cNvSpPr>
              <p:nvPr/>
            </p:nvSpPr>
            <p:spPr bwMode="auto">
              <a:xfrm>
                <a:off x="240" y="1440"/>
                <a:ext cx="59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b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en-US" sz="2000"/>
                  <a:t>Regge:</a:t>
                </a:r>
              </a:p>
            </p:txBody>
          </p:sp>
          <p:sp>
            <p:nvSpPr>
              <p:cNvPr id="25611" name="Rectangle 41"/>
              <p:cNvSpPr>
                <a:spLocks noChangeArrowheads="1"/>
              </p:cNvSpPr>
              <p:nvPr/>
            </p:nvSpPr>
            <p:spPr bwMode="auto">
              <a:xfrm>
                <a:off x="240" y="1728"/>
                <a:ext cx="116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b">
                <a:prstTxWarp prst="textNoShape">
                  <a:avLst/>
                </a:prstTxWarp>
                <a:spAutoFit/>
              </a:bodyPr>
              <a:lstStyle/>
              <a:p>
                <a:pPr algn="l" eaLnBrk="0" hangingPunct="0"/>
                <a:endParaRPr lang="en-US" sz="1600" i="1"/>
              </a:p>
            </p:txBody>
          </p:sp>
        </p:grpSp>
      </p:grpSp>
    </p:spTree>
  </p:cSld>
  <p:clrMapOvr>
    <a:masterClrMapping/>
  </p:clrMapOvr>
  <p:transition advTm="6000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Paolo Bartalini (NTU)</a:t>
            </a:r>
          </a:p>
        </p:txBody>
      </p:sp>
      <p:sp>
        <p:nvSpPr>
          <p:cNvPr id="29699" name="Date Placeholder 4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Antananarivo, August 24th 2009</a:t>
            </a:r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4"/>
          <a:srcRect l="635" t="37236" r="12123" b="134"/>
          <a:stretch>
            <a:fillRect/>
          </a:stretch>
        </p:blipFill>
        <p:spPr bwMode="auto">
          <a:xfrm>
            <a:off x="5562600" y="3124200"/>
            <a:ext cx="3429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1540" name="Rectangle 4"/>
          <p:cNvSpPr>
            <a:spLocks noGrp="1" noRot="1" noChangeArrowheads="1"/>
          </p:cNvSpPr>
          <p:nvPr>
            <p:ph type="body" idx="1"/>
          </p:nvPr>
        </p:nvSpPr>
        <p:spPr>
          <a:xfrm>
            <a:off x="250825" y="3284538"/>
            <a:ext cx="4267200" cy="2616200"/>
          </a:xfrm>
        </p:spPr>
        <p:txBody>
          <a:bodyPr/>
          <a:lstStyle/>
          <a:p>
            <a:pPr eaLnBrk="1" hangingPunct="1"/>
            <a:r>
              <a:rPr lang="en-US" sz="1800" b="1">
                <a:solidFill>
                  <a:schemeClr val="hlink"/>
                </a:solidFill>
                <a:effectLst/>
              </a:rPr>
              <a:t>“post Hera” PDFs have</a:t>
            </a:r>
            <a:r>
              <a:rPr lang="en-US" sz="1800" b="1">
                <a:solidFill>
                  <a:schemeClr val="hlink"/>
                </a:solidFill>
                <a:effectLst/>
                <a:sym typeface="Wingdings" charset="2"/>
              </a:rPr>
              <a:t> increased color screening at  low x ? </a:t>
            </a:r>
          </a:p>
          <a:p>
            <a:pPr algn="ctr" eaLnBrk="1" hangingPunct="1">
              <a:buFont typeface="Wingdings" charset="2"/>
              <a:buNone/>
            </a:pPr>
            <a:r>
              <a:rPr lang="en-US" sz="1800" b="1" i="1">
                <a:solidFill>
                  <a:srgbClr val="66FFFF"/>
                </a:solidFill>
                <a:effectLst/>
                <a:sym typeface="Wingdings" charset="2"/>
              </a:rPr>
              <a:t>x g(x,Q</a:t>
            </a:r>
            <a:r>
              <a:rPr lang="en-US" sz="1800" b="1" i="1" baseline="30000">
                <a:solidFill>
                  <a:srgbClr val="66FFFF"/>
                </a:solidFill>
                <a:effectLst/>
                <a:sym typeface="Wingdings" charset="2"/>
              </a:rPr>
              <a:t>2</a:t>
            </a:r>
            <a:r>
              <a:rPr lang="en-US" sz="1800" b="1" i="1">
                <a:solidFill>
                  <a:srgbClr val="66FFFF"/>
                </a:solidFill>
                <a:effectLst/>
                <a:sym typeface="Wingdings" charset="2"/>
              </a:rPr>
              <a:t>)  x</a:t>
            </a:r>
            <a:r>
              <a:rPr lang="en-US" sz="1800" b="1" i="1" baseline="30000">
                <a:solidFill>
                  <a:srgbClr val="66FFFF"/>
                </a:solidFill>
                <a:effectLst/>
                <a:sym typeface="Wingdings" charset="2"/>
              </a:rPr>
              <a:t>-</a:t>
            </a:r>
            <a:r>
              <a:rPr lang="en-US" sz="1800" b="1" i="1" baseline="30000">
                <a:solidFill>
                  <a:srgbClr val="66FFFF"/>
                </a:solidFill>
                <a:effectLst/>
                <a:sym typeface="Symbol" charset="2"/>
              </a:rPr>
              <a:t> </a:t>
            </a:r>
            <a:r>
              <a:rPr lang="en-US" sz="1800" b="1" i="1">
                <a:solidFill>
                  <a:srgbClr val="66FFFF"/>
                </a:solidFill>
                <a:effectLst/>
                <a:sym typeface="Symbol" charset="2"/>
              </a:rPr>
              <a:t> </a:t>
            </a:r>
            <a:r>
              <a:rPr lang="en-US" sz="1800" b="1" i="1">
                <a:solidFill>
                  <a:srgbClr val="66FFFF"/>
                </a:solidFill>
                <a:effectLst/>
                <a:sym typeface="Wingdings" charset="2"/>
              </a:rPr>
              <a:t>for  x  0</a:t>
            </a:r>
            <a:endParaRPr lang="en-GB" sz="1800" b="1" i="1">
              <a:solidFill>
                <a:srgbClr val="66FFFF"/>
              </a:solidFill>
              <a:effectLst/>
            </a:endParaRPr>
          </a:p>
          <a:p>
            <a:pPr eaLnBrk="1" hangingPunct="1"/>
            <a:r>
              <a:rPr lang="en-GB" sz="1800" b="1"/>
              <a:t>P</a:t>
            </a:r>
            <a:r>
              <a:rPr lang="en-GB" sz="1800" b="1" baseline="-25000"/>
              <a:t>T</a:t>
            </a:r>
            <a:r>
              <a:rPr lang="en-GB" sz="1800" b="1"/>
              <a:t> cut-off adjusted to reproduce the measured multiplicity for each PDF</a:t>
            </a:r>
          </a:p>
          <a:p>
            <a:pPr eaLnBrk="1" hangingPunct="1"/>
            <a:r>
              <a:rPr lang="en-GB" sz="1800" b="1"/>
              <a:t>P</a:t>
            </a:r>
            <a:r>
              <a:rPr lang="en-GB" sz="1800" b="1" baseline="-25000"/>
              <a:t>T</a:t>
            </a:r>
            <a:r>
              <a:rPr lang="en-GB" sz="1800" b="1"/>
              <a:t> cut-off fitted with exponential function</a:t>
            </a:r>
            <a:endParaRPr lang="en-GB" sz="1800" b="1">
              <a:solidFill>
                <a:srgbClr val="66FFFF"/>
              </a:solidFill>
              <a:effectLst/>
              <a:latin typeface="Times" charset="0"/>
            </a:endParaRPr>
          </a:p>
        </p:txBody>
      </p:sp>
      <p:sp>
        <p:nvSpPr>
          <p:cNvPr id="29702" name="Rectangle 5"/>
          <p:cNvSpPr>
            <a:spLocks noChangeArrowheads="1"/>
          </p:cNvSpPr>
          <p:nvPr/>
        </p:nvSpPr>
        <p:spPr bwMode="auto">
          <a:xfrm>
            <a:off x="5562600" y="2819400"/>
            <a:ext cx="3429000" cy="3667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GB" sz="1800">
                <a:solidFill>
                  <a:srgbClr val="003399"/>
                </a:solidFill>
                <a:latin typeface="Times" charset="0"/>
              </a:rPr>
              <a:t>[CERN 2000-004, pgg 293-300]</a:t>
            </a:r>
          </a:p>
        </p:txBody>
      </p:sp>
      <p:grpSp>
        <p:nvGrpSpPr>
          <p:cNvPr id="29703" name="Group 6"/>
          <p:cNvGrpSpPr>
            <a:grpSpLocks/>
          </p:cNvGrpSpPr>
          <p:nvPr/>
        </p:nvGrpSpPr>
        <p:grpSpPr bwMode="auto">
          <a:xfrm>
            <a:off x="684213" y="5300663"/>
            <a:ext cx="3502025" cy="1160462"/>
            <a:chOff x="3059" y="1671"/>
            <a:chExt cx="2271" cy="799"/>
          </a:xfrm>
        </p:grpSpPr>
        <p:sp>
          <p:nvSpPr>
            <p:cNvPr id="29719" name="Line 7"/>
            <p:cNvSpPr>
              <a:spLocks noChangeShapeType="1"/>
            </p:cNvSpPr>
            <p:nvPr/>
          </p:nvSpPr>
          <p:spPr bwMode="auto">
            <a:xfrm flipV="1">
              <a:off x="4598" y="1913"/>
              <a:ext cx="31" cy="1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20" name="Line 8"/>
            <p:cNvSpPr>
              <a:spLocks noChangeShapeType="1"/>
            </p:cNvSpPr>
            <p:nvPr/>
          </p:nvSpPr>
          <p:spPr bwMode="auto">
            <a:xfrm>
              <a:off x="4629" y="1918"/>
              <a:ext cx="46" cy="75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21" name="Line 9"/>
            <p:cNvSpPr>
              <a:spLocks noChangeShapeType="1"/>
            </p:cNvSpPr>
            <p:nvPr/>
          </p:nvSpPr>
          <p:spPr bwMode="auto">
            <a:xfrm flipV="1">
              <a:off x="4680" y="1769"/>
              <a:ext cx="60" cy="22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22" name="Line 10"/>
            <p:cNvSpPr>
              <a:spLocks noChangeShapeType="1"/>
            </p:cNvSpPr>
            <p:nvPr/>
          </p:nvSpPr>
          <p:spPr bwMode="auto">
            <a:xfrm>
              <a:off x="4740" y="1769"/>
              <a:ext cx="132" cy="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23" name="Line 11"/>
            <p:cNvSpPr>
              <a:spLocks noChangeShapeType="1"/>
            </p:cNvSpPr>
            <p:nvPr/>
          </p:nvSpPr>
          <p:spPr bwMode="auto">
            <a:xfrm>
              <a:off x="4399" y="2065"/>
              <a:ext cx="667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24" name="Rectangle 12"/>
            <p:cNvSpPr>
              <a:spLocks noChangeArrowheads="1"/>
            </p:cNvSpPr>
            <p:nvPr/>
          </p:nvSpPr>
          <p:spPr bwMode="auto">
            <a:xfrm>
              <a:off x="5191" y="1671"/>
              <a:ext cx="139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 eaLnBrk="0" hangingPunct="0"/>
              <a:r>
                <a:rPr lang="en-US" sz="1800" i="1"/>
                <a:t>2</a:t>
              </a:r>
              <a:r>
                <a:rPr lang="en-US" sz="1800" i="1">
                  <a:latin typeface="Symbol" charset="2"/>
                </a:rPr>
                <a:t>e</a:t>
              </a:r>
              <a:endParaRPr lang="en-US" sz="2400">
                <a:latin typeface="Times" charset="0"/>
              </a:endParaRPr>
            </a:p>
          </p:txBody>
        </p:sp>
        <p:sp>
          <p:nvSpPr>
            <p:cNvPr id="29725" name="Rectangle 13"/>
            <p:cNvSpPr>
              <a:spLocks noChangeArrowheads="1"/>
            </p:cNvSpPr>
            <p:nvPr/>
          </p:nvSpPr>
          <p:spPr bwMode="auto">
            <a:xfrm>
              <a:off x="5093" y="2002"/>
              <a:ext cx="98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 eaLnBrk="0" hangingPunct="0"/>
              <a:r>
                <a:rPr lang="en-US" sz="3100">
                  <a:latin typeface="Symbol" charset="2"/>
                </a:rPr>
                <a:t>÷</a:t>
              </a:r>
              <a:endParaRPr lang="en-US" sz="2400">
                <a:latin typeface="Times" charset="0"/>
              </a:endParaRPr>
            </a:p>
          </p:txBody>
        </p:sp>
        <p:sp>
          <p:nvSpPr>
            <p:cNvPr id="29726" name="Rectangle 14"/>
            <p:cNvSpPr>
              <a:spLocks noChangeArrowheads="1"/>
            </p:cNvSpPr>
            <p:nvPr/>
          </p:nvSpPr>
          <p:spPr bwMode="auto">
            <a:xfrm>
              <a:off x="5093" y="1870"/>
              <a:ext cx="98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 eaLnBrk="0" hangingPunct="0"/>
              <a:r>
                <a:rPr lang="en-US" sz="3100">
                  <a:latin typeface="Symbol" charset="2"/>
                </a:rPr>
                <a:t>÷</a:t>
              </a:r>
              <a:endParaRPr lang="en-US" sz="2400">
                <a:latin typeface="Times" charset="0"/>
              </a:endParaRPr>
            </a:p>
          </p:txBody>
        </p:sp>
        <p:sp>
          <p:nvSpPr>
            <p:cNvPr id="29727" name="Rectangle 15"/>
            <p:cNvSpPr>
              <a:spLocks noChangeArrowheads="1"/>
            </p:cNvSpPr>
            <p:nvPr/>
          </p:nvSpPr>
          <p:spPr bwMode="auto">
            <a:xfrm>
              <a:off x="5093" y="2144"/>
              <a:ext cx="98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 eaLnBrk="0" hangingPunct="0"/>
              <a:r>
                <a:rPr lang="en-US" sz="3100">
                  <a:latin typeface="Symbol" charset="2"/>
                </a:rPr>
                <a:t>ø</a:t>
              </a:r>
              <a:endParaRPr lang="en-US" sz="2400">
                <a:latin typeface="Times" charset="0"/>
              </a:endParaRPr>
            </a:p>
          </p:txBody>
        </p:sp>
        <p:sp>
          <p:nvSpPr>
            <p:cNvPr id="29728" name="Rectangle 16"/>
            <p:cNvSpPr>
              <a:spLocks noChangeArrowheads="1"/>
            </p:cNvSpPr>
            <p:nvPr/>
          </p:nvSpPr>
          <p:spPr bwMode="auto">
            <a:xfrm>
              <a:off x="5093" y="1728"/>
              <a:ext cx="98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 eaLnBrk="0" hangingPunct="0"/>
              <a:r>
                <a:rPr lang="en-US" sz="3100">
                  <a:latin typeface="Symbol" charset="2"/>
                </a:rPr>
                <a:t>ö</a:t>
              </a:r>
              <a:endParaRPr lang="en-US" sz="2400">
                <a:latin typeface="Times" charset="0"/>
              </a:endParaRPr>
            </a:p>
          </p:txBody>
        </p:sp>
        <p:sp>
          <p:nvSpPr>
            <p:cNvPr id="29729" name="Rectangle 17"/>
            <p:cNvSpPr>
              <a:spLocks noChangeArrowheads="1"/>
            </p:cNvSpPr>
            <p:nvPr/>
          </p:nvSpPr>
          <p:spPr bwMode="auto">
            <a:xfrm>
              <a:off x="4272" y="2002"/>
              <a:ext cx="97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 eaLnBrk="0" hangingPunct="0"/>
              <a:r>
                <a:rPr lang="en-US" sz="3100">
                  <a:latin typeface="Symbol" charset="2"/>
                </a:rPr>
                <a:t>ç</a:t>
              </a:r>
              <a:endParaRPr lang="en-US" sz="2400">
                <a:latin typeface="Times" charset="0"/>
              </a:endParaRPr>
            </a:p>
          </p:txBody>
        </p:sp>
        <p:sp>
          <p:nvSpPr>
            <p:cNvPr id="29730" name="Rectangle 18"/>
            <p:cNvSpPr>
              <a:spLocks noChangeArrowheads="1"/>
            </p:cNvSpPr>
            <p:nvPr/>
          </p:nvSpPr>
          <p:spPr bwMode="auto">
            <a:xfrm>
              <a:off x="4272" y="1870"/>
              <a:ext cx="97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 eaLnBrk="0" hangingPunct="0"/>
              <a:r>
                <a:rPr lang="en-US" sz="3100">
                  <a:latin typeface="Symbol" charset="2"/>
                </a:rPr>
                <a:t>ç</a:t>
              </a:r>
              <a:endParaRPr lang="en-US" sz="2400">
                <a:latin typeface="Times" charset="0"/>
              </a:endParaRPr>
            </a:p>
          </p:txBody>
        </p:sp>
        <p:sp>
          <p:nvSpPr>
            <p:cNvPr id="29731" name="Rectangle 19"/>
            <p:cNvSpPr>
              <a:spLocks noChangeArrowheads="1"/>
            </p:cNvSpPr>
            <p:nvPr/>
          </p:nvSpPr>
          <p:spPr bwMode="auto">
            <a:xfrm>
              <a:off x="4272" y="2144"/>
              <a:ext cx="98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 eaLnBrk="0" hangingPunct="0"/>
              <a:r>
                <a:rPr lang="en-US" sz="3100">
                  <a:latin typeface="Symbol" charset="2"/>
                </a:rPr>
                <a:t>è</a:t>
              </a:r>
              <a:endParaRPr lang="en-US" sz="2400">
                <a:latin typeface="Times" charset="0"/>
              </a:endParaRPr>
            </a:p>
          </p:txBody>
        </p:sp>
        <p:sp>
          <p:nvSpPr>
            <p:cNvPr id="29732" name="Rectangle 20"/>
            <p:cNvSpPr>
              <a:spLocks noChangeArrowheads="1"/>
            </p:cNvSpPr>
            <p:nvPr/>
          </p:nvSpPr>
          <p:spPr bwMode="auto">
            <a:xfrm>
              <a:off x="4272" y="1728"/>
              <a:ext cx="97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 eaLnBrk="0" hangingPunct="0"/>
              <a:r>
                <a:rPr lang="en-US" sz="3100">
                  <a:latin typeface="Symbol" charset="2"/>
                </a:rPr>
                <a:t>æ</a:t>
              </a:r>
              <a:endParaRPr lang="en-US" sz="2400">
                <a:latin typeface="Times" charset="0"/>
              </a:endParaRPr>
            </a:p>
          </p:txBody>
        </p:sp>
        <p:sp>
          <p:nvSpPr>
            <p:cNvPr id="29733" name="Rectangle 21"/>
            <p:cNvSpPr>
              <a:spLocks noChangeArrowheads="1"/>
            </p:cNvSpPr>
            <p:nvPr/>
          </p:nvSpPr>
          <p:spPr bwMode="auto">
            <a:xfrm>
              <a:off x="3588" y="1899"/>
              <a:ext cx="127" cy="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 eaLnBrk="0" hangingPunct="0"/>
              <a:r>
                <a:rPr lang="en-US" sz="2800">
                  <a:latin typeface="Symbol" charset="2"/>
                </a:rPr>
                <a:t>=</a:t>
              </a:r>
              <a:endParaRPr lang="en-US" sz="2800">
                <a:latin typeface="Times" charset="0"/>
              </a:endParaRPr>
            </a:p>
          </p:txBody>
        </p:sp>
        <p:sp>
          <p:nvSpPr>
            <p:cNvPr id="29734" name="Rectangle 22"/>
            <p:cNvSpPr>
              <a:spLocks noChangeArrowheads="1"/>
            </p:cNvSpPr>
            <p:nvPr/>
          </p:nvSpPr>
          <p:spPr bwMode="auto">
            <a:xfrm>
              <a:off x="4623" y="2096"/>
              <a:ext cx="429" cy="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 eaLnBrk="0" hangingPunct="0"/>
              <a:r>
                <a:rPr lang="en-US" sz="2800" i="1">
                  <a:latin typeface="Times New Roman" charset="0"/>
                </a:rPr>
                <a:t> TeV</a:t>
              </a:r>
              <a:endParaRPr lang="en-US" sz="2800">
                <a:latin typeface="Times" charset="0"/>
              </a:endParaRPr>
            </a:p>
          </p:txBody>
        </p:sp>
        <p:sp>
          <p:nvSpPr>
            <p:cNvPr id="29735" name="Rectangle 23"/>
            <p:cNvSpPr>
              <a:spLocks noChangeArrowheads="1"/>
            </p:cNvSpPr>
            <p:nvPr/>
          </p:nvSpPr>
          <p:spPr bwMode="auto">
            <a:xfrm>
              <a:off x="4759" y="1783"/>
              <a:ext cx="67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 eaLnBrk="0" hangingPunct="0"/>
              <a:r>
                <a:rPr lang="en-US" sz="3100" i="1" baseline="10000">
                  <a:latin typeface="Times New Roman" charset="0"/>
                </a:rPr>
                <a:t>s</a:t>
              </a:r>
            </a:p>
          </p:txBody>
        </p:sp>
        <p:sp>
          <p:nvSpPr>
            <p:cNvPr id="29736" name="Rectangle 24"/>
            <p:cNvSpPr>
              <a:spLocks noChangeArrowheads="1"/>
            </p:cNvSpPr>
            <p:nvPr/>
          </p:nvSpPr>
          <p:spPr bwMode="auto">
            <a:xfrm>
              <a:off x="3787" y="1924"/>
              <a:ext cx="141" cy="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 eaLnBrk="0" hangingPunct="0"/>
              <a:r>
                <a:rPr lang="en-US" sz="2800" i="1">
                  <a:latin typeface="Times New Roman" charset="0"/>
                </a:rPr>
                <a:t>P</a:t>
              </a:r>
              <a:endParaRPr lang="en-US" sz="2800">
                <a:latin typeface="Times" charset="0"/>
              </a:endParaRPr>
            </a:p>
          </p:txBody>
        </p:sp>
        <p:sp>
          <p:nvSpPr>
            <p:cNvPr id="29737" name="Rectangle 25"/>
            <p:cNvSpPr>
              <a:spLocks noChangeArrowheads="1"/>
            </p:cNvSpPr>
            <p:nvPr/>
          </p:nvSpPr>
          <p:spPr bwMode="auto">
            <a:xfrm>
              <a:off x="3059" y="1924"/>
              <a:ext cx="141" cy="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 eaLnBrk="0" hangingPunct="0"/>
              <a:r>
                <a:rPr lang="en-US" sz="2800" i="1">
                  <a:latin typeface="Times New Roman" charset="0"/>
                </a:rPr>
                <a:t>P</a:t>
              </a:r>
              <a:endParaRPr lang="en-US" sz="2800">
                <a:latin typeface="Times" charset="0"/>
              </a:endParaRPr>
            </a:p>
          </p:txBody>
        </p:sp>
        <p:sp>
          <p:nvSpPr>
            <p:cNvPr id="29738" name="Rectangle 26"/>
            <p:cNvSpPr>
              <a:spLocks noChangeArrowheads="1"/>
            </p:cNvSpPr>
            <p:nvPr/>
          </p:nvSpPr>
          <p:spPr bwMode="auto">
            <a:xfrm>
              <a:off x="3958" y="1905"/>
              <a:ext cx="288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 eaLnBrk="0" hangingPunct="0"/>
              <a:r>
                <a:rPr lang="en-US" sz="1800" i="1">
                  <a:latin typeface="Times New Roman" charset="0"/>
                </a:rPr>
                <a:t>LHC</a:t>
              </a:r>
              <a:endParaRPr lang="en-US" sz="2400">
                <a:latin typeface="Times" charset="0"/>
              </a:endParaRPr>
            </a:p>
          </p:txBody>
        </p:sp>
        <p:sp>
          <p:nvSpPr>
            <p:cNvPr id="29739" name="Rectangle 27"/>
            <p:cNvSpPr>
              <a:spLocks noChangeArrowheads="1"/>
            </p:cNvSpPr>
            <p:nvPr/>
          </p:nvSpPr>
          <p:spPr bwMode="auto">
            <a:xfrm>
              <a:off x="3893" y="2060"/>
              <a:ext cx="82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 eaLnBrk="0" hangingPunct="0"/>
              <a:r>
                <a:rPr lang="en-US" sz="1800" i="1">
                  <a:latin typeface="Times New Roman" charset="0"/>
                </a:rPr>
                <a:t>T</a:t>
              </a:r>
              <a:endParaRPr lang="en-US" sz="2400">
                <a:latin typeface="Times" charset="0"/>
              </a:endParaRPr>
            </a:p>
          </p:txBody>
        </p:sp>
        <p:sp>
          <p:nvSpPr>
            <p:cNvPr id="29740" name="Rectangle 28"/>
            <p:cNvSpPr>
              <a:spLocks noChangeArrowheads="1"/>
            </p:cNvSpPr>
            <p:nvPr/>
          </p:nvSpPr>
          <p:spPr bwMode="auto">
            <a:xfrm>
              <a:off x="3165" y="2060"/>
              <a:ext cx="82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 eaLnBrk="0" hangingPunct="0"/>
              <a:r>
                <a:rPr lang="en-US" sz="1800" i="1">
                  <a:latin typeface="Times New Roman" charset="0"/>
                </a:rPr>
                <a:t>T</a:t>
              </a:r>
              <a:endParaRPr lang="en-US" sz="2400">
                <a:latin typeface="Times" charset="0"/>
              </a:endParaRPr>
            </a:p>
          </p:txBody>
        </p:sp>
        <p:sp>
          <p:nvSpPr>
            <p:cNvPr id="29741" name="Rectangle 29"/>
            <p:cNvSpPr>
              <a:spLocks noChangeArrowheads="1"/>
            </p:cNvSpPr>
            <p:nvPr/>
          </p:nvSpPr>
          <p:spPr bwMode="auto">
            <a:xfrm>
              <a:off x="4389" y="2095"/>
              <a:ext cx="231" cy="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 eaLnBrk="0" hangingPunct="0"/>
              <a:r>
                <a:rPr lang="en-US" sz="2800">
                  <a:latin typeface="Times New Roman" charset="0"/>
                </a:rPr>
                <a:t>14</a:t>
              </a:r>
              <a:endParaRPr lang="en-US" sz="2800">
                <a:latin typeface="Times" charset="0"/>
              </a:endParaRPr>
            </a:p>
          </p:txBody>
        </p:sp>
        <p:sp>
          <p:nvSpPr>
            <p:cNvPr id="29742" name="Rectangle 30"/>
            <p:cNvSpPr>
              <a:spLocks noChangeArrowheads="1"/>
            </p:cNvSpPr>
            <p:nvPr/>
          </p:nvSpPr>
          <p:spPr bwMode="auto">
            <a:xfrm>
              <a:off x="4006" y="2058"/>
              <a:ext cx="74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 eaLnBrk="0" hangingPunct="0"/>
              <a:r>
                <a:rPr lang="en-US" sz="1800">
                  <a:latin typeface="Times New Roman" charset="0"/>
                </a:rPr>
                <a:t>0</a:t>
              </a:r>
              <a:endParaRPr lang="en-US" sz="2400">
                <a:latin typeface="Times" charset="0"/>
              </a:endParaRPr>
            </a:p>
          </p:txBody>
        </p:sp>
        <p:sp>
          <p:nvSpPr>
            <p:cNvPr id="29743" name="Rectangle 31"/>
            <p:cNvSpPr>
              <a:spLocks noChangeArrowheads="1"/>
            </p:cNvSpPr>
            <p:nvPr/>
          </p:nvSpPr>
          <p:spPr bwMode="auto">
            <a:xfrm>
              <a:off x="3278" y="2058"/>
              <a:ext cx="74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 eaLnBrk="0" hangingPunct="0"/>
              <a:r>
                <a:rPr lang="en-US" sz="1800">
                  <a:latin typeface="Times New Roman" charset="0"/>
                </a:rPr>
                <a:t>0</a:t>
              </a:r>
              <a:endParaRPr lang="en-US" sz="2400">
                <a:latin typeface="Times" charset="0"/>
              </a:endParaRPr>
            </a:p>
          </p:txBody>
        </p:sp>
      </p:grpSp>
      <p:sp>
        <p:nvSpPr>
          <p:cNvPr id="29704" name="Text Box 32"/>
          <p:cNvSpPr txBox="1">
            <a:spLocks noChangeArrowheads="1"/>
          </p:cNvSpPr>
          <p:nvPr/>
        </p:nvSpPr>
        <p:spPr bwMode="auto">
          <a:xfrm>
            <a:off x="7637463" y="4011613"/>
            <a:ext cx="11287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GB" sz="2000">
                <a:solidFill>
                  <a:srgbClr val="003399"/>
                </a:solidFill>
                <a:latin typeface="Times New Roman" charset="0"/>
              </a:rPr>
              <a:t>CTEQ4L</a:t>
            </a:r>
          </a:p>
        </p:txBody>
      </p:sp>
      <p:sp>
        <p:nvSpPr>
          <p:cNvPr id="29705" name="WordArt 33"/>
          <p:cNvSpPr>
            <a:spLocks noChangeArrowheads="1" noChangeShapeType="1" noTextEdit="1"/>
          </p:cNvSpPr>
          <p:nvPr/>
        </p:nvSpPr>
        <p:spPr bwMode="auto">
          <a:xfrm rot="2857787">
            <a:off x="6334125" y="3952875"/>
            <a:ext cx="1057275" cy="3143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r>
              <a:rPr lang="en-US" sz="1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  <a:ea typeface="Arial Black"/>
                <a:cs typeface="Arial Black"/>
              </a:rPr>
              <a:t>Untuned</a:t>
            </a:r>
          </a:p>
        </p:txBody>
      </p:sp>
      <p:sp>
        <p:nvSpPr>
          <p:cNvPr id="29706" name="WordArt 34"/>
          <p:cNvSpPr>
            <a:spLocks noChangeArrowheads="1" noChangeShapeType="1" noTextEdit="1"/>
          </p:cNvSpPr>
          <p:nvPr/>
        </p:nvSpPr>
        <p:spPr bwMode="auto">
          <a:xfrm rot="589636">
            <a:off x="6324600" y="4724400"/>
            <a:ext cx="771525" cy="3143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r>
              <a:rPr lang="en-US" sz="1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  <a:ea typeface="Arial Black"/>
                <a:cs typeface="Arial Black"/>
              </a:rPr>
              <a:t>Tuned</a:t>
            </a:r>
          </a:p>
        </p:txBody>
      </p:sp>
      <p:sp>
        <p:nvSpPr>
          <p:cNvPr id="961571" name="AutoShape 35"/>
          <p:cNvSpPr>
            <a:spLocks noChangeArrowheads="1"/>
          </p:cNvSpPr>
          <p:nvPr/>
        </p:nvSpPr>
        <p:spPr bwMode="auto">
          <a:xfrm>
            <a:off x="5486400" y="1295400"/>
            <a:ext cx="3276600" cy="1219200"/>
          </a:xfrm>
          <a:prstGeom prst="star32">
            <a:avLst>
              <a:gd name="adj" fmla="val 45051"/>
            </a:avLst>
          </a:prstGeom>
          <a:solidFill>
            <a:srgbClr val="ABD1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2000" b="1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Agreement With</a:t>
            </a:r>
          </a:p>
          <a:p>
            <a:r>
              <a:rPr lang="en-US" sz="2000" b="1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Phenomenological Fit</a:t>
            </a:r>
            <a:r>
              <a:rPr lang="en-US" sz="20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 </a:t>
            </a:r>
          </a:p>
        </p:txBody>
      </p:sp>
      <p:sp>
        <p:nvSpPr>
          <p:cNvPr id="29708" name="Text Box 36"/>
          <p:cNvSpPr txBox="1">
            <a:spLocks noChangeArrowheads="1"/>
          </p:cNvSpPr>
          <p:nvPr/>
        </p:nvSpPr>
        <p:spPr bwMode="auto">
          <a:xfrm>
            <a:off x="6248400" y="42672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endParaRPr lang="en-GB" sz="2400">
              <a:latin typeface="Times New Roman" charset="0"/>
            </a:endParaRPr>
          </a:p>
        </p:txBody>
      </p:sp>
      <p:cxnSp>
        <p:nvCxnSpPr>
          <p:cNvPr id="29709" name="AutoShape 37"/>
          <p:cNvCxnSpPr>
            <a:cxnSpLocks noChangeShapeType="1"/>
            <a:stCxn id="961571" idx="1"/>
            <a:endCxn id="29708" idx="1"/>
          </p:cNvCxnSpPr>
          <p:nvPr/>
        </p:nvCxnSpPr>
        <p:spPr bwMode="auto">
          <a:xfrm rot="10800000" flipH="1" flipV="1">
            <a:off x="5486400" y="1905000"/>
            <a:ext cx="762000" cy="2590800"/>
          </a:xfrm>
          <a:prstGeom prst="bentConnector3">
            <a:avLst>
              <a:gd name="adj1" fmla="val -30000"/>
            </a:avLst>
          </a:prstGeom>
          <a:noFill/>
          <a:ln w="63500">
            <a:solidFill>
              <a:srgbClr val="ABD1FF"/>
            </a:solidFill>
            <a:miter lim="800000"/>
            <a:headEnd/>
            <a:tailEnd type="triangle" w="med" len="med"/>
          </a:ln>
        </p:spPr>
      </p:cxnSp>
      <p:pic>
        <p:nvPicPr>
          <p:cNvPr id="29710" name="Picture 38"/>
          <p:cNvPicPr>
            <a:picLocks noChangeAspect="1" noChangeArrowheads="1"/>
          </p:cNvPicPr>
          <p:nvPr/>
        </p:nvPicPr>
        <p:blipFill>
          <a:blip r:embed="rId5"/>
          <a:srcRect l="8638" t="32903" r="16708" b="15094"/>
          <a:stretch>
            <a:fillRect/>
          </a:stretch>
        </p:blipFill>
        <p:spPr bwMode="auto">
          <a:xfrm>
            <a:off x="250825" y="692150"/>
            <a:ext cx="2376488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9711" name="Group 39"/>
          <p:cNvGrpSpPr>
            <a:grpSpLocks/>
          </p:cNvGrpSpPr>
          <p:nvPr/>
        </p:nvGrpSpPr>
        <p:grpSpPr bwMode="auto">
          <a:xfrm>
            <a:off x="2555875" y="908050"/>
            <a:ext cx="3024188" cy="301625"/>
            <a:chOff x="2448" y="672"/>
            <a:chExt cx="3216" cy="528"/>
          </a:xfrm>
        </p:grpSpPr>
        <p:sp>
          <p:nvSpPr>
            <p:cNvPr id="29717" name="AutoShape 40"/>
            <p:cNvSpPr>
              <a:spLocks noChangeArrowheads="1"/>
            </p:cNvSpPr>
            <p:nvPr/>
          </p:nvSpPr>
          <p:spPr bwMode="auto">
            <a:xfrm>
              <a:off x="2448" y="672"/>
              <a:ext cx="624" cy="336"/>
            </a:xfrm>
            <a:prstGeom prst="leftArrow">
              <a:avLst>
                <a:gd name="adj1" fmla="val 50000"/>
                <a:gd name="adj2" fmla="val 46429"/>
              </a:avLst>
            </a:prstGeom>
            <a:solidFill>
              <a:schemeClr val="accent2"/>
            </a:solidFill>
            <a:ln w="9525">
              <a:solidFill>
                <a:srgbClr val="66FFFF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18" name="Text Box 41"/>
            <p:cNvSpPr txBox="1">
              <a:spLocks noChangeArrowheads="1"/>
            </p:cNvSpPr>
            <p:nvPr/>
          </p:nvSpPr>
          <p:spPr bwMode="auto">
            <a:xfrm>
              <a:off x="3069" y="703"/>
              <a:ext cx="2595" cy="497"/>
            </a:xfrm>
            <a:prstGeom prst="rect">
              <a:avLst/>
            </a:prstGeom>
            <a:noFill/>
            <a:ln w="9525">
              <a:solidFill>
                <a:srgbClr val="66FFFF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GB" b="1">
                  <a:solidFill>
                    <a:srgbClr val="66FFFF"/>
                  </a:solidFill>
                  <a:latin typeface="Times New Roman" charset="0"/>
                </a:rPr>
                <a:t>Extrapolation to the LHC Energy</a:t>
              </a:r>
            </a:p>
          </p:txBody>
        </p:sp>
      </p:grpSp>
      <p:sp>
        <p:nvSpPr>
          <p:cNvPr id="29712" name="Text Box 42"/>
          <p:cNvSpPr txBox="1">
            <a:spLocks noChangeArrowheads="1"/>
          </p:cNvSpPr>
          <p:nvPr/>
        </p:nvSpPr>
        <p:spPr bwMode="auto">
          <a:xfrm>
            <a:off x="2627313" y="1268413"/>
            <a:ext cx="3095625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charset="2"/>
              <a:buChar char="n"/>
            </a:pPr>
            <a:endParaRPr lang="en-GB" sz="1400">
              <a:latin typeface="Times New Roman" charset="0"/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charset="2"/>
              <a:buChar char="n"/>
            </a:pPr>
            <a:r>
              <a:rPr lang="en-GB" b="1">
                <a:latin typeface="Times New Roman" charset="0"/>
              </a:rPr>
              <a:t> UA5 at </a:t>
            </a:r>
            <a:r>
              <a:rPr lang="en-GB" b="1">
                <a:latin typeface="Times New Roman" charset="0"/>
                <a:sym typeface="Symbol" charset="2"/>
              </a:rPr>
              <a:t>s = 53, 200, 546, 900 GeV 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charset="2"/>
              <a:buNone/>
            </a:pPr>
            <a:r>
              <a:rPr lang="en-GB" b="1">
                <a:solidFill>
                  <a:schemeClr val="hlink"/>
                </a:solidFill>
                <a:latin typeface="Times" charset="0"/>
                <a:sym typeface="Symbol" charset="2"/>
              </a:rPr>
              <a:t>[Z. Phys. C 33 (1986) 1]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charset="2"/>
              <a:buNone/>
            </a:pPr>
            <a:endParaRPr lang="en-GB" b="1">
              <a:solidFill>
                <a:schemeClr val="hlink"/>
              </a:solidFill>
              <a:latin typeface="Times" charset="0"/>
              <a:sym typeface="Symbol" charset="2"/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charset="2"/>
              <a:buChar char="n"/>
            </a:pPr>
            <a:r>
              <a:rPr lang="en-GB" b="1">
                <a:latin typeface="Times" charset="0"/>
                <a:sym typeface="Symbol" charset="2"/>
              </a:rPr>
              <a:t> CDF at </a:t>
            </a:r>
            <a:r>
              <a:rPr lang="en-GB" b="1">
                <a:latin typeface="Times New Roman" charset="0"/>
                <a:sym typeface="Symbol" charset="2"/>
              </a:rPr>
              <a:t>s = 630, 1800 GeV </a:t>
            </a:r>
            <a:endParaRPr lang="en-GB" b="1">
              <a:latin typeface="Times" charset="0"/>
              <a:sym typeface="Symbol" charset="2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charset="2"/>
              <a:buNone/>
            </a:pPr>
            <a:r>
              <a:rPr lang="en-GB" b="1">
                <a:solidFill>
                  <a:schemeClr val="hlink"/>
                </a:solidFill>
                <a:latin typeface="Times" charset="0"/>
                <a:sym typeface="Symbol" charset="2"/>
              </a:rPr>
              <a:t>[PRD 41 (1989) 2330]</a:t>
            </a:r>
            <a:endParaRPr lang="en-GB" b="1">
              <a:latin typeface="Times New Roman" charset="0"/>
            </a:endParaRPr>
          </a:p>
        </p:txBody>
      </p:sp>
      <p:sp>
        <p:nvSpPr>
          <p:cNvPr id="961580" name="Rectangle 44"/>
          <p:cNvSpPr>
            <a:spLocks noChangeArrowheads="1"/>
          </p:cNvSpPr>
          <p:nvPr/>
        </p:nvSpPr>
        <p:spPr bwMode="auto">
          <a:xfrm>
            <a:off x="5791200" y="685800"/>
            <a:ext cx="30972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GB" sz="1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[CERN 2000-004, pgg 293-300]</a:t>
            </a:r>
            <a:endParaRPr lang="en-US" sz="16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961582" name="Text Box 46"/>
          <p:cNvSpPr txBox="1"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  <a:ln w="28575">
            <a:solidFill>
              <a:srgbClr val="993366"/>
            </a:solidFill>
          </a:ln>
        </p:spPr>
        <p:txBody>
          <a:bodyPr/>
          <a:lstStyle/>
          <a:p>
            <a:pPr eaLnBrk="1" hangingPunct="1"/>
            <a:r>
              <a:rPr lang="en-GB" sz="2800">
                <a:solidFill>
                  <a:schemeClr val="accent2"/>
                </a:solidFill>
                <a:effectLst/>
                <a:sym typeface="Symbol" charset="2"/>
              </a:rPr>
              <a:t>MB: Average Charged Multiplicity (Central Region)</a:t>
            </a:r>
            <a:endParaRPr lang="it-IT" sz="2000">
              <a:solidFill>
                <a:schemeClr val="accent2"/>
              </a:solidFill>
              <a:sym typeface="Symbol" charset="2"/>
            </a:endParaRPr>
          </a:p>
        </p:txBody>
      </p:sp>
      <p:sp>
        <p:nvSpPr>
          <p:cNvPr id="29715" name="Text Box 48"/>
          <p:cNvSpPr txBox="1">
            <a:spLocks noChangeArrowheads="1"/>
          </p:cNvSpPr>
          <p:nvPr/>
        </p:nvSpPr>
        <p:spPr bwMode="auto">
          <a:xfrm>
            <a:off x="1736725" y="2147888"/>
            <a:ext cx="6127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 b="1" i="1">
                <a:solidFill>
                  <a:schemeClr val="bg2"/>
                </a:solidFill>
                <a:latin typeface="Arial" charset="0"/>
              </a:rPr>
              <a:t>NSD</a:t>
            </a:r>
            <a:endParaRPr lang="en-US" b="1">
              <a:solidFill>
                <a:schemeClr val="bg2"/>
              </a:solidFill>
            </a:endParaRPr>
          </a:p>
        </p:txBody>
      </p:sp>
      <p:sp>
        <p:nvSpPr>
          <p:cNvPr id="29716" name="Text Box 49"/>
          <p:cNvSpPr txBox="1">
            <a:spLocks noChangeArrowheads="1"/>
          </p:cNvSpPr>
          <p:nvPr/>
        </p:nvSpPr>
        <p:spPr bwMode="auto">
          <a:xfrm>
            <a:off x="6248400" y="5729288"/>
            <a:ext cx="6127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 b="1" i="1">
                <a:solidFill>
                  <a:schemeClr val="bg2"/>
                </a:solidFill>
                <a:latin typeface="Arial" charset="0"/>
              </a:rPr>
              <a:t>NSD</a:t>
            </a:r>
            <a:endParaRPr lang="en-US" b="1">
              <a:solidFill>
                <a:schemeClr val="bg2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Paolo Bartalini (NTU)</a:t>
            </a:r>
            <a:endParaRPr lang="en-US" dirty="0" smtClean="0"/>
          </a:p>
        </p:txBody>
      </p:sp>
      <p:sp>
        <p:nvSpPr>
          <p:cNvPr id="997381" name="AutoShape 5"/>
          <p:cNvSpPr>
            <a:spLocks noChangeArrowheads="1"/>
          </p:cNvSpPr>
          <p:nvPr/>
        </p:nvSpPr>
        <p:spPr bwMode="auto">
          <a:xfrm>
            <a:off x="228600" y="457200"/>
            <a:ext cx="8721725" cy="5486400"/>
          </a:xfrm>
          <a:prstGeom prst="verticalScroll">
            <a:avLst>
              <a:gd name="adj" fmla="val 12500"/>
            </a:avLst>
          </a:prstGeom>
          <a:solidFill>
            <a:srgbClr val="99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r" eaLnBrk="0" hangingPunct="0"/>
            <a:endParaRPr lang="en-US" sz="4000" b="1" i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Onyx" charset="0"/>
            </a:endParaRPr>
          </a:p>
        </p:txBody>
      </p:sp>
      <p:sp>
        <p:nvSpPr>
          <p:cNvPr id="19461" name="Text Box 8"/>
          <p:cNvSpPr txBox="1">
            <a:spLocks noChangeArrowheads="1"/>
          </p:cNvSpPr>
          <p:nvPr/>
        </p:nvSpPr>
        <p:spPr bwMode="auto">
          <a:xfrm>
            <a:off x="914400" y="2331423"/>
            <a:ext cx="7197725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marL="457200" indent="-457200" algn="l">
              <a:buFont typeface="Arial" charset="0"/>
              <a:buAutoNum type="arabicParenR"/>
            </a:pPr>
            <a:r>
              <a:rPr lang="en-US" sz="1800" b="1" dirty="0" smtClean="0">
                <a:solidFill>
                  <a:schemeClr val="bg1"/>
                </a:solidFill>
              </a:rPr>
              <a:t>Performances of the CMS Detectors</a:t>
            </a:r>
          </a:p>
          <a:p>
            <a:pPr marL="457200" indent="-457200" algn="l">
              <a:buFont typeface="Arial" charset="0"/>
              <a:buAutoNum type="arabicParenR"/>
            </a:pPr>
            <a:r>
              <a:rPr lang="en-US" sz="1800" b="1" dirty="0" smtClean="0">
                <a:solidFill>
                  <a:schemeClr val="bg1"/>
                </a:solidFill>
              </a:rPr>
              <a:t>Event Measurements</a:t>
            </a:r>
          </a:p>
          <a:p>
            <a:pPr marL="914400" lvl="1" indent="-457200" algn="l">
              <a:buFontTx/>
              <a:buChar char="-"/>
            </a:pPr>
            <a:r>
              <a:rPr lang="en-US" sz="1600" b="1" dirty="0" smtClean="0">
                <a:solidFill>
                  <a:schemeClr val="bg1"/>
                </a:solidFill>
              </a:rPr>
              <a:t>Min Bias Multiplicities,</a:t>
            </a:r>
            <a:r>
              <a:rPr lang="en-US" sz="1600" b="1" dirty="0" smtClean="0">
                <a:solidFill>
                  <a:schemeClr val="bg1"/>
                </a:solidFill>
                <a:latin typeface="Symbol" charset="2"/>
                <a:cs typeface="Symbol" charset="2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Symbol" charset="2"/>
                <a:cs typeface="Symbol" charset="2"/>
              </a:rPr>
              <a:t>h</a:t>
            </a:r>
            <a:r>
              <a:rPr lang="en-US" sz="1600" b="1" dirty="0" smtClean="0">
                <a:solidFill>
                  <a:schemeClr val="bg1"/>
                </a:solidFill>
                <a:latin typeface="Symbol" charset="2"/>
                <a:cs typeface="Symbol" charset="2"/>
              </a:rPr>
              <a:t> </a:t>
            </a:r>
            <a:r>
              <a:rPr lang="en-US" sz="1600" b="1" dirty="0" smtClean="0">
                <a:solidFill>
                  <a:schemeClr val="bg1"/>
                </a:solidFill>
              </a:rPr>
              <a:t>&amp; P</a:t>
            </a:r>
            <a:r>
              <a:rPr lang="en-US" sz="1600" b="1" baseline="-25000" dirty="0" smtClean="0">
                <a:solidFill>
                  <a:schemeClr val="bg1"/>
                </a:solidFill>
              </a:rPr>
              <a:t>T</a:t>
            </a:r>
            <a:r>
              <a:rPr lang="en-US" sz="1600" b="1" dirty="0" smtClean="0">
                <a:solidFill>
                  <a:schemeClr val="bg1"/>
                </a:solidFill>
              </a:rPr>
              <a:t> Spectra </a:t>
            </a:r>
            <a:r>
              <a:rPr lang="en-US" sz="1600" b="1" dirty="0" smtClean="0">
                <a:solidFill>
                  <a:srgbClr val="FF3FFA"/>
                </a:solidFill>
              </a:rPr>
              <a:t>(Pixel)</a:t>
            </a:r>
          </a:p>
          <a:p>
            <a:pPr marL="914400" lvl="1" indent="-457200" algn="l">
              <a:buFontTx/>
              <a:buChar char="-"/>
            </a:pPr>
            <a:r>
              <a:rPr lang="en-US" sz="1600" b="1" dirty="0" smtClean="0">
                <a:solidFill>
                  <a:schemeClr val="bg1"/>
                </a:solidFill>
              </a:rPr>
              <a:t>Underlying Event </a:t>
            </a:r>
            <a:r>
              <a:rPr lang="en-US" sz="1600" b="1" dirty="0" smtClean="0">
                <a:solidFill>
                  <a:srgbClr val="FF3FFA"/>
                </a:solidFill>
              </a:rPr>
              <a:t>(Full Tracker</a:t>
            </a:r>
            <a:r>
              <a:rPr lang="en-US" sz="1600" b="1" dirty="0" smtClean="0">
                <a:solidFill>
                  <a:srgbClr val="FF3FFA"/>
                </a:solidFill>
              </a:rPr>
              <a:t>)</a:t>
            </a:r>
          </a:p>
          <a:p>
            <a:pPr marL="914400" lvl="1" indent="-457200" algn="l">
              <a:buFontTx/>
              <a:buChar char="-"/>
            </a:pPr>
            <a:r>
              <a:rPr lang="en-US" sz="1800" b="1" dirty="0" smtClean="0">
                <a:solidFill>
                  <a:schemeClr val="bg1"/>
                </a:solidFill>
              </a:rPr>
              <a:t>Event Shapes </a:t>
            </a:r>
            <a:r>
              <a:rPr lang="en-US" sz="1800" b="1" dirty="0" smtClean="0">
                <a:solidFill>
                  <a:schemeClr val="accent5">
                    <a:lumMod val="75000"/>
                  </a:schemeClr>
                </a:solidFill>
              </a:rPr>
              <a:t>(Full Tracker &amp; </a:t>
            </a:r>
            <a:r>
              <a:rPr lang="en-US" sz="1800" b="1" dirty="0" err="1" smtClean="0">
                <a:solidFill>
                  <a:schemeClr val="accent5">
                    <a:lumMod val="75000"/>
                  </a:schemeClr>
                </a:solidFill>
              </a:rPr>
              <a:t>Calo</a:t>
            </a:r>
            <a:r>
              <a:rPr lang="en-US" sz="1800" b="1" dirty="0" smtClean="0">
                <a:solidFill>
                  <a:schemeClr val="accent5">
                    <a:lumMod val="75000"/>
                  </a:schemeClr>
                </a:solidFill>
              </a:rPr>
              <a:t> Towers</a:t>
            </a:r>
            <a:r>
              <a:rPr lang="en-US" sz="1800" b="1" dirty="0" smtClean="0">
                <a:solidFill>
                  <a:schemeClr val="accent5">
                    <a:lumMod val="75000"/>
                  </a:schemeClr>
                </a:solidFill>
              </a:rPr>
              <a:t>)</a:t>
            </a:r>
            <a:endParaRPr lang="en-US" sz="1800" b="1" dirty="0" smtClean="0">
              <a:solidFill>
                <a:schemeClr val="bg1"/>
              </a:solidFill>
            </a:endParaRPr>
          </a:p>
          <a:p>
            <a:pPr marL="457200" indent="-457200" algn="l">
              <a:buFont typeface="Arial" charset="0"/>
              <a:buAutoNum type="arabicParenR"/>
            </a:pPr>
            <a:r>
              <a:rPr lang="en-US" sz="1800" b="1" dirty="0" smtClean="0">
                <a:solidFill>
                  <a:schemeClr val="bg1"/>
                </a:solidFill>
              </a:rPr>
              <a:t>Jet Reconstruction &amp; </a:t>
            </a:r>
            <a:r>
              <a:rPr lang="en-US" sz="1800" b="1" dirty="0" smtClean="0">
                <a:solidFill>
                  <a:schemeClr val="bg1"/>
                </a:solidFill>
              </a:rPr>
              <a:t>Measurements</a:t>
            </a:r>
          </a:p>
          <a:p>
            <a:pPr marL="914400" lvl="1" indent="-457200" algn="l">
              <a:buFontTx/>
              <a:buChar char="-"/>
            </a:pPr>
            <a:r>
              <a:rPr lang="en-US" sz="1600" b="1" dirty="0" smtClean="0">
                <a:solidFill>
                  <a:schemeClr val="bg1"/>
                </a:solidFill>
              </a:rPr>
              <a:t>Jet </a:t>
            </a:r>
            <a:r>
              <a:rPr lang="en-US" sz="1600" b="1" dirty="0" smtClean="0">
                <a:solidFill>
                  <a:schemeClr val="bg1"/>
                </a:solidFill>
              </a:rPr>
              <a:t>Shapes </a:t>
            </a:r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</a:rPr>
              <a:t>(Full Tracker &amp; </a:t>
            </a:r>
            <a:r>
              <a:rPr lang="en-US" sz="1600" b="1" dirty="0" err="1" smtClean="0">
                <a:solidFill>
                  <a:schemeClr val="accent5">
                    <a:lumMod val="75000"/>
                  </a:schemeClr>
                </a:solidFill>
              </a:rPr>
              <a:t>Calo</a:t>
            </a:r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</a:rPr>
              <a:t> Towers)</a:t>
            </a:r>
            <a:endParaRPr lang="en-US" sz="1600" b="1" dirty="0" smtClean="0">
              <a:solidFill>
                <a:schemeClr val="bg1"/>
              </a:solidFill>
            </a:endParaRPr>
          </a:p>
          <a:p>
            <a:pPr marL="914400" lvl="1" indent="-457200" algn="l">
              <a:buFontTx/>
              <a:buChar char="-"/>
            </a:pPr>
            <a:r>
              <a:rPr lang="en-US" sz="1600" b="1" dirty="0" smtClean="0">
                <a:solidFill>
                  <a:schemeClr val="bg1"/>
                </a:solidFill>
              </a:rPr>
              <a:t>Jet </a:t>
            </a:r>
            <a:r>
              <a:rPr lang="en-US" sz="1600" b="1" dirty="0" smtClean="0">
                <a:solidFill>
                  <a:schemeClr val="bg1"/>
                </a:solidFill>
              </a:rPr>
              <a:t>Energy Scale 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(also with Photons, i.e. EM </a:t>
            </a:r>
            <a:r>
              <a:rPr lang="en-US" sz="1600" b="1" dirty="0" err="1" smtClean="0">
                <a:solidFill>
                  <a:schemeClr val="accent6">
                    <a:lumMod val="75000"/>
                  </a:schemeClr>
                </a:solidFill>
              </a:rPr>
              <a:t>Calo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  <a:endParaRPr lang="en-US" sz="1600" b="1" dirty="0" smtClean="0">
              <a:solidFill>
                <a:schemeClr val="bg1"/>
              </a:solidFill>
            </a:endParaRPr>
          </a:p>
          <a:p>
            <a:pPr marL="914400" lvl="1" indent="-457200" algn="l">
              <a:buFontTx/>
              <a:buChar char="-"/>
            </a:pPr>
            <a:r>
              <a:rPr lang="en-US" sz="1600" b="1" dirty="0" smtClean="0">
                <a:solidFill>
                  <a:schemeClr val="bg1"/>
                </a:solidFill>
              </a:rPr>
              <a:t>Jet Energy Resolution  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en-US" sz="1600" b="1" dirty="0" err="1" smtClean="0">
                <a:solidFill>
                  <a:schemeClr val="accent6">
                    <a:lumMod val="75000"/>
                  </a:schemeClr>
                </a:solidFill>
              </a:rPr>
              <a:t>Calo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 Jets Energy)</a:t>
            </a:r>
            <a:endParaRPr lang="en-US" sz="1600" b="1" dirty="0" smtClean="0">
              <a:solidFill>
                <a:srgbClr val="003399"/>
              </a:solidFill>
            </a:endParaRPr>
          </a:p>
          <a:p>
            <a:pPr marL="914400" lvl="1" indent="-457200" algn="l">
              <a:buFontTx/>
              <a:buChar char="-"/>
            </a:pPr>
            <a:r>
              <a:rPr lang="en-US" sz="1600" b="1" dirty="0" smtClean="0">
                <a:solidFill>
                  <a:schemeClr val="bg1"/>
                </a:solidFill>
              </a:rPr>
              <a:t>Inclusive Jet </a:t>
            </a:r>
            <a:r>
              <a:rPr lang="en-US" sz="1600" b="1" dirty="0" err="1" smtClean="0">
                <a:solidFill>
                  <a:schemeClr val="bg1"/>
                </a:solidFill>
              </a:rPr>
              <a:t>d</a:t>
            </a:r>
            <a:r>
              <a:rPr lang="en-US" sz="1600" b="1" dirty="0" err="1" smtClean="0">
                <a:solidFill>
                  <a:schemeClr val="bg1"/>
                </a:solidFill>
                <a:latin typeface="Symbol" charset="2"/>
                <a:cs typeface="Symbol" charset="2"/>
              </a:rPr>
              <a:t>s/</a:t>
            </a:r>
            <a:r>
              <a:rPr lang="en-US" sz="1600" b="1" dirty="0" err="1" smtClean="0">
                <a:solidFill>
                  <a:schemeClr val="bg1"/>
                </a:solidFill>
                <a:latin typeface="+mn-lt"/>
                <a:cs typeface="Symbol" charset="2"/>
              </a:rPr>
              <a:t>dP</a:t>
            </a:r>
            <a:r>
              <a:rPr lang="en-US" sz="1600" b="1" baseline="-25000" dirty="0" err="1" smtClean="0">
                <a:solidFill>
                  <a:schemeClr val="bg1"/>
                </a:solidFill>
                <a:latin typeface="+mn-lt"/>
                <a:cs typeface="Symbol" charset="2"/>
              </a:rPr>
              <a:t>T</a:t>
            </a:r>
            <a:r>
              <a:rPr lang="en-US" sz="1600" b="1" baseline="-25000" dirty="0" smtClean="0">
                <a:solidFill>
                  <a:schemeClr val="bg1"/>
                </a:solidFill>
                <a:latin typeface="+mn-lt"/>
                <a:cs typeface="Symbol" charset="2"/>
              </a:rPr>
              <a:t> 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en-US" sz="1600" b="1" dirty="0" err="1" smtClean="0">
                <a:solidFill>
                  <a:schemeClr val="accent6">
                    <a:lumMod val="75000"/>
                  </a:schemeClr>
                </a:solidFill>
              </a:rPr>
              <a:t>Calo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 Jets Energy)</a:t>
            </a:r>
            <a:endParaRPr lang="en-US" sz="1600" b="1" baseline="-25000" dirty="0" smtClean="0">
              <a:solidFill>
                <a:schemeClr val="bg1"/>
              </a:solidFill>
              <a:latin typeface="+mn-lt"/>
              <a:cs typeface="Symbol" charset="2"/>
            </a:endParaRPr>
          </a:p>
          <a:p>
            <a:pPr marL="914400" lvl="1" indent="-457200" algn="l">
              <a:buFontTx/>
              <a:buChar char="-"/>
            </a:pPr>
            <a:r>
              <a:rPr lang="en-US" sz="1600" b="1" dirty="0" smtClean="0">
                <a:solidFill>
                  <a:schemeClr val="bg1"/>
                </a:solidFill>
                <a:cs typeface="Symbol" charset="2"/>
              </a:rPr>
              <a:t>Di-jet Mass 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en-US" sz="1600" b="1" dirty="0" err="1" smtClean="0">
                <a:solidFill>
                  <a:schemeClr val="accent6">
                    <a:lumMod val="75000"/>
                  </a:schemeClr>
                </a:solidFill>
              </a:rPr>
              <a:t>Calo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 Jets Energy)</a:t>
            </a:r>
          </a:p>
          <a:p>
            <a:pPr marL="914400" lvl="1" indent="-457200" algn="l">
              <a:buFontTx/>
              <a:buChar char="-"/>
            </a:pPr>
            <a:r>
              <a:rPr lang="en-US" sz="1600" b="1" dirty="0" smtClean="0">
                <a:solidFill>
                  <a:schemeClr val="bg1"/>
                </a:solidFill>
                <a:cs typeface="Symbol" charset="2"/>
              </a:rPr>
              <a:t>Di-jet </a:t>
            </a:r>
            <a:r>
              <a:rPr lang="en-US" sz="1600" b="1" dirty="0" err="1" smtClean="0">
                <a:solidFill>
                  <a:schemeClr val="bg1"/>
                </a:solidFill>
                <a:latin typeface="Symbol" charset="2"/>
                <a:cs typeface="Symbol" charset="2"/>
              </a:rPr>
              <a:t>f</a:t>
            </a:r>
            <a:r>
              <a:rPr lang="en-US" sz="1600" b="1" dirty="0" smtClean="0">
                <a:solidFill>
                  <a:schemeClr val="bg1"/>
                </a:solidFill>
                <a:cs typeface="Symbol" charset="2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cs typeface="Symbol" charset="2"/>
              </a:rPr>
              <a:t>Decorrelations</a:t>
            </a:r>
            <a:r>
              <a:rPr lang="en-US" sz="1600" b="1" dirty="0" smtClean="0">
                <a:solidFill>
                  <a:schemeClr val="bg1"/>
                </a:solidFill>
                <a:cs typeface="Symbol" charset="2"/>
              </a:rPr>
              <a:t> 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en-US" sz="1600" b="1" dirty="0" err="1" smtClean="0">
                <a:solidFill>
                  <a:schemeClr val="accent6">
                    <a:lumMod val="75000"/>
                  </a:schemeClr>
                </a:solidFill>
              </a:rPr>
              <a:t>Calo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 Jets Azimuth)</a:t>
            </a:r>
            <a:endParaRPr lang="en-US" sz="16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457200" indent="-457200" algn="l">
              <a:buFont typeface="Arial" charset="0"/>
              <a:buAutoNum type="arabicParenR"/>
            </a:pPr>
            <a:endParaRPr lang="en-US" sz="2000" b="1" dirty="0">
              <a:solidFill>
                <a:schemeClr val="bg2"/>
              </a:solidFill>
            </a:endParaRPr>
          </a:p>
        </p:txBody>
      </p:sp>
      <p:sp>
        <p:nvSpPr>
          <p:cNvPr id="19462" name="Rectangle 12"/>
          <p:cNvSpPr>
            <a:spLocks noChangeArrowheads="1"/>
          </p:cNvSpPr>
          <p:nvPr/>
        </p:nvSpPr>
        <p:spPr bwMode="auto">
          <a:xfrm>
            <a:off x="3962400" y="1905000"/>
            <a:ext cx="1208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dirty="0">
                <a:solidFill>
                  <a:srgbClr val="432234"/>
                </a:solidFill>
              </a:rPr>
              <a:t>Outline</a:t>
            </a:r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762000"/>
            <a:ext cx="91440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A7212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/>
                <a:ea typeface="Verdana"/>
                <a:cs typeface="Verdana"/>
              </a:rPr>
              <a:t>QCD studies with the CMS detector</a:t>
            </a:r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Onyx" charset="0"/>
                <a:ea typeface="ＭＳ Ｐゴシック" charset="-128"/>
                <a:cs typeface="ＭＳ Ｐゴシック" charset="-128"/>
              </a:rPr>
              <a:t/>
            </a:r>
            <a:b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Onyx" charset="0"/>
                <a:ea typeface="ＭＳ Ｐゴシック" charset="-128"/>
                <a:cs typeface="ＭＳ Ｐゴシック" charset="-128"/>
              </a:rPr>
            </a:br>
            <a:endParaRPr kumimoji="0" lang="en-US" b="0" i="1" u="none" strike="noStrike" kern="0" cap="none" spc="0" normalizeH="0" baseline="0" noProof="0" dirty="0">
              <a:ln>
                <a:noFill/>
              </a:ln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r>
              <a:rPr lang="en-US" smtClean="0"/>
              <a:t>Antananarivo, August 24th 2009</a:t>
            </a:r>
            <a:endParaRPr lang="en-US"/>
          </a:p>
        </p:txBody>
      </p:sp>
      <p:sp>
        <p:nvSpPr>
          <p:cNvPr id="10" name="Down Arrow 9"/>
          <p:cNvSpPr/>
          <p:nvPr/>
        </p:nvSpPr>
        <p:spPr bwMode="auto">
          <a:xfrm>
            <a:off x="6477000" y="3048000"/>
            <a:ext cx="822960" cy="2362200"/>
          </a:xfrm>
          <a:prstGeom prst="downArrow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100000">
                <a:srgbClr val="FFFFFF"/>
              </a:gs>
              <a:gs pos="42000">
                <a:schemeClr val="accent6">
                  <a:lumMod val="60000"/>
                  <a:lumOff val="4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sp>
      <p:sp>
        <p:nvSpPr>
          <p:cNvPr id="12" name="TextBox 11"/>
          <p:cNvSpPr txBox="1"/>
          <p:nvPr/>
        </p:nvSpPr>
        <p:spPr>
          <a:xfrm>
            <a:off x="7196458" y="3210580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3FFA"/>
                </a:solidFill>
              </a:rPr>
              <a:t>Tracker,</a:t>
            </a:r>
          </a:p>
          <a:p>
            <a:r>
              <a:rPr lang="en-US" sz="1400" b="1" dirty="0" smtClean="0">
                <a:solidFill>
                  <a:srgbClr val="FF3FFA"/>
                </a:solidFill>
              </a:rPr>
              <a:t> LOW P</a:t>
            </a:r>
            <a:r>
              <a:rPr lang="en-US" sz="1400" b="1" baseline="-25000" dirty="0" smtClean="0">
                <a:solidFill>
                  <a:srgbClr val="FF3FFA"/>
                </a:solidFill>
              </a:rPr>
              <a:t>T</a:t>
            </a:r>
            <a:endParaRPr lang="en-US" sz="1400" b="1" baseline="-25000" dirty="0">
              <a:solidFill>
                <a:srgbClr val="FF3FFA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39000" y="4572000"/>
            <a:ext cx="9375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chemeClr val="accent6">
                    <a:lumMod val="75000"/>
                  </a:schemeClr>
                </a:solidFill>
              </a:rPr>
              <a:t>Calo</a:t>
            </a: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</a:rPr>
              <a:t>,</a:t>
            </a:r>
          </a:p>
          <a:p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</a:rPr>
              <a:t>HIGH P</a:t>
            </a:r>
            <a:r>
              <a:rPr lang="en-US" sz="1400" b="1" baseline="-25000" dirty="0" smtClean="0">
                <a:solidFill>
                  <a:schemeClr val="accent6">
                    <a:lumMod val="75000"/>
                  </a:schemeClr>
                </a:solidFill>
              </a:rPr>
              <a:t>T</a:t>
            </a:r>
            <a:endParaRPr lang="en-US" sz="1400" b="1" baseline="-25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05400" y="2325469"/>
            <a:ext cx="31641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See also the introductory talk</a:t>
            </a:r>
          </a:p>
          <a:p>
            <a:r>
              <a:rPr lang="en-US" sz="1800" dirty="0" smtClean="0">
                <a:solidFill>
                  <a:srgbClr val="FF0000"/>
                </a:solidFill>
              </a:rPr>
              <a:t>o</a:t>
            </a:r>
            <a:r>
              <a:rPr lang="en-US" sz="1800" dirty="0" smtClean="0">
                <a:solidFill>
                  <a:srgbClr val="FF0000"/>
                </a:solidFill>
              </a:rPr>
              <a:t>f Greg </a:t>
            </a:r>
            <a:r>
              <a:rPr lang="en-US" sz="1800" dirty="0" err="1" smtClean="0">
                <a:solidFill>
                  <a:srgbClr val="FF0000"/>
                </a:solidFill>
              </a:rPr>
              <a:t>Landsberg</a:t>
            </a:r>
            <a:r>
              <a:rPr lang="en-US" sz="1800" dirty="0" smtClean="0">
                <a:solidFill>
                  <a:srgbClr val="FF0000"/>
                </a:solidFill>
              </a:rPr>
              <a:t>!</a:t>
            </a:r>
            <a:endParaRPr lang="en-US" sz="1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Paolo Bartalini (NTU)</a:t>
            </a:r>
          </a:p>
        </p:txBody>
      </p:sp>
      <p:sp>
        <p:nvSpPr>
          <p:cNvPr id="31747" name="Date Placeholder 4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Antananarivo, August 24th 2009</a:t>
            </a:r>
          </a:p>
        </p:txBody>
      </p:sp>
      <p:sp>
        <p:nvSpPr>
          <p:cNvPr id="9768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76200"/>
            <a:ext cx="9144000" cy="838200"/>
          </a:xfrm>
        </p:spPr>
        <p:txBody>
          <a:bodyPr/>
          <a:lstStyle/>
          <a:p>
            <a:pPr eaLnBrk="1" hangingPunct="1"/>
            <a:r>
              <a:rPr lang="en-US" sz="2800" dirty="0"/>
              <a:t>Side Note on the energy dependency of the </a:t>
            </a:r>
            <a:r>
              <a:rPr lang="en-US" sz="2800" b="0" i="0" dirty="0">
                <a:solidFill>
                  <a:schemeClr val="tx1"/>
                </a:solidFill>
                <a:effectLst/>
              </a:rPr>
              <a:t>P</a:t>
            </a:r>
            <a:r>
              <a:rPr lang="en-US" sz="2800" b="0" i="0" baseline="-25000" dirty="0">
                <a:solidFill>
                  <a:schemeClr val="tx1"/>
                </a:solidFill>
                <a:effectLst/>
              </a:rPr>
              <a:t>T</a:t>
            </a:r>
            <a:r>
              <a:rPr lang="en-US" sz="2800" b="0" i="0" dirty="0">
                <a:solidFill>
                  <a:schemeClr val="tx1"/>
                </a:solidFill>
                <a:effectLst/>
              </a:rPr>
              <a:t> cut-</a:t>
            </a:r>
            <a:r>
              <a:rPr lang="en-US" sz="2800" b="0" i="0" dirty="0" smtClean="0">
                <a:solidFill>
                  <a:schemeClr val="tx1"/>
                </a:solidFill>
                <a:effectLst/>
              </a:rPr>
              <a:t>off</a:t>
            </a:r>
            <a:br>
              <a:rPr lang="en-US" sz="2800" b="0" i="0" dirty="0" smtClean="0">
                <a:solidFill>
                  <a:schemeClr val="tx1"/>
                </a:solidFill>
                <a:effectLst/>
              </a:rPr>
            </a:br>
            <a:r>
              <a:rPr lang="en-US" sz="2800" b="0" i="0" dirty="0" smtClean="0">
                <a:solidFill>
                  <a:schemeClr val="tx1"/>
                </a:solidFill>
                <a:effectLst/>
              </a:rPr>
              <a:t>in the MPI Models</a:t>
            </a:r>
            <a:endParaRPr lang="en-US" sz="2000" b="0" i="0" dirty="0"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31749" name="Rectangle 4"/>
          <p:cNvSpPr>
            <a:spLocks noChangeArrowheads="1"/>
          </p:cNvSpPr>
          <p:nvPr/>
        </p:nvSpPr>
        <p:spPr bwMode="auto">
          <a:xfrm>
            <a:off x="152400" y="2403475"/>
            <a:ext cx="876300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>
                <a:solidFill>
                  <a:srgbClr val="FFFF66"/>
                </a:solidFill>
                <a:latin typeface="Helvetica" charset="0"/>
              </a:rPr>
              <a:t>G.Gustafson &amp; G.Miu</a:t>
            </a:r>
            <a:r>
              <a:rPr lang="en-US" sz="2000">
                <a:latin typeface="Helvetica" charset="0"/>
              </a:rPr>
              <a:t> </a:t>
            </a:r>
          </a:p>
          <a:p>
            <a:pPr algn="l"/>
            <a:r>
              <a:rPr lang="en-US" sz="2000">
                <a:latin typeface="Helvetica" charset="0"/>
              </a:rPr>
              <a:t>rather suggest energy independency of the </a:t>
            </a:r>
            <a:r>
              <a:rPr lang="en-US" sz="2000">
                <a:latin typeface="Times" charset="0"/>
              </a:rPr>
              <a:t>P</a:t>
            </a:r>
            <a:r>
              <a:rPr lang="en-US" sz="2000" baseline="-25000">
                <a:latin typeface="Times" charset="0"/>
              </a:rPr>
              <a:t>T</a:t>
            </a:r>
            <a:r>
              <a:rPr lang="en-US" sz="2000">
                <a:latin typeface="Times" charset="0"/>
              </a:rPr>
              <a:t> cut-off.</a:t>
            </a:r>
            <a:endParaRPr lang="en-US" sz="2000">
              <a:latin typeface="Helvetica" charset="0"/>
            </a:endParaRPr>
          </a:p>
          <a:p>
            <a:pPr algn="l"/>
            <a:endParaRPr lang="en-US" sz="2000">
              <a:latin typeface="Helvetica" charset="0"/>
            </a:endParaRPr>
          </a:p>
          <a:p>
            <a:pPr algn="l"/>
            <a:r>
              <a:rPr lang="en-US" sz="2000">
                <a:solidFill>
                  <a:srgbClr val="D8A4FF"/>
                </a:solidFill>
                <a:latin typeface="Helvetica" charset="0"/>
              </a:rPr>
              <a:t>Minijets and transverse energy flow in high-energy collisions.</a:t>
            </a:r>
            <a:r>
              <a:rPr lang="en-US" sz="2000">
                <a:latin typeface="Helvetica" charset="0"/>
              </a:rPr>
              <a:t> [Phys.Rev.D63:034004,2001]</a:t>
            </a:r>
          </a:p>
          <a:p>
            <a:pPr algn="l"/>
            <a:endParaRPr lang="en-US" sz="2000">
              <a:latin typeface="Helvetica" charset="0"/>
            </a:endParaRPr>
          </a:p>
          <a:p>
            <a:pPr algn="l"/>
            <a:r>
              <a:rPr lang="en-US" sz="2000">
                <a:solidFill>
                  <a:srgbClr val="D8A4FF"/>
                </a:solidFill>
                <a:latin typeface="Helvetica" charset="0"/>
              </a:rPr>
              <a:t>Hadronic collisions in the linked dipole chain model.</a:t>
            </a:r>
            <a:r>
              <a:rPr lang="en-US" sz="2000">
                <a:latin typeface="Helvetica" charset="0"/>
              </a:rPr>
              <a:t> [Phys.Rev.D67:034020,2003]</a:t>
            </a:r>
            <a:endParaRPr lang="en-US" sz="2400">
              <a:latin typeface="Helvetic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Paolo Bartalini (NTU)</a:t>
            </a:r>
          </a:p>
        </p:txBody>
      </p:sp>
      <p:sp>
        <p:nvSpPr>
          <p:cNvPr id="33795" name="Date Placeholder 4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Antananarivo, August 24th 2009</a:t>
            </a:r>
          </a:p>
        </p:txBody>
      </p:sp>
      <p:sp>
        <p:nvSpPr>
          <p:cNvPr id="10813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Quarkonia also prefers dampening...</a:t>
            </a:r>
          </a:p>
        </p:txBody>
      </p:sp>
      <p:grpSp>
        <p:nvGrpSpPr>
          <p:cNvPr id="33797" name="Group 3"/>
          <p:cNvGrpSpPr>
            <a:grpSpLocks/>
          </p:cNvGrpSpPr>
          <p:nvPr/>
        </p:nvGrpSpPr>
        <p:grpSpPr bwMode="auto">
          <a:xfrm>
            <a:off x="5257800" y="1905000"/>
            <a:ext cx="3733800" cy="3657600"/>
            <a:chOff x="2980" y="816"/>
            <a:chExt cx="2470" cy="2401"/>
          </a:xfrm>
        </p:grpSpPr>
        <p:pic>
          <p:nvPicPr>
            <p:cNvPr id="33816" name="Picture 4" descr="005_285Jpsi"/>
            <p:cNvPicPr>
              <a:picLocks noChangeAspect="1"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rcRect l="4680" t="21346" r="9720" b="15077"/>
                <a:stretch>
                  <a:fillRect/>
                </a:stretch>
              </p:blipFill>
            </mc:Choice>
            <mc:Fallback>
              <p:blipFill>
                <a:blip r:embed="rId4"/>
                <a:srcRect l="4680" t="21346" r="9720" b="15077"/>
                <a:stretch>
                  <a:fillRect/>
                </a:stretch>
              </p:blipFill>
            </mc:Fallback>
          </mc:AlternateContent>
          <p:spPr bwMode="auto">
            <a:xfrm>
              <a:off x="3168" y="816"/>
              <a:ext cx="2282" cy="2401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33817" name="Text Box 5"/>
            <p:cNvSpPr txBox="1">
              <a:spLocks noChangeArrowheads="1"/>
            </p:cNvSpPr>
            <p:nvPr/>
          </p:nvSpPr>
          <p:spPr bwMode="auto">
            <a:xfrm>
              <a:off x="4018" y="1032"/>
              <a:ext cx="1360" cy="559"/>
            </a:xfrm>
            <a:prstGeom prst="rect">
              <a:avLst/>
            </a:prstGeom>
            <a:noFill/>
            <a:ln w="9525" cap="rnd">
              <a:noFill/>
              <a:prstDash val="sysDot"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it-IT">
                  <a:solidFill>
                    <a:schemeClr val="bg2"/>
                  </a:solidFill>
                  <a:latin typeface="Times New Roman" charset="0"/>
                </a:rPr>
                <a:t>                      Total</a:t>
              </a:r>
            </a:p>
            <a:p>
              <a:pPr algn="l"/>
              <a:r>
                <a:rPr lang="it-IT">
                  <a:solidFill>
                    <a:schemeClr val="bg2"/>
                  </a:solidFill>
                  <a:latin typeface="Times New Roman" charset="0"/>
                </a:rPr>
                <a:t>                      Color octet</a:t>
              </a:r>
            </a:p>
            <a:p>
              <a:pPr algn="l"/>
              <a:r>
                <a:rPr lang="it-IT">
                  <a:solidFill>
                    <a:schemeClr val="bg2"/>
                  </a:solidFill>
                  <a:latin typeface="Times New Roman" charset="0"/>
                </a:rPr>
                <a:t>                      Color-singlet</a:t>
              </a:r>
              <a:endParaRPr lang="it-IT" sz="1400">
                <a:latin typeface="Times New Roman" charset="0"/>
              </a:endParaRPr>
            </a:p>
            <a:p>
              <a:pPr algn="l"/>
              <a:r>
                <a:rPr lang="it-IT" sz="1400">
                  <a:latin typeface="Times New Roman" charset="0"/>
                </a:rPr>
                <a:t>                      </a:t>
              </a:r>
            </a:p>
          </p:txBody>
        </p:sp>
        <p:sp>
          <p:nvSpPr>
            <p:cNvPr id="33818" name="Line 6"/>
            <p:cNvSpPr>
              <a:spLocks noChangeShapeType="1"/>
            </p:cNvSpPr>
            <p:nvPr/>
          </p:nvSpPr>
          <p:spPr bwMode="auto">
            <a:xfrm>
              <a:off x="4224" y="1129"/>
              <a:ext cx="317" cy="0"/>
            </a:xfrm>
            <a:prstGeom prst="line">
              <a:avLst/>
            </a:prstGeom>
            <a:noFill/>
            <a:ln w="9525" cap="rnd">
              <a:solidFill>
                <a:schemeClr val="bg2"/>
              </a:solidFill>
              <a:prstDash val="sys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19" name="Line 7"/>
            <p:cNvSpPr>
              <a:spLocks noChangeShapeType="1"/>
            </p:cNvSpPr>
            <p:nvPr/>
          </p:nvSpPr>
          <p:spPr bwMode="auto">
            <a:xfrm>
              <a:off x="4224" y="1265"/>
              <a:ext cx="317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20" name="Line 8"/>
            <p:cNvSpPr>
              <a:spLocks noChangeShapeType="1"/>
            </p:cNvSpPr>
            <p:nvPr/>
          </p:nvSpPr>
          <p:spPr bwMode="auto">
            <a:xfrm>
              <a:off x="4224" y="1401"/>
              <a:ext cx="317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prstDash val="sys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1353" name="Rectangle 9"/>
            <p:cNvSpPr>
              <a:spLocks noChangeArrowheads="1"/>
            </p:cNvSpPr>
            <p:nvPr/>
          </p:nvSpPr>
          <p:spPr bwMode="auto">
            <a:xfrm>
              <a:off x="3246" y="2257"/>
              <a:ext cx="1905" cy="5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342900" indent="-342900" algn="l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charset="2"/>
                <a:buNone/>
              </a:pPr>
              <a:r>
                <a:rPr lang="it-IT" sz="20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sym typeface="Wingdings" charset="2"/>
                </a:rPr>
                <a:t>	p</a:t>
              </a:r>
              <a:r>
                <a:rPr lang="it-IT" sz="2000" b="1" baseline="-250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sym typeface="Wingdings" charset="2"/>
                </a:rPr>
                <a:t>T0</a:t>
              </a:r>
              <a:r>
                <a:rPr lang="it-IT" sz="20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sym typeface="Wingdings" charset="2"/>
                </a:rPr>
                <a:t>=2.85 GeV</a:t>
              </a:r>
              <a:br>
                <a:rPr lang="it-IT" sz="20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sym typeface="Wingdings" charset="2"/>
                </a:rPr>
              </a:br>
              <a:r>
                <a:rPr lang="it-IT" sz="2000" b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sym typeface="Wingdings" charset="2"/>
                </a:rPr>
                <a:t> nice agreement</a:t>
              </a:r>
              <a:endParaRPr lang="it-IT" sz="20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3822" name="Text Box 10"/>
            <p:cNvSpPr txBox="1">
              <a:spLocks noChangeArrowheads="1"/>
            </p:cNvSpPr>
            <p:nvPr/>
          </p:nvSpPr>
          <p:spPr bwMode="auto">
            <a:xfrm>
              <a:off x="4530" y="1314"/>
              <a:ext cx="794" cy="6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it-IT" sz="2000" b="1">
                  <a:solidFill>
                    <a:srgbClr val="FF0000"/>
                  </a:solidFill>
                  <a:latin typeface="Times New Roman" charset="0"/>
                </a:rPr>
                <a:t/>
              </a:r>
              <a:br>
                <a:rPr lang="it-IT" sz="2000" b="1">
                  <a:solidFill>
                    <a:srgbClr val="FF0000"/>
                  </a:solidFill>
                  <a:latin typeface="Times New Roman" charset="0"/>
                </a:rPr>
              </a:br>
              <a:r>
                <a:rPr lang="it-IT" sz="2000" b="1">
                  <a:solidFill>
                    <a:srgbClr val="FF0000"/>
                  </a:solidFill>
                  <a:latin typeface="Times New Roman" charset="0"/>
                </a:rPr>
                <a:t>CTEQ6L</a:t>
              </a:r>
              <a:br>
                <a:rPr lang="it-IT" sz="2000" b="1">
                  <a:solidFill>
                    <a:srgbClr val="FF0000"/>
                  </a:solidFill>
                  <a:latin typeface="Times New Roman" charset="0"/>
                </a:rPr>
              </a:br>
              <a:r>
                <a:rPr lang="it-IT" sz="2000" b="1">
                  <a:solidFill>
                    <a:srgbClr val="FF0000"/>
                  </a:solidFill>
                  <a:latin typeface="Times New Roman" charset="0"/>
                </a:rPr>
                <a:t>|y|&lt;0.6</a:t>
              </a:r>
            </a:p>
          </p:txBody>
        </p:sp>
        <p:pic>
          <p:nvPicPr>
            <p:cNvPr id="33823" name="Picture 11" descr="Picture2"/>
            <p:cNvPicPr>
              <a:picLocks noChangeAspect="1"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5"/>
                <a:srcRect/>
                <a:stretch>
                  <a:fillRect/>
                </a:stretch>
              </p:blipFill>
            </mc:Choice>
            <mc:Fallback>
              <p:blipFill>
                <a:blip r:embed="rId6"/>
                <a:srcRect/>
                <a:stretch>
                  <a:fillRect/>
                </a:stretch>
              </p:blipFill>
            </mc:Fallback>
          </mc:AlternateContent>
          <p:spPr bwMode="auto">
            <a:xfrm rot="-5400000">
              <a:off x="1890" y="1907"/>
              <a:ext cx="2400" cy="220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3798" name="Picture 12"/>
          <p:cNvPicPr>
            <a:picLocks noChangeAspect="1" noChangeArrowheads="1"/>
          </p:cNvPicPr>
          <p:nvPr/>
        </p:nvPicPr>
        <p:blipFill>
          <a:blip r:embed="rId7"/>
          <a:srcRect l="5545" t="30841" r="27510" b="40041"/>
          <a:stretch>
            <a:fillRect/>
          </a:stretch>
        </p:blipFill>
        <p:spPr bwMode="auto">
          <a:xfrm>
            <a:off x="5257800" y="990600"/>
            <a:ext cx="37338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9" name="Rectangle 13"/>
          <p:cNvSpPr>
            <a:spLocks noChangeArrowheads="1"/>
          </p:cNvSpPr>
          <p:nvPr/>
        </p:nvSpPr>
        <p:spPr bwMode="auto">
          <a:xfrm>
            <a:off x="6096000" y="5257800"/>
            <a:ext cx="13858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 b="1">
                <a:solidFill>
                  <a:schemeClr val="bg2"/>
                </a:solidFill>
              </a:rPr>
              <a:t>[M.Bargiotti]</a:t>
            </a:r>
            <a:endParaRPr lang="en-US" b="1">
              <a:solidFill>
                <a:schemeClr val="bg2"/>
              </a:solidFill>
            </a:endParaRPr>
          </a:p>
        </p:txBody>
      </p:sp>
      <p:pic>
        <p:nvPicPr>
          <p:cNvPr id="33800" name="Picture 14" descr="005_1CSMCOM_CDFnew_n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rcRect t="21515" r="10921" b="16179"/>
              <a:stretch>
                <a:fillRect/>
              </a:stretch>
            </p:blipFill>
          </mc:Choice>
          <mc:Fallback>
            <p:blipFill>
              <a:blip r:embed="rId9"/>
              <a:srcRect t="21515" r="10921" b="16179"/>
              <a:stretch>
                <a:fillRect/>
              </a:stretch>
            </p:blipFill>
          </mc:Fallback>
        </mc:AlternateContent>
        <p:spPr bwMode="auto">
          <a:xfrm>
            <a:off x="152400" y="990600"/>
            <a:ext cx="4876800" cy="4624388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</p:pic>
      <p:pic>
        <p:nvPicPr>
          <p:cNvPr id="33801" name="Picture 15" descr="Picture2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rcRect/>
              <a:stretch>
                <a:fillRect/>
              </a:stretch>
            </p:blipFill>
          </mc:Choice>
          <mc:Fallback>
            <p:blipFill>
              <a:blip r:embed="rId6"/>
              <a:srcRect/>
              <a:stretch>
                <a:fillRect/>
              </a:stretch>
            </p:blipFill>
          </mc:Fallback>
        </mc:AlternateContent>
        <p:spPr bwMode="auto">
          <a:xfrm rot="-5400000">
            <a:off x="-859631" y="2194719"/>
            <a:ext cx="2360612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2" name="Line 16"/>
          <p:cNvSpPr>
            <a:spLocks noChangeShapeType="1"/>
          </p:cNvSpPr>
          <p:nvPr/>
        </p:nvSpPr>
        <p:spPr bwMode="auto">
          <a:xfrm>
            <a:off x="2663825" y="1473200"/>
            <a:ext cx="503238" cy="0"/>
          </a:xfrm>
          <a:prstGeom prst="line">
            <a:avLst/>
          </a:prstGeom>
          <a:noFill/>
          <a:ln w="9525" cap="rnd">
            <a:solidFill>
              <a:schemeClr val="bg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3" name="Line 17"/>
          <p:cNvSpPr>
            <a:spLocks noChangeShapeType="1"/>
          </p:cNvSpPr>
          <p:nvPr/>
        </p:nvSpPr>
        <p:spPr bwMode="auto">
          <a:xfrm>
            <a:off x="2663825" y="1689100"/>
            <a:ext cx="503238" cy="0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4" name="Line 18"/>
          <p:cNvSpPr>
            <a:spLocks noChangeShapeType="1"/>
          </p:cNvSpPr>
          <p:nvPr/>
        </p:nvSpPr>
        <p:spPr bwMode="auto">
          <a:xfrm>
            <a:off x="2663825" y="1905000"/>
            <a:ext cx="503238" cy="0"/>
          </a:xfrm>
          <a:prstGeom prst="line">
            <a:avLst/>
          </a:prstGeom>
          <a:noFill/>
          <a:ln w="19050">
            <a:solidFill>
              <a:schemeClr val="bg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5" name="Rectangle 19"/>
          <p:cNvSpPr>
            <a:spLocks noChangeArrowheads="1"/>
          </p:cNvSpPr>
          <p:nvPr/>
        </p:nvSpPr>
        <p:spPr bwMode="auto">
          <a:xfrm>
            <a:off x="1009650" y="1066800"/>
            <a:ext cx="37798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lvl="1" algn="l">
              <a:spcBef>
                <a:spcPct val="20000"/>
              </a:spcBef>
              <a:buFont typeface="Wingdings" charset="2"/>
              <a:buNone/>
            </a:pPr>
            <a:r>
              <a:rPr lang="it-IT" sz="1800" b="1">
                <a:solidFill>
                  <a:srgbClr val="CC0000"/>
                </a:solidFill>
                <a:latin typeface="Times New Roman" charset="0"/>
              </a:rPr>
              <a:t>Phys. Rev. D71: 032001, 2005</a:t>
            </a:r>
          </a:p>
        </p:txBody>
      </p:sp>
      <p:sp>
        <p:nvSpPr>
          <p:cNvPr id="33806" name="Text Box 20"/>
          <p:cNvSpPr txBox="1">
            <a:spLocks noChangeArrowheads="1"/>
          </p:cNvSpPr>
          <p:nvPr/>
        </p:nvSpPr>
        <p:spPr bwMode="auto">
          <a:xfrm>
            <a:off x="900113" y="3078163"/>
            <a:ext cx="1657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it-IT" sz="1800" b="1">
                <a:solidFill>
                  <a:schemeClr val="bg2"/>
                </a:solidFill>
                <a:latin typeface="Times New Roman" charset="0"/>
              </a:rPr>
              <a:t>CDF data</a:t>
            </a:r>
            <a:endParaRPr lang="it-IT" sz="1800" b="1">
              <a:latin typeface="Times New Roman" charset="0"/>
            </a:endParaRPr>
          </a:p>
        </p:txBody>
      </p:sp>
      <p:sp>
        <p:nvSpPr>
          <p:cNvPr id="33807" name="Line 21"/>
          <p:cNvSpPr>
            <a:spLocks noChangeShapeType="1"/>
          </p:cNvSpPr>
          <p:nvPr/>
        </p:nvSpPr>
        <p:spPr bwMode="auto">
          <a:xfrm flipV="1">
            <a:off x="1404938" y="2509838"/>
            <a:ext cx="71437" cy="5746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8" name="Line 22"/>
          <p:cNvSpPr>
            <a:spLocks noChangeShapeType="1"/>
          </p:cNvSpPr>
          <p:nvPr/>
        </p:nvSpPr>
        <p:spPr bwMode="auto">
          <a:xfrm flipH="1" flipV="1">
            <a:off x="1547813" y="1787525"/>
            <a:ext cx="790575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9" name="Text Box 23"/>
          <p:cNvSpPr txBox="1">
            <a:spLocks noChangeArrowheads="1"/>
          </p:cNvSpPr>
          <p:nvPr/>
        </p:nvSpPr>
        <p:spPr bwMode="auto">
          <a:xfrm>
            <a:off x="3262313" y="2149475"/>
            <a:ext cx="1200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it-IT" sz="2000" b="1">
                <a:solidFill>
                  <a:srgbClr val="FF0000"/>
                </a:solidFill>
                <a:latin typeface="Times New Roman" charset="0"/>
              </a:rPr>
              <a:t/>
            </a:r>
            <a:br>
              <a:rPr lang="it-IT" sz="2000" b="1">
                <a:solidFill>
                  <a:srgbClr val="FF0000"/>
                </a:solidFill>
                <a:latin typeface="Times New Roman" charset="0"/>
              </a:rPr>
            </a:br>
            <a:r>
              <a:rPr lang="it-IT" sz="2000" b="1">
                <a:solidFill>
                  <a:srgbClr val="FF0000"/>
                </a:solidFill>
                <a:latin typeface="Times New Roman" charset="0"/>
              </a:rPr>
              <a:t>CTEQ6L</a:t>
            </a:r>
            <a:br>
              <a:rPr lang="it-IT" sz="2000" b="1">
                <a:solidFill>
                  <a:srgbClr val="FF0000"/>
                </a:solidFill>
                <a:latin typeface="Times New Roman" charset="0"/>
              </a:rPr>
            </a:br>
            <a:r>
              <a:rPr lang="it-IT" sz="2000" b="1">
                <a:solidFill>
                  <a:srgbClr val="FF0000"/>
                </a:solidFill>
                <a:latin typeface="Times New Roman" charset="0"/>
              </a:rPr>
              <a:t>|y|&lt;0.6</a:t>
            </a:r>
          </a:p>
        </p:txBody>
      </p:sp>
      <p:sp>
        <p:nvSpPr>
          <p:cNvPr id="33810" name="Text Box 24"/>
          <p:cNvSpPr>
            <a:spLocks noGrp="1" noChangeArrowheads="1"/>
          </p:cNvSpPr>
          <p:nvPr>
            <p:ph type="body" idx="1"/>
          </p:nvPr>
        </p:nvSpPr>
        <p:spPr>
          <a:xfrm>
            <a:off x="2362200" y="1371600"/>
            <a:ext cx="2438400" cy="838200"/>
          </a:xfrm>
          <a:noFill/>
        </p:spPr>
        <p:txBody>
          <a:bodyPr/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sz="1000">
                <a:effectLst/>
                <a:latin typeface="Times New Roman" charset="0"/>
              </a:rPr>
              <a:t>                      </a:t>
            </a:r>
            <a:r>
              <a:rPr lang="it-IT" sz="1000">
                <a:solidFill>
                  <a:schemeClr val="bg2"/>
                </a:solidFill>
                <a:effectLst/>
                <a:latin typeface="Times New Roman" charset="0"/>
              </a:rPr>
              <a:t>Total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sz="1000">
                <a:solidFill>
                  <a:schemeClr val="bg2"/>
                </a:solidFill>
                <a:effectLst/>
                <a:latin typeface="Times New Roman" charset="0"/>
              </a:rPr>
              <a:t>                      Color octet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sz="1000">
                <a:solidFill>
                  <a:schemeClr val="bg2"/>
                </a:solidFill>
                <a:effectLst/>
                <a:latin typeface="Times New Roman" charset="0"/>
              </a:rPr>
              <a:t>                      Color-singlet</a:t>
            </a:r>
            <a:endParaRPr lang="it-IT" sz="1000">
              <a:effectLst/>
              <a:latin typeface="Times New Roman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sz="1000">
                <a:effectLst/>
                <a:latin typeface="Times New Roman" charset="0"/>
              </a:rPr>
              <a:t>                     </a:t>
            </a:r>
          </a:p>
        </p:txBody>
      </p:sp>
      <p:sp>
        <p:nvSpPr>
          <p:cNvPr id="1081369" name="Rectangle 25"/>
          <p:cNvSpPr>
            <a:spLocks noChangeArrowheads="1"/>
          </p:cNvSpPr>
          <p:nvPr/>
        </p:nvSpPr>
        <p:spPr bwMode="auto">
          <a:xfrm>
            <a:off x="1066800" y="4191000"/>
            <a:ext cx="20002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pPr algn="l">
              <a:buFont typeface="Wingdings" charset="2"/>
              <a:buChar char="à"/>
            </a:pPr>
            <a:r>
              <a:rPr lang="it-IT" sz="20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charset="2"/>
              </a:rPr>
              <a:t>disagreement</a:t>
            </a:r>
          </a:p>
          <a:p>
            <a:pPr algn="l">
              <a:buFont typeface="Wingdings" charset="2"/>
              <a:buNone/>
            </a:pPr>
            <a:r>
              <a:rPr lang="en-US" sz="20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charset="2"/>
              </a:rPr>
              <a:t>at low P</a:t>
            </a:r>
            <a:r>
              <a:rPr lang="en-US" sz="2000" b="1" baseline="-250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</a:t>
            </a:r>
            <a:endParaRPr lang="en-US" sz="2000" b="1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sym typeface="Wingdings" charset="2"/>
            </a:endParaRPr>
          </a:p>
        </p:txBody>
      </p:sp>
      <p:sp>
        <p:nvSpPr>
          <p:cNvPr id="33812" name="Rectangle 26"/>
          <p:cNvSpPr>
            <a:spLocks noChangeArrowheads="1"/>
          </p:cNvSpPr>
          <p:nvPr/>
        </p:nvSpPr>
        <p:spPr bwMode="auto">
          <a:xfrm>
            <a:off x="1676400" y="1447800"/>
            <a:ext cx="815975" cy="4667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solidFill>
                  <a:schemeClr val="bg2"/>
                </a:solidFill>
              </a:rPr>
              <a:t>NRQCD</a:t>
            </a:r>
          </a:p>
          <a:p>
            <a:pPr algn="l"/>
            <a:r>
              <a:rPr lang="en-US">
                <a:solidFill>
                  <a:schemeClr val="bg2"/>
                </a:solidFill>
              </a:rPr>
              <a:t>PYTHIA</a:t>
            </a:r>
            <a:r>
              <a:rPr lang="en-US"/>
              <a:t> </a:t>
            </a:r>
          </a:p>
        </p:txBody>
      </p:sp>
      <p:sp>
        <p:nvSpPr>
          <p:cNvPr id="33813" name="Rectangle 27"/>
          <p:cNvSpPr>
            <a:spLocks noChangeArrowheads="1"/>
          </p:cNvSpPr>
          <p:nvPr/>
        </p:nvSpPr>
        <p:spPr bwMode="auto">
          <a:xfrm>
            <a:off x="5943600" y="2057400"/>
            <a:ext cx="815975" cy="4667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solidFill>
                  <a:schemeClr val="bg2"/>
                </a:solidFill>
              </a:rPr>
              <a:t>NRQCD</a:t>
            </a:r>
          </a:p>
          <a:p>
            <a:pPr algn="l"/>
            <a:r>
              <a:rPr lang="en-US">
                <a:solidFill>
                  <a:schemeClr val="bg2"/>
                </a:solidFill>
              </a:rPr>
              <a:t>PYTHIA</a:t>
            </a:r>
            <a:r>
              <a:rPr lang="en-US"/>
              <a:t> </a:t>
            </a:r>
          </a:p>
        </p:txBody>
      </p:sp>
      <p:sp>
        <p:nvSpPr>
          <p:cNvPr id="33814" name="Rectangle 28"/>
          <p:cNvSpPr>
            <a:spLocks noChangeArrowheads="1"/>
          </p:cNvSpPr>
          <p:nvPr/>
        </p:nvSpPr>
        <p:spPr bwMode="auto">
          <a:xfrm>
            <a:off x="381000" y="5715000"/>
            <a:ext cx="85169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/>
              <a:t>Regularization natural: </a:t>
            </a:r>
            <a:r>
              <a:rPr lang="en-US" sz="2000">
                <a:solidFill>
                  <a:srgbClr val="ABD1FF"/>
                </a:solidFill>
              </a:rPr>
              <a:t>gluon exchange in the t channel d</a:t>
            </a:r>
            <a:r>
              <a:rPr lang="en-US" sz="2000">
                <a:solidFill>
                  <a:srgbClr val="ABD1FF"/>
                </a:solidFill>
                <a:latin typeface="Symbol" charset="2"/>
                <a:sym typeface="Symbol" charset="2"/>
              </a:rPr>
              <a:t></a:t>
            </a:r>
            <a:r>
              <a:rPr lang="en-US" sz="2000">
                <a:solidFill>
                  <a:srgbClr val="ABD1FF"/>
                </a:solidFill>
              </a:rPr>
              <a:t>/dP</a:t>
            </a:r>
            <a:r>
              <a:rPr lang="en-US" sz="2000" baseline="-25000">
                <a:solidFill>
                  <a:srgbClr val="ABD1FF"/>
                </a:solidFill>
              </a:rPr>
              <a:t>T</a:t>
            </a:r>
            <a:r>
              <a:rPr lang="en-US" sz="2000" baseline="30000">
                <a:solidFill>
                  <a:srgbClr val="ABD1FF"/>
                </a:solidFill>
              </a:rPr>
              <a:t>2 </a:t>
            </a:r>
            <a:r>
              <a:rPr lang="en-US" sz="2000">
                <a:solidFill>
                  <a:srgbClr val="ABD1FF"/>
                </a:solidFill>
              </a:rPr>
              <a:t>~ 1/ dP</a:t>
            </a:r>
            <a:r>
              <a:rPr lang="en-US" sz="2000" baseline="-25000">
                <a:solidFill>
                  <a:srgbClr val="ABD1FF"/>
                </a:solidFill>
              </a:rPr>
              <a:t>T</a:t>
            </a:r>
            <a:r>
              <a:rPr lang="en-US" sz="2000" baseline="30000">
                <a:solidFill>
                  <a:srgbClr val="ABD1FF"/>
                </a:solidFill>
              </a:rPr>
              <a:t>4</a:t>
            </a:r>
          </a:p>
          <a:p>
            <a:pPr algn="l"/>
            <a:r>
              <a:rPr lang="en-US" sz="2000">
                <a:solidFill>
                  <a:srgbClr val="CCFF66"/>
                </a:solidFill>
              </a:rPr>
              <a:t>Let’s assume universality: same P</a:t>
            </a:r>
            <a:r>
              <a:rPr lang="en-US" sz="2000" baseline="-25000">
                <a:solidFill>
                  <a:srgbClr val="CCFF66"/>
                </a:solidFill>
              </a:rPr>
              <a:t>T0</a:t>
            </a:r>
            <a:r>
              <a:rPr lang="en-US" sz="2000">
                <a:solidFill>
                  <a:srgbClr val="CCFF66"/>
                </a:solidFill>
              </a:rPr>
              <a:t> of MPI, same energy dependency!</a:t>
            </a:r>
            <a:endParaRPr lang="en-US" sz="2000" baseline="30000"/>
          </a:p>
        </p:txBody>
      </p:sp>
      <p:sp>
        <p:nvSpPr>
          <p:cNvPr id="33815" name="Rectangle 29"/>
          <p:cNvSpPr>
            <a:spLocks noChangeArrowheads="1"/>
          </p:cNvSpPr>
          <p:nvPr/>
        </p:nvSpPr>
        <p:spPr bwMode="auto">
          <a:xfrm>
            <a:off x="1295400" y="5334000"/>
            <a:ext cx="13858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 b="1">
                <a:solidFill>
                  <a:schemeClr val="bg2"/>
                </a:solidFill>
              </a:rPr>
              <a:t>[M.Bargiotti]</a:t>
            </a:r>
            <a:endParaRPr lang="en-US" b="1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Paolo Bartalini (NTU)</a:t>
            </a:r>
          </a:p>
        </p:txBody>
      </p:sp>
      <p:sp>
        <p:nvSpPr>
          <p:cNvPr id="37891" name="Date Placeholder 4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Antananarivo, August 24th 2009</a:t>
            </a:r>
          </a:p>
        </p:txBody>
      </p:sp>
      <p:pic>
        <p:nvPicPr>
          <p:cNvPr id="37892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028700" y="1484313"/>
            <a:ext cx="6999288" cy="4846637"/>
          </a:xfrm>
        </p:spPr>
      </p:pic>
      <p:sp>
        <p:nvSpPr>
          <p:cNvPr id="37893" name="Text Box 4"/>
          <p:cNvSpPr txBox="1">
            <a:spLocks noChangeArrowheads="1"/>
          </p:cNvSpPr>
          <p:nvPr/>
        </p:nvSpPr>
        <p:spPr bwMode="auto">
          <a:xfrm>
            <a:off x="5003800" y="3959225"/>
            <a:ext cx="2736850" cy="5492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 typeface="Wingdings" charset="2"/>
              <a:buChar char="à"/>
            </a:pPr>
            <a:r>
              <a:rPr lang="en-US" sz="1800">
                <a:solidFill>
                  <a:srgbClr val="CE1616"/>
                </a:solidFill>
                <a:latin typeface="Arial" charset="0"/>
                <a:sym typeface="Wingdings" charset="2"/>
              </a:rPr>
              <a:t>Underlying Event</a:t>
            </a:r>
          </a:p>
          <a:p>
            <a:pPr>
              <a:buFont typeface="Wingdings" charset="2"/>
              <a:buNone/>
            </a:pPr>
            <a:r>
              <a:rPr lang="en-US">
                <a:solidFill>
                  <a:srgbClr val="CE1616"/>
                </a:solidFill>
                <a:latin typeface="Arial" charset="0"/>
              </a:rPr>
              <a:t>(separate LARGE topic now …)</a:t>
            </a:r>
            <a:endParaRPr lang="en-US">
              <a:latin typeface="Arial" charset="0"/>
            </a:endParaRPr>
          </a:p>
        </p:txBody>
      </p:sp>
      <p:sp>
        <p:nvSpPr>
          <p:cNvPr id="37894" name="Rectangle 5"/>
          <p:cNvSpPr>
            <a:spLocks noChangeArrowheads="1"/>
          </p:cNvSpPr>
          <p:nvPr/>
        </p:nvSpPr>
        <p:spPr bwMode="auto">
          <a:xfrm>
            <a:off x="1042988" y="836613"/>
            <a:ext cx="6985000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600">
                <a:latin typeface="Arial" charset="0"/>
              </a:rPr>
              <a:t>T. Sj</a:t>
            </a:r>
            <a:r>
              <a:rPr lang="en-US" sz="1600">
                <a:latin typeface="Arial" charset="0"/>
                <a:ea typeface="Arial" charset="0"/>
                <a:cs typeface="Arial" charset="0"/>
              </a:rPr>
              <a:t>ö</a:t>
            </a:r>
            <a:r>
              <a:rPr lang="en-US" sz="1600">
                <a:latin typeface="Arial" charset="0"/>
              </a:rPr>
              <a:t>strand &amp; P. Skands - Eur.Phys.J.C39(2005)129 + JHEP03(2004)053</a:t>
            </a:r>
          </a:p>
        </p:txBody>
      </p:sp>
      <p:sp>
        <p:nvSpPr>
          <p:cNvPr id="37895" name="Text Box 6"/>
          <p:cNvSpPr txBox="1">
            <a:spLocks noChangeArrowheads="1"/>
          </p:cNvSpPr>
          <p:nvPr/>
        </p:nvSpPr>
        <p:spPr bwMode="auto">
          <a:xfrm>
            <a:off x="5105400" y="2349500"/>
            <a:ext cx="2851150" cy="37623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 b="1">
                <a:solidFill>
                  <a:schemeClr val="accent2"/>
                </a:solidFill>
                <a:latin typeface="Arial" charset="0"/>
              </a:rPr>
              <a:t>optional from Pythia 6.3</a:t>
            </a:r>
          </a:p>
        </p:txBody>
      </p:sp>
      <p:sp>
        <p:nvSpPr>
          <p:cNvPr id="964616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547688"/>
          </a:xfrm>
          <a:prstGeom prst="rect">
            <a:avLst/>
          </a:prstGeom>
          <a:noFill/>
          <a:ln w="28575">
            <a:solidFill>
              <a:srgbClr val="993366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b="1" i="1">
                <a:solidFill>
                  <a:srgbClr val="FFA40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“Interleaved evolution” </a:t>
            </a:r>
            <a:r>
              <a:rPr lang="en-US" sz="2800" b="1" i="1">
                <a:solidFill>
                  <a:srgbClr val="FFA40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charset="2"/>
              </a:rPr>
              <a:t>with multiple interactions</a:t>
            </a:r>
            <a:endParaRPr lang="it-IT" sz="2800" b="1" i="1">
              <a:solidFill>
                <a:srgbClr val="FFA401"/>
              </a:solidFill>
              <a:effectLst>
                <a:outerShdw blurRad="38100" dist="38100" dir="2700000" algn="tl">
                  <a:srgbClr val="000000"/>
                </a:outerShdw>
              </a:effectLst>
              <a:sym typeface="Wingdings" charset="2"/>
            </a:endParaRPr>
          </a:p>
        </p:txBody>
      </p:sp>
      <p:sp>
        <p:nvSpPr>
          <p:cNvPr id="37897" name="Rectangle 9"/>
          <p:cNvSpPr>
            <a:spLocks noChangeArrowheads="1"/>
          </p:cNvSpPr>
          <p:nvPr/>
        </p:nvSpPr>
        <p:spPr bwMode="auto">
          <a:xfrm>
            <a:off x="8074025" y="5816600"/>
            <a:ext cx="9032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[P.Skands]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Paolo Bartalini (NTU)</a:t>
            </a:r>
          </a:p>
        </p:txBody>
      </p:sp>
      <p:sp>
        <p:nvSpPr>
          <p:cNvPr id="44035" name="Date Placeholder 4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Antananarivo, August 24th 2009</a:t>
            </a:r>
          </a:p>
        </p:txBody>
      </p:sp>
      <p:sp>
        <p:nvSpPr>
          <p:cNvPr id="9891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z="3200">
                <a:solidFill>
                  <a:schemeClr val="accent2"/>
                </a:solidFill>
              </a:rPr>
              <a:t>Basic Underlying Event Observables </a:t>
            </a:r>
            <a:br>
              <a:rPr lang="en-US" sz="3200">
                <a:solidFill>
                  <a:schemeClr val="accent2"/>
                </a:solidFill>
              </a:rPr>
            </a:br>
            <a:r>
              <a:rPr lang="en-US" sz="1600" i="0">
                <a:solidFill>
                  <a:schemeClr val="hlink"/>
                </a:solidFill>
                <a:effectLst/>
                <a:latin typeface="Arial" charset="0"/>
              </a:rPr>
              <a:t>[R.Field et al., PRD 65 (2003) 092002]</a:t>
            </a:r>
            <a:br>
              <a:rPr lang="en-US" sz="1600" i="0">
                <a:solidFill>
                  <a:schemeClr val="hlink"/>
                </a:solidFill>
                <a:effectLst/>
                <a:latin typeface="Arial" charset="0"/>
              </a:rPr>
            </a:br>
            <a:endParaRPr lang="it-IT" sz="1600" i="0">
              <a:solidFill>
                <a:schemeClr val="hlink"/>
              </a:solidFill>
              <a:effectLst/>
              <a:latin typeface="Arial" charset="0"/>
            </a:endParaRPr>
          </a:p>
        </p:txBody>
      </p:sp>
      <p:sp>
        <p:nvSpPr>
          <p:cNvPr id="44037" name="PubPieSlice"/>
          <p:cNvSpPr>
            <a:spLocks noEditPoints="1" noChangeArrowheads="1"/>
          </p:cNvSpPr>
          <p:nvPr/>
        </p:nvSpPr>
        <p:spPr bwMode="auto">
          <a:xfrm rot="2712654">
            <a:off x="423863" y="1730375"/>
            <a:ext cx="1828800" cy="1828800"/>
          </a:xfrm>
          <a:custGeom>
            <a:avLst/>
            <a:gdLst>
              <a:gd name="T0" fmla="*/ 1062905 w 21600"/>
              <a:gd name="T1" fmla="*/ 12107 h 21600"/>
              <a:gd name="T2" fmla="*/ 914400 w 21600"/>
              <a:gd name="T3" fmla="*/ 914400 h 21600"/>
              <a:gd name="T4" fmla="*/ 25823 w 21600"/>
              <a:gd name="T5" fmla="*/ 1130215 h 21600"/>
              <a:gd name="T6" fmla="*/ 0 60000 65536"/>
              <a:gd name="T7" fmla="*/ 0 60000 65536"/>
              <a:gd name="T8" fmla="*/ 0 60000 65536"/>
              <a:gd name="T9" fmla="*/ 3163 w 21600"/>
              <a:gd name="T10" fmla="*/ 3163 h 21600"/>
              <a:gd name="T11" fmla="*/ 18437 w 21600"/>
              <a:gd name="T12" fmla="*/ 18437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>
                <a:moveTo>
                  <a:pt x="12553" y="143"/>
                </a:moveTo>
                <a:cubicBezTo>
                  <a:pt x="11974" y="47"/>
                  <a:pt x="11387" y="-1"/>
                  <a:pt x="10800" y="-1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1658"/>
                  <a:pt x="102" y="12514"/>
                  <a:pt x="305" y="13348"/>
                </a:cubicBezTo>
                <a:lnTo>
                  <a:pt x="10800" y="10800"/>
                </a:lnTo>
                <a:close/>
              </a:path>
            </a:pathLst>
          </a:custGeom>
          <a:solidFill>
            <a:schemeClr val="accent2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38" name="AutoShape 4"/>
          <p:cNvSpPr>
            <a:spLocks noEditPoints="1" noChangeArrowheads="1"/>
          </p:cNvSpPr>
          <p:nvPr/>
        </p:nvSpPr>
        <p:spPr bwMode="auto">
          <a:xfrm rot="8112654">
            <a:off x="423863" y="1730375"/>
            <a:ext cx="1828800" cy="1828800"/>
          </a:xfrm>
          <a:custGeom>
            <a:avLst/>
            <a:gdLst>
              <a:gd name="T0" fmla="*/ 719921 w 21600"/>
              <a:gd name="T1" fmla="*/ 20913 h 21600"/>
              <a:gd name="T2" fmla="*/ 914400 w 21600"/>
              <a:gd name="T3" fmla="*/ 914400 h 21600"/>
              <a:gd name="T4" fmla="*/ 13293 w 21600"/>
              <a:gd name="T5" fmla="*/ 758529 h 21600"/>
              <a:gd name="T6" fmla="*/ 0 60000 65536"/>
              <a:gd name="T7" fmla="*/ 0 60000 65536"/>
              <a:gd name="T8" fmla="*/ 0 60000 65536"/>
              <a:gd name="T9" fmla="*/ 3163 w 21600"/>
              <a:gd name="T10" fmla="*/ 3163 h 21600"/>
              <a:gd name="T11" fmla="*/ 18437 w 21600"/>
              <a:gd name="T12" fmla="*/ 18437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>
                <a:moveTo>
                  <a:pt x="8503" y="247"/>
                </a:moveTo>
                <a:cubicBezTo>
                  <a:pt x="4207" y="1182"/>
                  <a:pt x="907" y="4627"/>
                  <a:pt x="158" y="8959"/>
                </a:cubicBezTo>
                <a:lnTo>
                  <a:pt x="10800" y="10800"/>
                </a:lnTo>
                <a:close/>
              </a:path>
            </a:pathLst>
          </a:custGeom>
          <a:solidFill>
            <a:srgbClr val="FF6666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rot="10800000">
            <a:prstTxWarp prst="textNoShape">
              <a:avLst/>
            </a:prstTxWarp>
          </a:bodyPr>
          <a:lstStyle/>
          <a:p>
            <a:pPr algn="l"/>
            <a:endParaRPr lang="en-US"/>
          </a:p>
        </p:txBody>
      </p:sp>
      <p:sp>
        <p:nvSpPr>
          <p:cNvPr id="44039" name="AutoShape 5"/>
          <p:cNvSpPr>
            <a:spLocks noEditPoints="1" noChangeArrowheads="1"/>
          </p:cNvSpPr>
          <p:nvPr/>
        </p:nvSpPr>
        <p:spPr bwMode="auto">
          <a:xfrm rot="8112654" flipH="1">
            <a:off x="423863" y="1730375"/>
            <a:ext cx="1828800" cy="1828800"/>
          </a:xfrm>
          <a:custGeom>
            <a:avLst/>
            <a:gdLst>
              <a:gd name="T0" fmla="*/ 1110742 w 21600"/>
              <a:gd name="T1" fmla="*/ 21336 h 21600"/>
              <a:gd name="T2" fmla="*/ 914400 w 21600"/>
              <a:gd name="T3" fmla="*/ 914400 h 21600"/>
              <a:gd name="T4" fmla="*/ 30395 w 21600"/>
              <a:gd name="T5" fmla="*/ 1148419 h 21600"/>
              <a:gd name="T6" fmla="*/ 0 60000 65536"/>
              <a:gd name="T7" fmla="*/ 0 60000 65536"/>
              <a:gd name="T8" fmla="*/ 0 60000 65536"/>
              <a:gd name="T9" fmla="*/ 3163 w 21600"/>
              <a:gd name="T10" fmla="*/ 3163 h 21600"/>
              <a:gd name="T11" fmla="*/ 18437 w 21600"/>
              <a:gd name="T12" fmla="*/ 18437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>
                <a:moveTo>
                  <a:pt x="13119" y="251"/>
                </a:moveTo>
                <a:cubicBezTo>
                  <a:pt x="12357" y="84"/>
                  <a:pt x="11579" y="-1"/>
                  <a:pt x="10800" y="-1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1732"/>
                  <a:pt x="120" y="12661"/>
                  <a:pt x="359" y="13563"/>
                </a:cubicBezTo>
                <a:lnTo>
                  <a:pt x="10800" y="10800"/>
                </a:lnTo>
                <a:close/>
              </a:path>
            </a:pathLst>
          </a:custGeom>
          <a:solidFill>
            <a:schemeClr val="hlink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rot="10800000">
            <a:prstTxWarp prst="textNoShape">
              <a:avLst/>
            </a:prstTxWarp>
          </a:bodyPr>
          <a:lstStyle/>
          <a:p>
            <a:pPr algn="l"/>
            <a:endParaRPr lang="en-US">
              <a:solidFill>
                <a:schemeClr val="hlink"/>
              </a:solidFill>
            </a:endParaRPr>
          </a:p>
        </p:txBody>
      </p:sp>
      <p:sp>
        <p:nvSpPr>
          <p:cNvPr id="44040" name="Line 6"/>
          <p:cNvSpPr>
            <a:spLocks noChangeShapeType="1"/>
          </p:cNvSpPr>
          <p:nvPr/>
        </p:nvSpPr>
        <p:spPr bwMode="auto">
          <a:xfrm rot="21312168" flipV="1">
            <a:off x="576263" y="2187575"/>
            <a:ext cx="1524000" cy="9144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41" name="AutoShape 7"/>
          <p:cNvSpPr>
            <a:spLocks noEditPoints="1" noChangeArrowheads="1"/>
          </p:cNvSpPr>
          <p:nvPr/>
        </p:nvSpPr>
        <p:spPr bwMode="auto">
          <a:xfrm rot="8112654" flipH="1" flipV="1">
            <a:off x="423863" y="1730375"/>
            <a:ext cx="1828800" cy="1828800"/>
          </a:xfrm>
          <a:custGeom>
            <a:avLst/>
            <a:gdLst>
              <a:gd name="T0" fmla="*/ 698500 w 21600"/>
              <a:gd name="T1" fmla="*/ 25823 h 21600"/>
              <a:gd name="T2" fmla="*/ 914400 w 21600"/>
              <a:gd name="T3" fmla="*/ 914400 h 21600"/>
              <a:gd name="T4" fmla="*/ 14393 w 21600"/>
              <a:gd name="T5" fmla="*/ 752517 h 21600"/>
              <a:gd name="T6" fmla="*/ 0 60000 65536"/>
              <a:gd name="T7" fmla="*/ 0 60000 65536"/>
              <a:gd name="T8" fmla="*/ 0 60000 65536"/>
              <a:gd name="T9" fmla="*/ 3163 w 21600"/>
              <a:gd name="T10" fmla="*/ 3163 h 21600"/>
              <a:gd name="T11" fmla="*/ 18437 w 21600"/>
              <a:gd name="T12" fmla="*/ 18437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>
                <a:moveTo>
                  <a:pt x="8250" y="305"/>
                </a:moveTo>
                <a:cubicBezTo>
                  <a:pt x="4095" y="1314"/>
                  <a:pt x="927" y="4680"/>
                  <a:pt x="170" y="8888"/>
                </a:cubicBezTo>
                <a:lnTo>
                  <a:pt x="10800" y="10800"/>
                </a:lnTo>
                <a:close/>
              </a:path>
            </a:pathLst>
          </a:custGeom>
          <a:solidFill>
            <a:srgbClr val="FF6666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l"/>
            <a:endParaRPr lang="en-US">
              <a:solidFill>
                <a:srgbClr val="FF6666"/>
              </a:solidFill>
            </a:endParaRPr>
          </a:p>
        </p:txBody>
      </p:sp>
      <p:sp>
        <p:nvSpPr>
          <p:cNvPr id="44042" name="Line 8"/>
          <p:cNvSpPr>
            <a:spLocks noChangeShapeType="1"/>
          </p:cNvSpPr>
          <p:nvPr/>
        </p:nvSpPr>
        <p:spPr bwMode="auto">
          <a:xfrm>
            <a:off x="576263" y="2187575"/>
            <a:ext cx="1524000" cy="9144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43" name="Line 9"/>
          <p:cNvSpPr>
            <a:spLocks noChangeShapeType="1"/>
          </p:cNvSpPr>
          <p:nvPr/>
        </p:nvSpPr>
        <p:spPr bwMode="auto">
          <a:xfrm flipV="1">
            <a:off x="1338263" y="1273175"/>
            <a:ext cx="0" cy="1371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44" name="AutoShape 10"/>
          <p:cNvSpPr>
            <a:spLocks noChangeArrowheads="1"/>
          </p:cNvSpPr>
          <p:nvPr/>
        </p:nvSpPr>
        <p:spPr bwMode="auto">
          <a:xfrm rot="-675422">
            <a:off x="1643063" y="1730375"/>
            <a:ext cx="519112" cy="533400"/>
          </a:xfrm>
          <a:custGeom>
            <a:avLst/>
            <a:gdLst>
              <a:gd name="T0" fmla="*/ 446797 w 21600"/>
              <a:gd name="T1" fmla="*/ 82010 h 21600"/>
              <a:gd name="T2" fmla="*/ 326920 w 21600"/>
              <a:gd name="T3" fmla="*/ 19188 h 21600"/>
              <a:gd name="T4" fmla="*/ 433146 w 21600"/>
              <a:gd name="T5" fmla="*/ 95469 h 21600"/>
              <a:gd name="T6" fmla="*/ 575325 w 21600"/>
              <a:gd name="T7" fmla="*/ 190123 h 21600"/>
              <a:gd name="T8" fmla="*/ 520049 w 21600"/>
              <a:gd name="T9" fmla="*/ 282011 h 21600"/>
              <a:gd name="T10" fmla="*/ 430599 w 21600"/>
              <a:gd name="T11" fmla="*/ 225213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20545" y="8500"/>
                </a:moveTo>
                <a:cubicBezTo>
                  <a:pt x="19707" y="4951"/>
                  <a:pt x="17008" y="2139"/>
                  <a:pt x="13497" y="1157"/>
                </a:cubicBezTo>
                <a:lnTo>
                  <a:pt x="13709" y="399"/>
                </a:lnTo>
                <a:cubicBezTo>
                  <a:pt x="17496" y="1458"/>
                  <a:pt x="20408" y="4492"/>
                  <a:pt x="21311" y="8319"/>
                </a:cubicBezTo>
                <a:lnTo>
                  <a:pt x="23939" y="7699"/>
                </a:lnTo>
                <a:lnTo>
                  <a:pt x="21639" y="11420"/>
                </a:lnTo>
                <a:lnTo>
                  <a:pt x="17917" y="9120"/>
                </a:lnTo>
                <a:lnTo>
                  <a:pt x="20545" y="850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45" name="Text Box 11"/>
          <p:cNvSpPr txBox="1">
            <a:spLocks noChangeArrowheads="1"/>
          </p:cNvSpPr>
          <p:nvPr/>
        </p:nvSpPr>
        <p:spPr bwMode="auto">
          <a:xfrm>
            <a:off x="885825" y="1958975"/>
            <a:ext cx="8524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Times New Roman" charset="0"/>
              </a:rPr>
              <a:t>“Toward”</a:t>
            </a:r>
          </a:p>
        </p:txBody>
      </p:sp>
      <p:sp>
        <p:nvSpPr>
          <p:cNvPr id="44046" name="Text Box 12"/>
          <p:cNvSpPr txBox="1">
            <a:spLocks noChangeArrowheads="1"/>
          </p:cNvSpPr>
          <p:nvPr/>
        </p:nvSpPr>
        <p:spPr bwMode="auto">
          <a:xfrm>
            <a:off x="957263" y="2949575"/>
            <a:ext cx="7096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Times New Roman" charset="0"/>
              </a:rPr>
              <a:t>“Away”</a:t>
            </a:r>
          </a:p>
        </p:txBody>
      </p:sp>
      <p:sp>
        <p:nvSpPr>
          <p:cNvPr id="44047" name="Text Box 13"/>
          <p:cNvSpPr txBox="1">
            <a:spLocks noChangeArrowheads="1"/>
          </p:cNvSpPr>
          <p:nvPr/>
        </p:nvSpPr>
        <p:spPr bwMode="auto">
          <a:xfrm>
            <a:off x="1412875" y="2505075"/>
            <a:ext cx="9175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b="1">
                <a:solidFill>
                  <a:srgbClr val="003399"/>
                </a:solidFill>
                <a:latin typeface="Times New Roman" charset="0"/>
              </a:rPr>
              <a:t>“Transverse”</a:t>
            </a:r>
          </a:p>
        </p:txBody>
      </p:sp>
      <p:sp>
        <p:nvSpPr>
          <p:cNvPr id="44048" name="Text Box 14"/>
          <p:cNvSpPr txBox="1">
            <a:spLocks noChangeArrowheads="1"/>
          </p:cNvSpPr>
          <p:nvPr/>
        </p:nvSpPr>
        <p:spPr bwMode="auto">
          <a:xfrm>
            <a:off x="396875" y="2503488"/>
            <a:ext cx="9175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b="1">
                <a:solidFill>
                  <a:srgbClr val="003399"/>
                </a:solidFill>
                <a:latin typeface="Times New Roman" charset="0"/>
              </a:rPr>
              <a:t>“Transverse”</a:t>
            </a:r>
          </a:p>
        </p:txBody>
      </p:sp>
      <p:sp>
        <p:nvSpPr>
          <p:cNvPr id="44049" name="Text Box 15"/>
          <p:cNvSpPr txBox="1">
            <a:spLocks noChangeArrowheads="1"/>
          </p:cNvSpPr>
          <p:nvPr/>
        </p:nvSpPr>
        <p:spPr bwMode="auto">
          <a:xfrm>
            <a:off x="423863" y="1196975"/>
            <a:ext cx="8953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b="1">
                <a:latin typeface="Times New Roman" charset="0"/>
              </a:rPr>
              <a:t>Jet #1</a:t>
            </a:r>
          </a:p>
          <a:p>
            <a:r>
              <a:rPr lang="en-US" sz="1400" b="1">
                <a:latin typeface="Times New Roman" charset="0"/>
              </a:rPr>
              <a:t>Direction</a:t>
            </a:r>
          </a:p>
        </p:txBody>
      </p:sp>
      <p:sp>
        <p:nvSpPr>
          <p:cNvPr id="44050" name="Text Box 16"/>
          <p:cNvSpPr txBox="1">
            <a:spLocks noChangeArrowheads="1"/>
          </p:cNvSpPr>
          <p:nvPr/>
        </p:nvSpPr>
        <p:spPr bwMode="auto">
          <a:xfrm>
            <a:off x="1719263" y="1425575"/>
            <a:ext cx="4429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>
                <a:latin typeface="Symbol" charset="2"/>
              </a:rPr>
              <a:t>Df</a:t>
            </a:r>
          </a:p>
        </p:txBody>
      </p:sp>
      <p:sp>
        <p:nvSpPr>
          <p:cNvPr id="44051" name="Rectangle 17"/>
          <p:cNvSpPr>
            <a:spLocks noChangeArrowheads="1"/>
          </p:cNvSpPr>
          <p:nvPr/>
        </p:nvSpPr>
        <p:spPr bwMode="auto">
          <a:xfrm>
            <a:off x="2819400" y="1196975"/>
            <a:ext cx="1009650" cy="2735263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52" name="Rectangle 18"/>
          <p:cNvSpPr>
            <a:spLocks noChangeArrowheads="1"/>
          </p:cNvSpPr>
          <p:nvPr/>
        </p:nvSpPr>
        <p:spPr bwMode="auto">
          <a:xfrm>
            <a:off x="2819400" y="2108200"/>
            <a:ext cx="1009650" cy="9128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53" name="Rectangle 19"/>
          <p:cNvSpPr>
            <a:spLocks noChangeArrowheads="1"/>
          </p:cNvSpPr>
          <p:nvPr/>
        </p:nvSpPr>
        <p:spPr bwMode="auto">
          <a:xfrm>
            <a:off x="2819400" y="1562100"/>
            <a:ext cx="1009650" cy="546100"/>
          </a:xfrm>
          <a:prstGeom prst="rect">
            <a:avLst/>
          </a:prstGeom>
          <a:gradFill rotWithShape="0">
            <a:gsLst>
              <a:gs pos="0">
                <a:srgbClr val="FF7C80"/>
              </a:gs>
              <a:gs pos="100000">
                <a:srgbClr val="FFCC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54" name="Oval 20"/>
          <p:cNvSpPr>
            <a:spLocks noChangeArrowheads="1"/>
          </p:cNvSpPr>
          <p:nvPr/>
        </p:nvSpPr>
        <p:spPr bwMode="auto">
          <a:xfrm>
            <a:off x="2892425" y="2170113"/>
            <a:ext cx="503238" cy="668337"/>
          </a:xfrm>
          <a:prstGeom prst="ellips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55" name="Text Box 21"/>
          <p:cNvSpPr txBox="1">
            <a:spLocks noChangeArrowheads="1"/>
          </p:cNvSpPr>
          <p:nvPr/>
        </p:nvSpPr>
        <p:spPr bwMode="auto">
          <a:xfrm>
            <a:off x="2820988" y="2801938"/>
            <a:ext cx="7254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b="1">
                <a:solidFill>
                  <a:schemeClr val="bg1"/>
                </a:solidFill>
                <a:latin typeface="Tekton" pitchFamily="34" charset="0"/>
              </a:rPr>
              <a:t>Toward</a:t>
            </a:r>
          </a:p>
        </p:txBody>
      </p:sp>
      <p:sp>
        <p:nvSpPr>
          <p:cNvPr id="44056" name="Text Box 22"/>
          <p:cNvSpPr txBox="1">
            <a:spLocks noChangeArrowheads="1"/>
          </p:cNvSpPr>
          <p:nvPr/>
        </p:nvSpPr>
        <p:spPr bwMode="auto">
          <a:xfrm>
            <a:off x="2627313" y="1624013"/>
            <a:ext cx="13192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Tekton" pitchFamily="34" charset="0"/>
              </a:rPr>
              <a:t>Transverse </a:t>
            </a:r>
            <a:r>
              <a:rPr lang="en-US" sz="1400" b="1">
                <a:solidFill>
                  <a:schemeClr val="bg1"/>
                </a:solidFill>
                <a:latin typeface="Tekton" pitchFamily="34" charset="0"/>
              </a:rPr>
              <a:t>  </a:t>
            </a:r>
          </a:p>
        </p:txBody>
      </p:sp>
      <p:sp>
        <p:nvSpPr>
          <p:cNvPr id="44057" name="Rectangle 23"/>
          <p:cNvSpPr>
            <a:spLocks noChangeArrowheads="1"/>
          </p:cNvSpPr>
          <p:nvPr/>
        </p:nvSpPr>
        <p:spPr bwMode="auto">
          <a:xfrm>
            <a:off x="2819400" y="3021013"/>
            <a:ext cx="1009650" cy="485775"/>
          </a:xfrm>
          <a:prstGeom prst="rect">
            <a:avLst/>
          </a:prstGeom>
          <a:gradFill rotWithShape="0">
            <a:gsLst>
              <a:gs pos="0">
                <a:srgbClr val="FF7C80"/>
              </a:gs>
              <a:gs pos="100000">
                <a:srgbClr val="FFCC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58" name="Text Box 24"/>
          <p:cNvSpPr txBox="1">
            <a:spLocks noChangeArrowheads="1"/>
          </p:cNvSpPr>
          <p:nvPr/>
        </p:nvSpPr>
        <p:spPr bwMode="auto">
          <a:xfrm>
            <a:off x="2820988" y="3108325"/>
            <a:ext cx="9969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b="1">
                <a:solidFill>
                  <a:schemeClr val="bg1"/>
                </a:solidFill>
                <a:latin typeface="Tekton" pitchFamily="34" charset="0"/>
              </a:rPr>
              <a:t>Transverse</a:t>
            </a:r>
          </a:p>
        </p:txBody>
      </p:sp>
      <p:sp>
        <p:nvSpPr>
          <p:cNvPr id="44059" name="Text Box 25"/>
          <p:cNvSpPr txBox="1">
            <a:spLocks noChangeArrowheads="1"/>
          </p:cNvSpPr>
          <p:nvPr/>
        </p:nvSpPr>
        <p:spPr bwMode="auto">
          <a:xfrm>
            <a:off x="2820988" y="3590925"/>
            <a:ext cx="5826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b="1">
                <a:solidFill>
                  <a:schemeClr val="bg1"/>
                </a:solidFill>
                <a:latin typeface="Tekton" pitchFamily="34" charset="0"/>
              </a:rPr>
              <a:t>Away</a:t>
            </a:r>
          </a:p>
        </p:txBody>
      </p:sp>
      <p:sp>
        <p:nvSpPr>
          <p:cNvPr id="44060" name="Text Box 26"/>
          <p:cNvSpPr txBox="1">
            <a:spLocks noChangeArrowheads="1"/>
          </p:cNvSpPr>
          <p:nvPr/>
        </p:nvSpPr>
        <p:spPr bwMode="auto">
          <a:xfrm>
            <a:off x="2665413" y="1257300"/>
            <a:ext cx="8286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chemeClr val="bg1"/>
                </a:solidFill>
                <a:latin typeface="Tekton" pitchFamily="34" charset="0"/>
              </a:rPr>
              <a:t>     </a:t>
            </a:r>
            <a:r>
              <a:rPr lang="en-US" b="1">
                <a:solidFill>
                  <a:schemeClr val="bg1"/>
                </a:solidFill>
                <a:latin typeface="Tekton" pitchFamily="34" charset="0"/>
              </a:rPr>
              <a:t>Away</a:t>
            </a:r>
          </a:p>
        </p:txBody>
      </p:sp>
      <p:sp>
        <p:nvSpPr>
          <p:cNvPr id="44061" name="Rectangle 27"/>
          <p:cNvSpPr>
            <a:spLocks noChangeArrowheads="1"/>
          </p:cNvSpPr>
          <p:nvPr/>
        </p:nvSpPr>
        <p:spPr bwMode="auto">
          <a:xfrm>
            <a:off x="2819400" y="1196975"/>
            <a:ext cx="1009650" cy="273526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62" name="Text Box 28"/>
          <p:cNvSpPr txBox="1">
            <a:spLocks noChangeArrowheads="1"/>
          </p:cNvSpPr>
          <p:nvPr/>
        </p:nvSpPr>
        <p:spPr bwMode="auto">
          <a:xfrm>
            <a:off x="2822575" y="2413000"/>
            <a:ext cx="6683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>
                <a:solidFill>
                  <a:schemeClr val="bg1"/>
                </a:solidFill>
                <a:latin typeface="Tekton" pitchFamily="34" charset="0"/>
              </a:rPr>
              <a:t>Jet #1</a:t>
            </a:r>
          </a:p>
        </p:txBody>
      </p:sp>
      <p:sp>
        <p:nvSpPr>
          <p:cNvPr id="44063" name="AutoShape 29"/>
          <p:cNvSpPr>
            <a:spLocks noChangeArrowheads="1"/>
          </p:cNvSpPr>
          <p:nvPr/>
        </p:nvSpPr>
        <p:spPr bwMode="auto">
          <a:xfrm>
            <a:off x="3871913" y="3114675"/>
            <a:ext cx="779462" cy="387350"/>
          </a:xfrm>
          <a:prstGeom prst="leftArrow">
            <a:avLst>
              <a:gd name="adj1" fmla="val 50000"/>
              <a:gd name="adj2" fmla="val 50307"/>
            </a:avLst>
          </a:prstGeom>
          <a:solidFill>
            <a:srgbClr val="FF66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6666"/>
              </a:solidFill>
            </a:endParaRPr>
          </a:p>
        </p:txBody>
      </p:sp>
      <p:sp>
        <p:nvSpPr>
          <p:cNvPr id="44064" name="Text Box 30"/>
          <p:cNvSpPr txBox="1">
            <a:spLocks noChangeArrowheads="1"/>
          </p:cNvSpPr>
          <p:nvPr/>
        </p:nvSpPr>
        <p:spPr bwMode="auto">
          <a:xfrm>
            <a:off x="4716463" y="1196975"/>
            <a:ext cx="4427537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 b="1">
                <a:solidFill>
                  <a:srgbClr val="ABD1FF"/>
                </a:solidFill>
              </a:rPr>
              <a:t>- “Charged jet” definition with </a:t>
            </a:r>
            <a:r>
              <a:rPr lang="en-US" sz="1800" b="1" i="1">
                <a:solidFill>
                  <a:srgbClr val="ABD1FF"/>
                </a:solidFill>
              </a:rPr>
              <a:t>R=0.7</a:t>
            </a:r>
            <a:endParaRPr lang="en-US" sz="1800" b="1">
              <a:solidFill>
                <a:srgbClr val="ABD1FF"/>
              </a:solidFill>
            </a:endParaRPr>
          </a:p>
          <a:p>
            <a:pPr algn="l"/>
            <a:r>
              <a:rPr lang="en-US" sz="1800" b="1">
                <a:solidFill>
                  <a:srgbClr val="ABD1FF"/>
                </a:solidFill>
              </a:rPr>
              <a:t>- Assign all charged particles (P</a:t>
            </a:r>
            <a:r>
              <a:rPr lang="en-US" sz="1800" b="1" baseline="-25000">
                <a:solidFill>
                  <a:srgbClr val="ABD1FF"/>
                </a:solidFill>
              </a:rPr>
              <a:t>T</a:t>
            </a:r>
            <a:r>
              <a:rPr lang="en-US" sz="1800" b="1">
                <a:solidFill>
                  <a:srgbClr val="ABD1FF"/>
                </a:solidFill>
              </a:rPr>
              <a:t>&gt; 0.5 GeV/c) and |</a:t>
            </a:r>
            <a:r>
              <a:rPr lang="en-US" sz="1800" b="1">
                <a:solidFill>
                  <a:srgbClr val="ABD1FF"/>
                </a:solidFill>
                <a:latin typeface="Symbol" charset="2"/>
              </a:rPr>
              <a:t>h</a:t>
            </a:r>
            <a:r>
              <a:rPr lang="en-US" sz="1800" b="1">
                <a:solidFill>
                  <a:srgbClr val="ABD1FF"/>
                </a:solidFill>
              </a:rPr>
              <a:t>|&lt;1  to a jet</a:t>
            </a:r>
            <a:endParaRPr lang="it-IT" sz="1800" b="1">
              <a:solidFill>
                <a:srgbClr val="ABD1FF"/>
              </a:solidFill>
              <a:latin typeface="Arial" charset="0"/>
            </a:endParaRPr>
          </a:p>
        </p:txBody>
      </p:sp>
      <p:sp>
        <p:nvSpPr>
          <p:cNvPr id="44065" name="Text Box 31"/>
          <p:cNvSpPr txBox="1">
            <a:spLocks noChangeArrowheads="1"/>
          </p:cNvSpPr>
          <p:nvPr/>
        </p:nvSpPr>
        <p:spPr bwMode="auto">
          <a:xfrm>
            <a:off x="4654550" y="2133600"/>
            <a:ext cx="448945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>
                <a:solidFill>
                  <a:srgbClr val="99FF33"/>
                </a:solidFill>
              </a:rPr>
              <a:t>In the three different zones define:</a:t>
            </a:r>
          </a:p>
          <a:p>
            <a:pPr algn="l">
              <a:buFontTx/>
              <a:buChar char="-"/>
            </a:pPr>
            <a:r>
              <a:rPr lang="en-US" sz="2000">
                <a:solidFill>
                  <a:srgbClr val="99FF33"/>
                </a:solidFill>
              </a:rPr>
              <a:t> Charged Multiplicity</a:t>
            </a:r>
          </a:p>
          <a:p>
            <a:pPr algn="l">
              <a:buFontTx/>
              <a:buChar char="-"/>
            </a:pPr>
            <a:r>
              <a:rPr lang="en-US" sz="2000">
                <a:solidFill>
                  <a:srgbClr val="99FF33"/>
                </a:solidFill>
              </a:rPr>
              <a:t> </a:t>
            </a:r>
            <a:r>
              <a:rPr lang="en-US" sz="2000">
                <a:solidFill>
                  <a:srgbClr val="99FF33"/>
                </a:solidFill>
                <a:latin typeface="Symbol" charset="2"/>
              </a:rPr>
              <a:t>S</a:t>
            </a:r>
            <a:r>
              <a:rPr lang="en-US" sz="2000">
                <a:solidFill>
                  <a:srgbClr val="99FF33"/>
                </a:solidFill>
              </a:rPr>
              <a:t> P</a:t>
            </a:r>
            <a:r>
              <a:rPr lang="en-US" sz="2000" baseline="-25000">
                <a:solidFill>
                  <a:srgbClr val="99FF33"/>
                </a:solidFill>
              </a:rPr>
              <a:t>T</a:t>
            </a:r>
            <a:r>
              <a:rPr lang="en-US" sz="2000">
                <a:solidFill>
                  <a:srgbClr val="99FF33"/>
                </a:solidFill>
              </a:rPr>
              <a:t> (charged tracks)</a:t>
            </a:r>
            <a:r>
              <a:rPr lang="en-US" sz="2000" baseline="-25000">
                <a:solidFill>
                  <a:srgbClr val="99FF33"/>
                </a:solidFill>
              </a:rPr>
              <a:t> </a:t>
            </a:r>
            <a:endParaRPr lang="en-US" sz="2000">
              <a:solidFill>
                <a:srgbClr val="99FF33"/>
              </a:solidFill>
            </a:endParaRPr>
          </a:p>
          <a:p>
            <a:pPr algn="l"/>
            <a:r>
              <a:rPr lang="en-US" sz="1800">
                <a:solidFill>
                  <a:srgbClr val="FA8A6C"/>
                </a:solidFill>
              </a:rPr>
              <a:t>Transverse regions are expected to be sensitive to the Underlying Event</a:t>
            </a:r>
            <a:endParaRPr lang="it-IT" sz="1800">
              <a:solidFill>
                <a:srgbClr val="FA8A6C"/>
              </a:solidFill>
              <a:latin typeface="Arial" charset="0"/>
            </a:endParaRPr>
          </a:p>
        </p:txBody>
      </p:sp>
      <p:pic>
        <p:nvPicPr>
          <p:cNvPr id="44066" name="Picture 32"/>
          <p:cNvPicPr>
            <a:picLocks noChangeAspect="1" noChangeArrowheads="1"/>
          </p:cNvPicPr>
          <p:nvPr/>
        </p:nvPicPr>
        <p:blipFill>
          <a:blip r:embed="rId3"/>
          <a:srcRect l="9647" t="35619" r="6621" b="30054"/>
          <a:stretch>
            <a:fillRect/>
          </a:stretch>
        </p:blipFill>
        <p:spPr bwMode="auto">
          <a:xfrm>
            <a:off x="179388" y="4368800"/>
            <a:ext cx="4105275" cy="205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67" name="Picture 33"/>
          <p:cNvPicPr>
            <a:picLocks noChangeAspect="1" noChangeArrowheads="1"/>
          </p:cNvPicPr>
          <p:nvPr/>
        </p:nvPicPr>
        <p:blipFill>
          <a:blip r:embed="rId4"/>
          <a:srcRect l="9647" t="35753" r="6621" b="30054"/>
          <a:stretch>
            <a:fillRect/>
          </a:stretch>
        </p:blipFill>
        <p:spPr bwMode="auto">
          <a:xfrm>
            <a:off x="4859338" y="4365625"/>
            <a:ext cx="4105275" cy="207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68" name="Text Box 34"/>
          <p:cNvSpPr txBox="1">
            <a:spLocks noChangeArrowheads="1"/>
          </p:cNvSpPr>
          <p:nvPr/>
        </p:nvSpPr>
        <p:spPr bwMode="auto">
          <a:xfrm>
            <a:off x="6823075" y="3933825"/>
            <a:ext cx="2262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b="1">
                <a:solidFill>
                  <a:srgbClr val="FFFF00"/>
                </a:solidFill>
              </a:rPr>
              <a:t>Smooth connection between </a:t>
            </a:r>
          </a:p>
          <a:p>
            <a:pPr algn="r"/>
            <a:r>
              <a:rPr lang="en-US" b="1">
                <a:solidFill>
                  <a:srgbClr val="FFFF00"/>
                </a:solidFill>
              </a:rPr>
              <a:t>Minimum bias and jet events</a:t>
            </a:r>
            <a:r>
              <a:rPr lang="en-US">
                <a:solidFill>
                  <a:srgbClr val="FFFF00"/>
                </a:solidFill>
              </a:rPr>
              <a:t> </a:t>
            </a:r>
            <a:endParaRPr lang="en-US"/>
          </a:p>
        </p:txBody>
      </p:sp>
      <p:sp>
        <p:nvSpPr>
          <p:cNvPr id="44069" name="Text Box 35"/>
          <p:cNvSpPr txBox="1">
            <a:spLocks noChangeArrowheads="1"/>
          </p:cNvSpPr>
          <p:nvPr/>
        </p:nvSpPr>
        <p:spPr bwMode="auto">
          <a:xfrm>
            <a:off x="179388" y="3933825"/>
            <a:ext cx="2886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b="1">
                <a:solidFill>
                  <a:srgbClr val="FFFF00"/>
                </a:solidFill>
              </a:rPr>
              <a:t>Rapid growth and then </a:t>
            </a:r>
          </a:p>
          <a:p>
            <a:pPr algn="l"/>
            <a:r>
              <a:rPr lang="en-US" b="1">
                <a:solidFill>
                  <a:srgbClr val="FFFF00"/>
                </a:solidFill>
              </a:rPr>
              <a:t>constant plateau for </a:t>
            </a:r>
            <a:r>
              <a:rPr lang="en-US" b="1" i="1">
                <a:solidFill>
                  <a:srgbClr val="FFFF00"/>
                </a:solidFill>
              </a:rPr>
              <a:t>PT(jet#1)&gt;</a:t>
            </a:r>
            <a:r>
              <a:rPr lang="en-US" b="1">
                <a:solidFill>
                  <a:srgbClr val="FFFF00"/>
                </a:solidFill>
              </a:rPr>
              <a:t>5GeV/c</a:t>
            </a:r>
            <a:r>
              <a:rPr lang="en-US">
                <a:solidFill>
                  <a:srgbClr val="FFFF00"/>
                </a:solidFill>
              </a:rPr>
              <a:t>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Footer Placehold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Paolo Bartalini (NTU)</a:t>
            </a:r>
          </a:p>
        </p:txBody>
      </p:sp>
      <p:sp>
        <p:nvSpPr>
          <p:cNvPr id="50179" name="Date Placeholder 3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Antananarivo, August 24th 2009</a:t>
            </a:r>
          </a:p>
        </p:txBody>
      </p:sp>
      <p:sp>
        <p:nvSpPr>
          <p:cNvPr id="9472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 eaLnBrk="1" hangingPunct="1"/>
            <a:r>
              <a:rPr lang="en-US" sz="2800"/>
              <a:t>MPI: Just a successful MB&amp;UE model </a:t>
            </a:r>
            <a:br>
              <a:rPr lang="en-US" sz="2800"/>
            </a:br>
            <a:r>
              <a:rPr lang="en-US" sz="2800"/>
              <a:t>or rather a real feature of nature ?</a:t>
            </a:r>
            <a:endParaRPr lang="en-US"/>
          </a:p>
        </p:txBody>
      </p:sp>
      <p:pic>
        <p:nvPicPr>
          <p:cNvPr id="50181" name="Picture 3"/>
          <p:cNvPicPr>
            <a:picLocks noChangeAspect="1" noChangeArrowheads="1"/>
          </p:cNvPicPr>
          <p:nvPr/>
        </p:nvPicPr>
        <p:blipFill>
          <a:blip r:embed="rId3"/>
          <a:srcRect t="19633"/>
          <a:stretch>
            <a:fillRect/>
          </a:stretch>
        </p:blipFill>
        <p:spPr bwMode="auto">
          <a:xfrm>
            <a:off x="4724400" y="1524000"/>
            <a:ext cx="4221163" cy="4800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50182" name="Text Box 4"/>
          <p:cNvSpPr txBox="1">
            <a:spLocks noChangeArrowheads="1"/>
          </p:cNvSpPr>
          <p:nvPr/>
        </p:nvSpPr>
        <p:spPr bwMode="auto">
          <a:xfrm>
            <a:off x="4724400" y="1524000"/>
            <a:ext cx="4191000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>
                <a:solidFill>
                  <a:schemeClr val="bg2"/>
                </a:solidFill>
                <a:latin typeface="Arial" charset="0"/>
              </a:rPr>
              <a:t>[Paoti Chang Fermilab Conf-97-175-E]</a:t>
            </a:r>
          </a:p>
        </p:txBody>
      </p:sp>
      <p:sp>
        <p:nvSpPr>
          <p:cNvPr id="947206" name="AutoShape 6"/>
          <p:cNvSpPr>
            <a:spLocks noChangeArrowheads="1"/>
          </p:cNvSpPr>
          <p:nvPr/>
        </p:nvSpPr>
        <p:spPr bwMode="auto">
          <a:xfrm>
            <a:off x="152400" y="1447800"/>
            <a:ext cx="4419600" cy="1358900"/>
          </a:xfrm>
          <a:prstGeom prst="star32">
            <a:avLst>
              <a:gd name="adj" fmla="val 45051"/>
            </a:avLst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 b="1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charset="0"/>
            </a:endParaRPr>
          </a:p>
        </p:txBody>
      </p:sp>
      <p:sp>
        <p:nvSpPr>
          <p:cNvPr id="50184" name="Text Box 7"/>
          <p:cNvSpPr txBox="1">
            <a:spLocks noChangeArrowheads="1"/>
          </p:cNvSpPr>
          <p:nvPr/>
        </p:nvSpPr>
        <p:spPr bwMode="auto">
          <a:xfrm>
            <a:off x="304800" y="1905000"/>
            <a:ext cx="410368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600">
                <a:solidFill>
                  <a:srgbClr val="FF0022"/>
                </a:solidFill>
              </a:rPr>
              <a:t>Double high P</a:t>
            </a:r>
            <a:r>
              <a:rPr lang="en-US" sz="1600" baseline="-25000">
                <a:solidFill>
                  <a:srgbClr val="FF0022"/>
                </a:solidFill>
              </a:rPr>
              <a:t>T</a:t>
            </a:r>
            <a:r>
              <a:rPr lang="en-US" sz="1600">
                <a:solidFill>
                  <a:srgbClr val="FF0022"/>
                </a:solidFill>
              </a:rPr>
              <a:t> interactions observed by AFS, UA2, CDF!!!</a:t>
            </a:r>
            <a:endParaRPr lang="en-US" sz="1800">
              <a:solidFill>
                <a:srgbClr val="FF0022"/>
              </a:solidFill>
            </a:endParaRPr>
          </a:p>
        </p:txBody>
      </p:sp>
      <p:sp>
        <p:nvSpPr>
          <p:cNvPr id="50185" name="Rectangle 8"/>
          <p:cNvSpPr>
            <a:spLocks noChangeArrowheads="1"/>
          </p:cNvSpPr>
          <p:nvPr/>
        </p:nvSpPr>
        <p:spPr bwMode="auto">
          <a:xfrm>
            <a:off x="228600" y="2895600"/>
            <a:ext cx="42719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>
                <a:solidFill>
                  <a:schemeClr val="hlink"/>
                </a:solidFill>
                <a:latin typeface="Helvetica" charset="0"/>
              </a:rPr>
              <a:t>[CDF Collab, Phys. Rev. Lett. 79, 584 (1997)]</a:t>
            </a:r>
          </a:p>
        </p:txBody>
      </p:sp>
      <p:sp>
        <p:nvSpPr>
          <p:cNvPr id="50186" name="Rectangle 11"/>
          <p:cNvSpPr>
            <a:spLocks noChangeArrowheads="1"/>
          </p:cNvSpPr>
          <p:nvPr/>
        </p:nvSpPr>
        <p:spPr bwMode="auto">
          <a:xfrm>
            <a:off x="0" y="3352800"/>
            <a:ext cx="4648200" cy="311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l"/>
            <a:r>
              <a:rPr lang="en-GB" sz="1400">
                <a:latin typeface="Arial" charset="0"/>
                <a:ea typeface="DejaVu Sans" pitchFamily="16" charset="0"/>
                <a:cs typeface="DejaVu Sans" pitchFamily="16" charset="0"/>
              </a:rPr>
              <a:t>In the simplest model, DP produces a final state that mimics a combination of two independent scatterings.</a:t>
            </a:r>
            <a:endParaRPr lang="en-GB" sz="1800">
              <a:latin typeface="Arial" charset="0"/>
              <a:ea typeface="DejaVu Sans" pitchFamily="16" charset="0"/>
              <a:cs typeface="DejaVu Sans" pitchFamily="16" charset="0"/>
            </a:endParaRPr>
          </a:p>
          <a:p>
            <a:pPr algn="l">
              <a:lnSpc>
                <a:spcPct val="104000"/>
              </a:lnSpc>
              <a:spcBef>
                <a:spcPts val="800"/>
              </a:spcBef>
              <a:buClr>
                <a:srgbClr val="0033CC"/>
              </a:buClr>
              <a:buSzPct val="100000"/>
              <a:buFont typeface="Arial" charset="0"/>
              <a:buNone/>
            </a:pPr>
            <a:endParaRPr lang="en-GB" sz="1400">
              <a:latin typeface="Arial" charset="0"/>
              <a:ea typeface="DejaVu Sans" pitchFamily="16" charset="0"/>
              <a:cs typeface="DejaVu Sans" pitchFamily="16" charset="0"/>
            </a:endParaRPr>
          </a:p>
          <a:p>
            <a:pPr algn="l">
              <a:lnSpc>
                <a:spcPct val="104000"/>
              </a:lnSpc>
              <a:spcBef>
                <a:spcPts val="800"/>
              </a:spcBef>
              <a:buClr>
                <a:srgbClr val="0033CC"/>
              </a:buClr>
              <a:buSzPct val="100000"/>
              <a:buFont typeface="Arial" charset="0"/>
              <a:buNone/>
            </a:pPr>
            <a:endParaRPr lang="en-GB" sz="1400">
              <a:latin typeface="Arial" charset="0"/>
              <a:ea typeface="DejaVu Sans" pitchFamily="16" charset="0"/>
              <a:cs typeface="DejaVu Sans" pitchFamily="16" charset="0"/>
            </a:endParaRPr>
          </a:p>
          <a:p>
            <a:pPr algn="l">
              <a:lnSpc>
                <a:spcPct val="104000"/>
              </a:lnSpc>
              <a:spcBef>
                <a:spcPts val="800"/>
              </a:spcBef>
              <a:buClr>
                <a:srgbClr val="0033CC"/>
              </a:buClr>
              <a:buSzPct val="100000"/>
              <a:buFont typeface="Arial" charset="0"/>
              <a:buNone/>
            </a:pPr>
            <a:endParaRPr lang="en-GB" sz="1400">
              <a:latin typeface="Arial" charset="0"/>
              <a:ea typeface="DejaVu Sans" pitchFamily="16" charset="0"/>
              <a:cs typeface="DejaVu Sans" pitchFamily="16" charset="0"/>
            </a:endParaRPr>
          </a:p>
          <a:p>
            <a:pPr algn="l">
              <a:lnSpc>
                <a:spcPct val="104000"/>
              </a:lnSpc>
              <a:spcBef>
                <a:spcPts val="800"/>
              </a:spcBef>
              <a:buClr>
                <a:srgbClr val="0033CC"/>
              </a:buClr>
              <a:buSzPct val="100000"/>
              <a:buFont typeface="Arial" charset="0"/>
              <a:buNone/>
            </a:pPr>
            <a:r>
              <a:rPr lang="en-GB" sz="1400">
                <a:latin typeface="Symbol" charset="2"/>
                <a:ea typeface="DejaVu Sans" pitchFamily="16" charset="0"/>
                <a:cs typeface="DejaVu Sans" pitchFamily="16" charset="0"/>
              </a:rPr>
              <a:t>s</a:t>
            </a:r>
            <a:r>
              <a:rPr lang="en-GB" sz="1400" baseline="-33000">
                <a:latin typeface="Arial" charset="0"/>
                <a:ea typeface="DejaVu Sans" pitchFamily="16" charset="0"/>
                <a:cs typeface="DejaVu Sans" pitchFamily="16" charset="0"/>
              </a:rPr>
              <a:t>B</a:t>
            </a:r>
            <a:r>
              <a:rPr lang="en-GB" sz="1400">
                <a:latin typeface="Arial" charset="0"/>
                <a:ea typeface="DejaVu Sans" pitchFamily="16" charset="0"/>
                <a:cs typeface="DejaVu Sans" pitchFamily="16" charset="0"/>
              </a:rPr>
              <a:t> /(2</a:t>
            </a:r>
            <a:r>
              <a:rPr lang="en-GB" sz="1400">
                <a:latin typeface="Symbol" charset="2"/>
                <a:ea typeface="DejaVu Sans" pitchFamily="16" charset="0"/>
                <a:cs typeface="DejaVu Sans" pitchFamily="16" charset="0"/>
              </a:rPr>
              <a:t>s</a:t>
            </a:r>
            <a:r>
              <a:rPr lang="en-GB" sz="1400" baseline="-33000">
                <a:latin typeface="Arial" charset="0"/>
                <a:ea typeface="DejaVu Sans" pitchFamily="16" charset="0"/>
                <a:cs typeface="DejaVu Sans" pitchFamily="16" charset="0"/>
              </a:rPr>
              <a:t>eff</a:t>
            </a:r>
            <a:r>
              <a:rPr lang="en-GB" sz="1400">
                <a:latin typeface="Arial" charset="0"/>
                <a:ea typeface="DejaVu Sans" pitchFamily="16" charset="0"/>
                <a:cs typeface="DejaVu Sans" pitchFamily="16" charset="0"/>
              </a:rPr>
              <a:t>) is the probability of hard scattering B taking place given A, and this will be larger or smaller depending on the parton spatial density.</a:t>
            </a:r>
          </a:p>
          <a:p>
            <a:pPr algn="l">
              <a:lnSpc>
                <a:spcPct val="104000"/>
              </a:lnSpc>
              <a:spcBef>
                <a:spcPts val="800"/>
              </a:spcBef>
              <a:buClr>
                <a:srgbClr val="0033CC"/>
              </a:buClr>
              <a:buSzPct val="100000"/>
              <a:buFont typeface="Arial" charset="0"/>
              <a:buNone/>
            </a:pPr>
            <a:endParaRPr lang="en-GB" sz="1400">
              <a:latin typeface="Arial" charset="0"/>
              <a:ea typeface="DejaVu Sans" pitchFamily="16" charset="0"/>
              <a:cs typeface="DejaVu Sans" pitchFamily="16" charset="0"/>
            </a:endParaRPr>
          </a:p>
          <a:p>
            <a:pPr algn="l">
              <a:lnSpc>
                <a:spcPct val="104000"/>
              </a:lnSpc>
              <a:spcBef>
                <a:spcPts val="800"/>
              </a:spcBef>
              <a:buClr>
                <a:srgbClr val="0033CC"/>
              </a:buClr>
              <a:buSzPct val="100000"/>
              <a:buFont typeface="Arial" charset="0"/>
              <a:buNone/>
            </a:pPr>
            <a:r>
              <a:rPr lang="en-GB" sz="1400">
                <a:latin typeface="Symbol" charset="2"/>
                <a:ea typeface="DejaVu Sans" pitchFamily="16" charset="0"/>
                <a:cs typeface="DejaVu Sans" pitchFamily="16" charset="0"/>
              </a:rPr>
              <a:t>s</a:t>
            </a:r>
            <a:r>
              <a:rPr lang="en-GB" sz="1400" baseline="-33000">
                <a:latin typeface="Arial" charset="0"/>
                <a:ea typeface="DejaVu Sans" pitchFamily="16" charset="0"/>
                <a:cs typeface="DejaVu Sans" pitchFamily="16" charset="0"/>
              </a:rPr>
              <a:t>eff</a:t>
            </a:r>
            <a:r>
              <a:rPr lang="en-GB" sz="1400">
                <a:latin typeface="Arial" charset="0"/>
                <a:ea typeface="DejaVu Sans" pitchFamily="16" charset="0"/>
                <a:cs typeface="DejaVu Sans" pitchFamily="16" charset="0"/>
              </a:rPr>
              <a:t> contains the information on the spatial distribution of partons</a:t>
            </a:r>
            <a:endParaRPr lang="en-US" sz="1400">
              <a:latin typeface="Arial" charset="0"/>
              <a:ea typeface="DejaVu Sans" pitchFamily="16" charset="0"/>
              <a:cs typeface="DejaVu Sans" pitchFamily="16" charset="0"/>
            </a:endParaRPr>
          </a:p>
        </p:txBody>
      </p:sp>
      <p:pic>
        <p:nvPicPr>
          <p:cNvPr id="50187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3962400"/>
            <a:ext cx="1973263" cy="817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0188" name="Text Box 13"/>
          <p:cNvSpPr txBox="1">
            <a:spLocks noChangeArrowheads="1"/>
          </p:cNvSpPr>
          <p:nvPr/>
        </p:nvSpPr>
        <p:spPr bwMode="auto">
          <a:xfrm>
            <a:off x="2133600" y="4114800"/>
            <a:ext cx="2438400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1000" b="1"/>
              <a:t>m=2 for </a:t>
            </a:r>
            <a:r>
              <a:rPr lang="en-GB" sz="1000" b="1">
                <a:ea typeface="DejaVu Sans" pitchFamily="16" charset="0"/>
                <a:cs typeface="DejaVu Sans" pitchFamily="16" charset="0"/>
              </a:rPr>
              <a:t>distinguishable scatterings</a:t>
            </a:r>
          </a:p>
          <a:p>
            <a:pPr algn="l"/>
            <a:r>
              <a:rPr lang="en-GB" sz="1000" b="1">
                <a:ea typeface="DejaVu Sans" pitchFamily="16" charset="0"/>
                <a:cs typeface="DejaVu Sans" pitchFamily="16" charset="0"/>
              </a:rPr>
              <a:t>m=1 for indistinguishable scatterings</a:t>
            </a:r>
            <a:endParaRPr lang="en-US" sz="1600">
              <a:latin typeface="Arial" charset="0"/>
              <a:ea typeface="DejaVu Sans" pitchFamily="16" charset="0"/>
              <a:cs typeface="DejaVu Sans" pitchFamily="16" charset="0"/>
            </a:endParaRPr>
          </a:p>
        </p:txBody>
      </p:sp>
      <p:sp>
        <p:nvSpPr>
          <p:cNvPr id="50189" name="Rectangle 19"/>
          <p:cNvSpPr>
            <a:spLocks noChangeArrowheads="1"/>
          </p:cNvSpPr>
          <p:nvPr/>
        </p:nvSpPr>
        <p:spPr bwMode="auto">
          <a:xfrm>
            <a:off x="5181600" y="4343400"/>
            <a:ext cx="1455738" cy="4064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pPr algn="l"/>
            <a:r>
              <a:rPr lang="en-GB" sz="2000">
                <a:solidFill>
                  <a:schemeClr val="bg2"/>
                </a:solidFill>
                <a:latin typeface="Symbol" charset="2"/>
                <a:ea typeface="DejaVu Sans" pitchFamily="16" charset="0"/>
                <a:cs typeface="DejaVu Sans" pitchFamily="16" charset="0"/>
              </a:rPr>
              <a:t>s</a:t>
            </a:r>
            <a:r>
              <a:rPr lang="en-GB" sz="2000" baseline="-33000">
                <a:solidFill>
                  <a:schemeClr val="bg2"/>
                </a:solidFill>
                <a:latin typeface="Arial" charset="0"/>
                <a:ea typeface="DejaVu Sans" pitchFamily="16" charset="0"/>
                <a:cs typeface="DejaVu Sans" pitchFamily="16" charset="0"/>
              </a:rPr>
              <a:t>eff</a:t>
            </a:r>
            <a:r>
              <a:rPr lang="en-GB" sz="2000">
                <a:solidFill>
                  <a:schemeClr val="bg2"/>
                </a:solidFill>
                <a:latin typeface="Arial" charset="0"/>
                <a:ea typeface="DejaVu Sans" pitchFamily="16" charset="0"/>
                <a:cs typeface="DejaVu Sans" pitchFamily="16" charset="0"/>
              </a:rPr>
              <a:t> ~ 14mb</a:t>
            </a:r>
            <a:endParaRPr lang="en-US" sz="2000" baseline="-33000">
              <a:solidFill>
                <a:schemeClr val="bg2"/>
              </a:solidFill>
              <a:latin typeface="Arial" charset="0"/>
              <a:ea typeface="DejaVu Sans" pitchFamily="16" charset="0"/>
              <a:cs typeface="DejaVu Sans" pitchFamily="16" charset="0"/>
            </a:endParaRPr>
          </a:p>
        </p:txBody>
      </p:sp>
      <p:sp>
        <p:nvSpPr>
          <p:cNvPr id="50190" name="Oval 20"/>
          <p:cNvSpPr>
            <a:spLocks/>
          </p:cNvSpPr>
          <p:nvPr/>
        </p:nvSpPr>
        <p:spPr bwMode="auto">
          <a:xfrm>
            <a:off x="4648200" y="4953000"/>
            <a:ext cx="2273300" cy="12700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91" name="Text Box 21"/>
          <p:cNvSpPr txBox="1">
            <a:spLocks noChangeArrowheads="1"/>
          </p:cNvSpPr>
          <p:nvPr/>
        </p:nvSpPr>
        <p:spPr bwMode="auto">
          <a:xfrm>
            <a:off x="5410200" y="5486400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61313"/>
                </a:solidFill>
              </a:rPr>
              <a:t>DP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Paolo Bartalini (NTU)</a:t>
            </a:r>
          </a:p>
        </p:txBody>
      </p:sp>
      <p:sp>
        <p:nvSpPr>
          <p:cNvPr id="78851" name="Date Placeholder 2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Antananarivo, August 24th 2009</a:t>
            </a:r>
          </a:p>
        </p:txBody>
      </p:sp>
      <p:pic>
        <p:nvPicPr>
          <p:cNvPr id="7885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81000"/>
            <a:ext cx="86106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3" name="Text Box 3"/>
          <p:cNvSpPr txBox="1">
            <a:spLocks noChangeArrowheads="1"/>
          </p:cNvSpPr>
          <p:nvPr/>
        </p:nvSpPr>
        <p:spPr bwMode="auto">
          <a:xfrm>
            <a:off x="0" y="4191000"/>
            <a:ext cx="3505200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sz="1600">
                <a:latin typeface="Verdana" charset="0"/>
                <a:ea typeface="ＭＳ Ｐゴシック" charset="-128"/>
                <a:cs typeface="ＭＳ Ｐゴシック" charset="-128"/>
              </a:rPr>
              <a:t>Charged jet instead of calorimetric:</a:t>
            </a:r>
          </a:p>
          <a:p>
            <a:pPr algn="l" eaLnBrk="0" hangingPunct="0"/>
            <a:endParaRPr lang="en-US" sz="1600">
              <a:latin typeface="Verdana" charset="0"/>
              <a:ea typeface="ＭＳ Ｐゴシック" charset="-128"/>
              <a:cs typeface="ＭＳ Ｐゴシック" charset="-128"/>
            </a:endParaRPr>
          </a:p>
          <a:p>
            <a:pPr algn="l" eaLnBrk="0" hangingPunct="0"/>
            <a:r>
              <a:rPr lang="en-US" sz="1600">
                <a:latin typeface="Verdana" charset="0"/>
                <a:ea typeface="ＭＳ Ｐゴシック" charset="-128"/>
                <a:cs typeface="ＭＳ Ｐゴシック" charset="-128"/>
              </a:rPr>
              <a:t>+ access to low PT region</a:t>
            </a:r>
          </a:p>
          <a:p>
            <a:pPr algn="l" eaLnBrk="0" hangingPunct="0"/>
            <a:endParaRPr lang="en-US" sz="1600">
              <a:latin typeface="Verdana" charset="0"/>
              <a:ea typeface="ＭＳ Ｐゴシック" charset="-128"/>
              <a:cs typeface="ＭＳ Ｐゴシック" charset="-128"/>
            </a:endParaRPr>
          </a:p>
          <a:p>
            <a:pPr algn="l" eaLnBrk="0" hangingPunct="0"/>
            <a:r>
              <a:rPr lang="en-US" sz="1600">
                <a:latin typeface="Verdana" charset="0"/>
                <a:ea typeface="ＭＳ Ｐゴシック" charset="-128"/>
                <a:cs typeface="ＭＳ Ｐゴシック" charset="-128"/>
              </a:rPr>
              <a:t>+ intrinsically free from pile up</a:t>
            </a:r>
          </a:p>
          <a:p>
            <a:pPr algn="l" eaLnBrk="0" hangingPunct="0"/>
            <a:endParaRPr lang="en-US" sz="1600">
              <a:latin typeface="Verdana" charset="0"/>
              <a:ea typeface="ＭＳ Ｐゴシック" charset="-128"/>
              <a:cs typeface="ＭＳ Ｐゴシック" charset="-128"/>
            </a:endParaRPr>
          </a:p>
          <a:p>
            <a:pPr algn="l" eaLnBrk="0" hangingPunct="0"/>
            <a:r>
              <a:rPr lang="en-US" sz="1600">
                <a:latin typeface="Verdana" charset="0"/>
                <a:ea typeface="ＭＳ Ｐゴシック" charset="-128"/>
                <a:cs typeface="ＭＳ Ｐゴシック" charset="-128"/>
              </a:rPr>
              <a:t>+ better control of systematic effects at startup</a:t>
            </a:r>
          </a:p>
        </p:txBody>
      </p:sp>
      <p:sp>
        <p:nvSpPr>
          <p:cNvPr id="78854" name="Rectangle 4"/>
          <p:cNvSpPr>
            <a:spLocks noChangeArrowheads="1"/>
          </p:cNvSpPr>
          <p:nvPr/>
        </p:nvSpPr>
        <p:spPr bwMode="auto">
          <a:xfrm>
            <a:off x="1295400" y="438150"/>
            <a:ext cx="1362075" cy="323850"/>
          </a:xfrm>
          <a:prstGeom prst="rect">
            <a:avLst/>
          </a:prstGeom>
          <a:solidFill>
            <a:srgbClr val="993366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sz="1400">
                <a:latin typeface="Symbol" charset="2"/>
                <a:sym typeface="Symbol" charset="2"/>
              </a:rPr>
              <a:t></a:t>
            </a:r>
            <a:r>
              <a:rPr lang="en-US" sz="1400">
                <a:latin typeface="Verdana" charset="0"/>
              </a:rPr>
              <a:t>R</a:t>
            </a:r>
            <a:r>
              <a:rPr lang="en-US" sz="1400">
                <a:latin typeface="Times" charset="0"/>
              </a:rPr>
              <a:t> </a:t>
            </a:r>
            <a:r>
              <a:rPr lang="en-US" sz="1400">
                <a:latin typeface="Verdana" charset="0"/>
              </a:rPr>
              <a:t> reco/calo</a:t>
            </a:r>
          </a:p>
        </p:txBody>
      </p:sp>
      <p:sp>
        <p:nvSpPr>
          <p:cNvPr id="78855" name="Rectangle 5"/>
          <p:cNvSpPr>
            <a:spLocks noChangeArrowheads="1"/>
          </p:cNvSpPr>
          <p:nvPr/>
        </p:nvSpPr>
        <p:spPr bwMode="auto">
          <a:xfrm>
            <a:off x="5029200" y="457200"/>
            <a:ext cx="1836738" cy="323850"/>
          </a:xfrm>
          <a:prstGeom prst="rect">
            <a:avLst/>
          </a:prstGeom>
          <a:solidFill>
            <a:srgbClr val="993366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sz="1400">
                <a:latin typeface="Verdana" charset="0"/>
              </a:rPr>
              <a:t>PT ratio  reco/calo</a:t>
            </a:r>
          </a:p>
        </p:txBody>
      </p:sp>
      <p:pic>
        <p:nvPicPr>
          <p:cNvPr id="78856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0" y="4267200"/>
            <a:ext cx="3200400" cy="233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7" name="Rectangle 9"/>
          <p:cNvSpPr>
            <a:spLocks noChangeArrowheads="1"/>
          </p:cNvSpPr>
          <p:nvPr/>
        </p:nvSpPr>
        <p:spPr bwMode="auto">
          <a:xfrm>
            <a:off x="4419600" y="4114800"/>
            <a:ext cx="1954213" cy="355600"/>
          </a:xfrm>
          <a:prstGeom prst="rect">
            <a:avLst/>
          </a:prstGeom>
          <a:solidFill>
            <a:srgbClr val="993366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sz="1600">
                <a:latin typeface="Verdana" charset="0"/>
              </a:rPr>
              <a:t>PT ratio</a:t>
            </a:r>
            <a:r>
              <a:rPr lang="en-US" sz="1600">
                <a:latin typeface="Times" charset="0"/>
              </a:rPr>
              <a:t> </a:t>
            </a:r>
            <a:r>
              <a:rPr lang="en-US" sz="1600">
                <a:latin typeface="Verdana" charset="0"/>
              </a:rPr>
              <a:t> MC/reco</a:t>
            </a:r>
          </a:p>
        </p:txBody>
      </p:sp>
      <p:sp>
        <p:nvSpPr>
          <p:cNvPr id="78858" name="Rectangle 10"/>
          <p:cNvSpPr>
            <a:spLocks noChangeArrowheads="1"/>
          </p:cNvSpPr>
          <p:nvPr/>
        </p:nvSpPr>
        <p:spPr bwMode="auto">
          <a:xfrm>
            <a:off x="7086600" y="4800600"/>
            <a:ext cx="20574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>
                <a:latin typeface="Verdana" charset="0"/>
              </a:rPr>
              <a:t>MC/RECO energy calibration of the leading charged jet</a:t>
            </a:r>
          </a:p>
        </p:txBody>
      </p:sp>
      <p:sp>
        <p:nvSpPr>
          <p:cNvPr id="78859" name="Oval 11"/>
          <p:cNvSpPr>
            <a:spLocks noChangeArrowheads="1"/>
          </p:cNvSpPr>
          <p:nvPr/>
        </p:nvSpPr>
        <p:spPr bwMode="auto">
          <a:xfrm>
            <a:off x="0" y="3200400"/>
            <a:ext cx="990600" cy="381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860" name="Text Box 12"/>
          <p:cNvSpPr txBox="1">
            <a:spLocks noChangeArrowheads="1"/>
          </p:cNvSpPr>
          <p:nvPr/>
        </p:nvSpPr>
        <p:spPr bwMode="auto">
          <a:xfrm>
            <a:off x="7058025" y="0"/>
            <a:ext cx="2085975" cy="395288"/>
          </a:xfrm>
          <a:prstGeom prst="rect">
            <a:avLst/>
          </a:prstGeom>
          <a:solidFill>
            <a:schemeClr val="bg2"/>
          </a:solidFill>
          <a:ln w="28575">
            <a:solidFill>
              <a:srgbClr val="993366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it-IT" sz="1800">
                <a:latin typeface="Verdana" charset="0"/>
                <a:ea typeface="Arial" charset="0"/>
                <a:cs typeface="Arial" charset="0"/>
              </a:rPr>
              <a:t>The Charged Jet</a:t>
            </a:r>
          </a:p>
        </p:txBody>
      </p:sp>
      <p:sp>
        <p:nvSpPr>
          <p:cNvPr id="78861" name="Text Box 13"/>
          <p:cNvSpPr txBox="1">
            <a:spLocks noChangeArrowheads="1"/>
          </p:cNvSpPr>
          <p:nvPr/>
        </p:nvSpPr>
        <p:spPr bwMode="auto">
          <a:xfrm>
            <a:off x="4876800" y="838200"/>
            <a:ext cx="1905000" cy="485775"/>
          </a:xfrm>
          <a:prstGeom prst="rect">
            <a:avLst/>
          </a:prstGeom>
          <a:solidFill>
            <a:srgbClr val="FFFF99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b="1">
                <a:solidFill>
                  <a:schemeClr val="bg1"/>
                </a:solidFill>
                <a:latin typeface="Verdana" charset="0"/>
                <a:ea typeface="Arial" charset="0"/>
                <a:cs typeface="Arial" charset="0"/>
              </a:rPr>
              <a:t>PT&gt;900 MeV/c</a:t>
            </a:r>
          </a:p>
          <a:p>
            <a:pPr algn="l"/>
            <a:r>
              <a:rPr lang="en-US" b="1">
                <a:solidFill>
                  <a:schemeClr val="bg1"/>
                </a:solidFill>
                <a:latin typeface="Verdana" charset="0"/>
                <a:ea typeface="Arial" charset="0"/>
                <a:cs typeface="Arial" charset="0"/>
              </a:rPr>
              <a:t>|</a:t>
            </a:r>
            <a:r>
              <a:rPr lang="en-US" b="1">
                <a:solidFill>
                  <a:schemeClr val="bg1"/>
                </a:solidFill>
                <a:latin typeface="Symbol" charset="2"/>
                <a:ea typeface="Arial" charset="0"/>
                <a:cs typeface="Arial" charset="0"/>
              </a:rPr>
              <a:t>h</a:t>
            </a:r>
            <a:r>
              <a:rPr lang="en-US" b="1">
                <a:solidFill>
                  <a:schemeClr val="bg1"/>
                </a:solidFill>
                <a:latin typeface="Verdana" charset="0"/>
                <a:ea typeface="Arial" charset="0"/>
                <a:cs typeface="Arial" charset="0"/>
              </a:rPr>
              <a:t>|&lt;2</a:t>
            </a:r>
            <a:endParaRPr lang="en-US">
              <a:solidFill>
                <a:schemeClr val="bg1"/>
              </a:solidFill>
              <a:latin typeface="Verdana" charset="0"/>
              <a:ea typeface="Arial" charset="0"/>
              <a:cs typeface="Arial" charset="0"/>
            </a:endParaRPr>
          </a:p>
        </p:txBody>
      </p:sp>
      <p:sp>
        <p:nvSpPr>
          <p:cNvPr id="78862" name="Text Box 14"/>
          <p:cNvSpPr txBox="1">
            <a:spLocks noChangeArrowheads="1"/>
          </p:cNvSpPr>
          <p:nvPr/>
        </p:nvSpPr>
        <p:spPr bwMode="auto">
          <a:xfrm>
            <a:off x="914400" y="838200"/>
            <a:ext cx="1905000" cy="485775"/>
          </a:xfrm>
          <a:prstGeom prst="rect">
            <a:avLst/>
          </a:prstGeom>
          <a:solidFill>
            <a:srgbClr val="FFFF99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b="1">
                <a:solidFill>
                  <a:schemeClr val="bg1"/>
                </a:solidFill>
                <a:latin typeface="Verdana" charset="0"/>
                <a:ea typeface="Arial" charset="0"/>
                <a:cs typeface="Arial" charset="0"/>
              </a:rPr>
              <a:t>PT&gt;900 MeV/c</a:t>
            </a:r>
          </a:p>
          <a:p>
            <a:pPr algn="l"/>
            <a:r>
              <a:rPr lang="en-US" b="1">
                <a:solidFill>
                  <a:schemeClr val="bg1"/>
                </a:solidFill>
                <a:latin typeface="Verdana" charset="0"/>
                <a:ea typeface="Arial" charset="0"/>
                <a:cs typeface="Arial" charset="0"/>
              </a:rPr>
              <a:t>|</a:t>
            </a:r>
            <a:r>
              <a:rPr lang="en-US" b="1">
                <a:solidFill>
                  <a:schemeClr val="bg1"/>
                </a:solidFill>
                <a:latin typeface="Symbol" charset="2"/>
                <a:ea typeface="Arial" charset="0"/>
                <a:cs typeface="Arial" charset="0"/>
              </a:rPr>
              <a:t>h</a:t>
            </a:r>
            <a:r>
              <a:rPr lang="en-US" b="1">
                <a:solidFill>
                  <a:schemeClr val="bg1"/>
                </a:solidFill>
                <a:latin typeface="Verdana" charset="0"/>
                <a:ea typeface="Arial" charset="0"/>
                <a:cs typeface="Arial" charset="0"/>
              </a:rPr>
              <a:t>|&lt;2</a:t>
            </a:r>
            <a:endParaRPr lang="en-US">
              <a:solidFill>
                <a:schemeClr val="bg1"/>
              </a:solidFill>
              <a:latin typeface="Verdana" charset="0"/>
              <a:ea typeface="Arial" charset="0"/>
              <a:cs typeface="Arial" charset="0"/>
            </a:endParaRPr>
          </a:p>
        </p:txBody>
      </p:sp>
      <p:sp>
        <p:nvSpPr>
          <p:cNvPr id="78863" name="Rectangle 15"/>
          <p:cNvSpPr>
            <a:spLocks/>
          </p:cNvSpPr>
          <p:nvPr/>
        </p:nvSpPr>
        <p:spPr bwMode="auto">
          <a:xfrm rot="-5400000">
            <a:off x="7581107" y="3272631"/>
            <a:ext cx="2830512" cy="250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defTabSz="642938"/>
            <a:r>
              <a:rPr lang="en-US" sz="1300" i="1">
                <a:solidFill>
                  <a:srgbClr val="CCFF66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CMS Physics Analysis Summary QCD-07-003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Paolo Bartalini (NTU)</a:t>
            </a:r>
          </a:p>
        </p:txBody>
      </p:sp>
      <p:sp>
        <p:nvSpPr>
          <p:cNvPr id="80899" name="Date Placeholder 4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Antananarivo, August 24th 2009</a:t>
            </a:r>
          </a:p>
        </p:txBody>
      </p:sp>
      <p:pic>
        <p:nvPicPr>
          <p:cNvPr id="8090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905000"/>
            <a:ext cx="8458200" cy="377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01" name="Rectangle 3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0" i="0">
                <a:solidFill>
                  <a:schemeClr val="tx1"/>
                </a:solidFill>
                <a:effectLst/>
                <a:ea typeface="Arial" charset="0"/>
                <a:cs typeface="Arial" charset="0"/>
              </a:rPr>
              <a:t>UE in jets: Activity VS distance to charged jet</a:t>
            </a:r>
            <a:endParaRPr lang="en-US" sz="1800" b="0" i="0">
              <a:solidFill>
                <a:schemeClr val="tx1"/>
              </a:solidFill>
              <a:effectLst/>
              <a:latin typeface="Verdana" charset="0"/>
              <a:ea typeface="Arial" charset="0"/>
              <a:cs typeface="Arial" charset="0"/>
            </a:endParaRPr>
          </a:p>
        </p:txBody>
      </p:sp>
      <p:sp>
        <p:nvSpPr>
          <p:cNvPr id="80902" name="Text Box 4"/>
          <p:cNvSpPr txBox="1">
            <a:spLocks noChangeArrowheads="1"/>
          </p:cNvSpPr>
          <p:nvPr/>
        </p:nvSpPr>
        <p:spPr bwMode="auto">
          <a:xfrm>
            <a:off x="5257800" y="2133600"/>
            <a:ext cx="1150938" cy="974725"/>
          </a:xfrm>
          <a:prstGeom prst="rect">
            <a:avLst/>
          </a:prstGeom>
          <a:solidFill>
            <a:schemeClr val="bg1"/>
          </a:solidFill>
          <a:ln w="28575">
            <a:solidFill>
              <a:srgbClr val="99FF33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>
                <a:solidFill>
                  <a:srgbClr val="99FF33"/>
                </a:solidFill>
                <a:latin typeface="Verdana" charset="0"/>
                <a:ea typeface="Arial" charset="0"/>
                <a:cs typeface="Arial" charset="0"/>
              </a:rPr>
              <a:t>Tracks:</a:t>
            </a:r>
          </a:p>
          <a:p>
            <a:pPr algn="l"/>
            <a:r>
              <a:rPr lang="en-US" sz="1800">
                <a:solidFill>
                  <a:srgbClr val="99FF33"/>
                </a:solidFill>
                <a:latin typeface="Verdana" charset="0"/>
                <a:ea typeface="Arial" charset="0"/>
                <a:cs typeface="Arial" charset="0"/>
              </a:rPr>
              <a:t>PT&gt;0.9</a:t>
            </a:r>
          </a:p>
          <a:p>
            <a:pPr algn="l"/>
            <a:r>
              <a:rPr lang="en-US" sz="1800">
                <a:solidFill>
                  <a:srgbClr val="99FF33"/>
                </a:solidFill>
                <a:latin typeface="Verdana" charset="0"/>
                <a:ea typeface="Arial" charset="0"/>
                <a:cs typeface="Arial" charset="0"/>
              </a:rPr>
              <a:t>|</a:t>
            </a:r>
            <a:r>
              <a:rPr lang="en-US" sz="2000" b="1">
                <a:solidFill>
                  <a:srgbClr val="99FF33"/>
                </a:solidFill>
                <a:latin typeface="Symbol" charset="2"/>
                <a:ea typeface="Arial" charset="0"/>
                <a:cs typeface="Arial" charset="0"/>
              </a:rPr>
              <a:t>h</a:t>
            </a:r>
            <a:r>
              <a:rPr lang="en-US" sz="1800">
                <a:solidFill>
                  <a:srgbClr val="99FF33"/>
                </a:solidFill>
                <a:latin typeface="Verdana" charset="0"/>
                <a:ea typeface="Arial" charset="0"/>
                <a:cs typeface="Arial" charset="0"/>
              </a:rPr>
              <a:t>|&lt;2</a:t>
            </a:r>
          </a:p>
        </p:txBody>
      </p:sp>
      <p:grpSp>
        <p:nvGrpSpPr>
          <p:cNvPr id="80903" name="Group 5"/>
          <p:cNvGrpSpPr>
            <a:grpSpLocks/>
          </p:cNvGrpSpPr>
          <p:nvPr/>
        </p:nvGrpSpPr>
        <p:grpSpPr bwMode="auto">
          <a:xfrm>
            <a:off x="7162800" y="990600"/>
            <a:ext cx="1762125" cy="1598613"/>
            <a:chOff x="22" y="473"/>
            <a:chExt cx="1110" cy="1007"/>
          </a:xfrm>
        </p:grpSpPr>
        <p:sp>
          <p:nvSpPr>
            <p:cNvPr id="80915" name="PubPieSlice"/>
            <p:cNvSpPr>
              <a:spLocks noEditPoints="1" noChangeArrowheads="1"/>
            </p:cNvSpPr>
            <p:nvPr/>
          </p:nvSpPr>
          <p:spPr bwMode="auto">
            <a:xfrm rot="2712654">
              <a:off x="258" y="741"/>
              <a:ext cx="738" cy="740"/>
            </a:xfrm>
            <a:custGeom>
              <a:avLst/>
              <a:gdLst>
                <a:gd name="T0" fmla="*/ 429 w 21600"/>
                <a:gd name="T1" fmla="*/ 5 h 21600"/>
                <a:gd name="T2" fmla="*/ 369 w 21600"/>
                <a:gd name="T3" fmla="*/ 370 h 21600"/>
                <a:gd name="T4" fmla="*/ 10 w 21600"/>
                <a:gd name="T5" fmla="*/ 457 h 21600"/>
                <a:gd name="T6" fmla="*/ 0 60000 65536"/>
                <a:gd name="T7" fmla="*/ 0 60000 65536"/>
                <a:gd name="T8" fmla="*/ 0 60000 65536"/>
                <a:gd name="T9" fmla="*/ 3161 w 21600"/>
                <a:gd name="T10" fmla="*/ 3152 h 21600"/>
                <a:gd name="T11" fmla="*/ 18439 w 21600"/>
                <a:gd name="T12" fmla="*/ 18448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>
                  <a:moveTo>
                    <a:pt x="12553" y="143"/>
                  </a:moveTo>
                  <a:cubicBezTo>
                    <a:pt x="11974" y="47"/>
                    <a:pt x="11387" y="-1"/>
                    <a:pt x="10800" y="-1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658"/>
                    <a:pt x="102" y="12514"/>
                    <a:pt x="305" y="13348"/>
                  </a:cubicBezTo>
                  <a:lnTo>
                    <a:pt x="10800" y="10800"/>
                  </a:ln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16" name="PubPieSlice"/>
            <p:cNvSpPr>
              <a:spLocks noEditPoints="1" noChangeArrowheads="1"/>
            </p:cNvSpPr>
            <p:nvPr/>
          </p:nvSpPr>
          <p:spPr bwMode="auto">
            <a:xfrm rot="8112654">
              <a:off x="257" y="742"/>
              <a:ext cx="740" cy="738"/>
            </a:xfrm>
            <a:custGeom>
              <a:avLst/>
              <a:gdLst>
                <a:gd name="T0" fmla="*/ 291 w 21600"/>
                <a:gd name="T1" fmla="*/ 8 h 21600"/>
                <a:gd name="T2" fmla="*/ 370 w 21600"/>
                <a:gd name="T3" fmla="*/ 369 h 21600"/>
                <a:gd name="T4" fmla="*/ 5 w 21600"/>
                <a:gd name="T5" fmla="*/ 306 h 21600"/>
                <a:gd name="T6" fmla="*/ 0 60000 65536"/>
                <a:gd name="T7" fmla="*/ 0 60000 65536"/>
                <a:gd name="T8" fmla="*/ 0 60000 65536"/>
                <a:gd name="T9" fmla="*/ 3152 w 21600"/>
                <a:gd name="T10" fmla="*/ 3161 h 21600"/>
                <a:gd name="T11" fmla="*/ 18448 w 21600"/>
                <a:gd name="T12" fmla="*/ 18439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>
                  <a:moveTo>
                    <a:pt x="8503" y="247"/>
                  </a:moveTo>
                  <a:cubicBezTo>
                    <a:pt x="4207" y="1182"/>
                    <a:pt x="907" y="4627"/>
                    <a:pt x="158" y="8959"/>
                  </a:cubicBezTo>
                  <a:lnTo>
                    <a:pt x="10800" y="10800"/>
                  </a:lnTo>
                  <a:close/>
                </a:path>
              </a:pathLst>
            </a:custGeom>
            <a:solidFill>
              <a:srgbClr val="CCFF33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rot="10800000">
              <a:prstTxWarp prst="textNoShape">
                <a:avLst/>
              </a:prstTxWarp>
            </a:bodyPr>
            <a:lstStyle/>
            <a:p>
              <a:pPr algn="l"/>
              <a:endParaRPr lang="en-US"/>
            </a:p>
          </p:txBody>
        </p:sp>
        <p:sp>
          <p:nvSpPr>
            <p:cNvPr id="80917" name="PubPieSlice"/>
            <p:cNvSpPr>
              <a:spLocks noEditPoints="1" noChangeArrowheads="1"/>
            </p:cNvSpPr>
            <p:nvPr/>
          </p:nvSpPr>
          <p:spPr bwMode="auto">
            <a:xfrm rot="8112654" flipH="1">
              <a:off x="257" y="742"/>
              <a:ext cx="740" cy="738"/>
            </a:xfrm>
            <a:custGeom>
              <a:avLst/>
              <a:gdLst>
                <a:gd name="T0" fmla="*/ 449 w 21600"/>
                <a:gd name="T1" fmla="*/ 9 h 21600"/>
                <a:gd name="T2" fmla="*/ 370 w 21600"/>
                <a:gd name="T3" fmla="*/ 369 h 21600"/>
                <a:gd name="T4" fmla="*/ 12 w 21600"/>
                <a:gd name="T5" fmla="*/ 463 h 21600"/>
                <a:gd name="T6" fmla="*/ 0 60000 65536"/>
                <a:gd name="T7" fmla="*/ 0 60000 65536"/>
                <a:gd name="T8" fmla="*/ 0 60000 65536"/>
                <a:gd name="T9" fmla="*/ 3152 w 21600"/>
                <a:gd name="T10" fmla="*/ 3161 h 21600"/>
                <a:gd name="T11" fmla="*/ 18448 w 21600"/>
                <a:gd name="T12" fmla="*/ 18439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>
                  <a:moveTo>
                    <a:pt x="13119" y="251"/>
                  </a:moveTo>
                  <a:cubicBezTo>
                    <a:pt x="12357" y="84"/>
                    <a:pt x="11579" y="-1"/>
                    <a:pt x="10800" y="-1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732"/>
                    <a:pt x="120" y="12661"/>
                    <a:pt x="359" y="13563"/>
                  </a:cubicBezTo>
                  <a:lnTo>
                    <a:pt x="10800" y="10800"/>
                  </a:lnTo>
                  <a:close/>
                </a:path>
              </a:pathLst>
            </a:custGeom>
            <a:solidFill>
              <a:schemeClr val="hlink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rot="10800000">
              <a:prstTxWarp prst="textNoShape">
                <a:avLst/>
              </a:prstTxWarp>
            </a:bodyPr>
            <a:lstStyle/>
            <a:p>
              <a:pPr algn="l"/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80918" name="PubPieSlice"/>
            <p:cNvSpPr>
              <a:spLocks noEditPoints="1" noChangeArrowheads="1"/>
            </p:cNvSpPr>
            <p:nvPr/>
          </p:nvSpPr>
          <p:spPr bwMode="auto">
            <a:xfrm rot="8112654" flipH="1" flipV="1">
              <a:off x="257" y="742"/>
              <a:ext cx="740" cy="738"/>
            </a:xfrm>
            <a:custGeom>
              <a:avLst/>
              <a:gdLst>
                <a:gd name="T0" fmla="*/ 283 w 21600"/>
                <a:gd name="T1" fmla="*/ 10 h 21600"/>
                <a:gd name="T2" fmla="*/ 370 w 21600"/>
                <a:gd name="T3" fmla="*/ 369 h 21600"/>
                <a:gd name="T4" fmla="*/ 6 w 21600"/>
                <a:gd name="T5" fmla="*/ 304 h 21600"/>
                <a:gd name="T6" fmla="*/ 0 60000 65536"/>
                <a:gd name="T7" fmla="*/ 0 60000 65536"/>
                <a:gd name="T8" fmla="*/ 0 60000 65536"/>
                <a:gd name="T9" fmla="*/ 3152 w 21600"/>
                <a:gd name="T10" fmla="*/ 3161 h 21600"/>
                <a:gd name="T11" fmla="*/ 18448 w 21600"/>
                <a:gd name="T12" fmla="*/ 18439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>
                  <a:moveTo>
                    <a:pt x="8250" y="305"/>
                  </a:moveTo>
                  <a:cubicBezTo>
                    <a:pt x="4095" y="1314"/>
                    <a:pt x="927" y="4680"/>
                    <a:pt x="170" y="8888"/>
                  </a:cubicBezTo>
                  <a:lnTo>
                    <a:pt x="10800" y="10800"/>
                  </a:lnTo>
                  <a:close/>
                </a:path>
              </a:pathLst>
            </a:custGeom>
            <a:solidFill>
              <a:srgbClr val="CCFF33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l"/>
              <a:endParaRPr lang="en-US">
                <a:solidFill>
                  <a:srgbClr val="FF6666"/>
                </a:solidFill>
              </a:endParaRPr>
            </a:p>
          </p:txBody>
        </p:sp>
        <p:sp>
          <p:nvSpPr>
            <p:cNvPr id="80919" name="Line 10"/>
            <p:cNvSpPr>
              <a:spLocks noChangeShapeType="1"/>
            </p:cNvSpPr>
            <p:nvPr/>
          </p:nvSpPr>
          <p:spPr bwMode="auto">
            <a:xfrm flipV="1">
              <a:off x="627" y="558"/>
              <a:ext cx="0" cy="553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20" name="AutoShape 11"/>
            <p:cNvSpPr>
              <a:spLocks noChangeArrowheads="1"/>
            </p:cNvSpPr>
            <p:nvPr/>
          </p:nvSpPr>
          <p:spPr bwMode="auto">
            <a:xfrm rot="-675422">
              <a:off x="751" y="742"/>
              <a:ext cx="209" cy="216"/>
            </a:xfrm>
            <a:custGeom>
              <a:avLst/>
              <a:gdLst>
                <a:gd name="T0" fmla="*/ 180 w 21600"/>
                <a:gd name="T1" fmla="*/ 33 h 21600"/>
                <a:gd name="T2" fmla="*/ 132 w 21600"/>
                <a:gd name="T3" fmla="*/ 8 h 21600"/>
                <a:gd name="T4" fmla="*/ 174 w 21600"/>
                <a:gd name="T5" fmla="*/ 39 h 21600"/>
                <a:gd name="T6" fmla="*/ 232 w 21600"/>
                <a:gd name="T7" fmla="*/ 77 h 21600"/>
                <a:gd name="T8" fmla="*/ 209 w 21600"/>
                <a:gd name="T9" fmla="*/ 114 h 21600"/>
                <a:gd name="T10" fmla="*/ 173 w 21600"/>
                <a:gd name="T11" fmla="*/ 91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204 w 21600"/>
                <a:gd name="T19" fmla="*/ 3200 h 21600"/>
                <a:gd name="T20" fmla="*/ 18396 w 21600"/>
                <a:gd name="T21" fmla="*/ 184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20545" y="8500"/>
                  </a:moveTo>
                  <a:cubicBezTo>
                    <a:pt x="19707" y="4951"/>
                    <a:pt x="17008" y="2139"/>
                    <a:pt x="13497" y="1157"/>
                  </a:cubicBezTo>
                  <a:lnTo>
                    <a:pt x="13709" y="399"/>
                  </a:lnTo>
                  <a:cubicBezTo>
                    <a:pt x="17496" y="1458"/>
                    <a:pt x="20408" y="4492"/>
                    <a:pt x="21311" y="8319"/>
                  </a:cubicBezTo>
                  <a:lnTo>
                    <a:pt x="23939" y="7699"/>
                  </a:lnTo>
                  <a:lnTo>
                    <a:pt x="21639" y="11420"/>
                  </a:lnTo>
                  <a:lnTo>
                    <a:pt x="17917" y="9120"/>
                  </a:lnTo>
                  <a:lnTo>
                    <a:pt x="20545" y="850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21" name="Text Box 12"/>
            <p:cNvSpPr txBox="1">
              <a:spLocks noChangeArrowheads="1"/>
            </p:cNvSpPr>
            <p:nvPr/>
          </p:nvSpPr>
          <p:spPr bwMode="auto">
            <a:xfrm>
              <a:off x="349" y="834"/>
              <a:ext cx="53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imes New Roman" charset="0"/>
                </a:rPr>
                <a:t>“Toward”</a:t>
              </a:r>
            </a:p>
          </p:txBody>
        </p:sp>
        <p:sp>
          <p:nvSpPr>
            <p:cNvPr id="80922" name="Text Box 13"/>
            <p:cNvSpPr txBox="1">
              <a:spLocks noChangeArrowheads="1"/>
            </p:cNvSpPr>
            <p:nvPr/>
          </p:nvSpPr>
          <p:spPr bwMode="auto">
            <a:xfrm>
              <a:off x="394" y="1234"/>
              <a:ext cx="44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imes New Roman" charset="0"/>
                </a:rPr>
                <a:t>“Away”</a:t>
              </a:r>
            </a:p>
          </p:txBody>
        </p:sp>
        <p:sp>
          <p:nvSpPr>
            <p:cNvPr id="80923" name="Text Box 14"/>
            <p:cNvSpPr txBox="1">
              <a:spLocks noChangeArrowheads="1"/>
            </p:cNvSpPr>
            <p:nvPr/>
          </p:nvSpPr>
          <p:spPr bwMode="auto">
            <a:xfrm>
              <a:off x="554" y="1055"/>
              <a:ext cx="57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000" b="1">
                  <a:solidFill>
                    <a:srgbClr val="FF0000"/>
                  </a:solidFill>
                  <a:latin typeface="Times New Roman" charset="0"/>
                </a:rPr>
                <a:t>“Transverse”</a:t>
              </a:r>
            </a:p>
          </p:txBody>
        </p:sp>
        <p:sp>
          <p:nvSpPr>
            <p:cNvPr id="80924" name="Text Box 15"/>
            <p:cNvSpPr txBox="1">
              <a:spLocks noChangeArrowheads="1"/>
            </p:cNvSpPr>
            <p:nvPr/>
          </p:nvSpPr>
          <p:spPr bwMode="auto">
            <a:xfrm>
              <a:off x="144" y="1054"/>
              <a:ext cx="57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000" b="1">
                  <a:solidFill>
                    <a:srgbClr val="FF0000"/>
                  </a:solidFill>
                  <a:latin typeface="Times New Roman" charset="0"/>
                </a:rPr>
                <a:t>“Transverse”</a:t>
              </a:r>
            </a:p>
          </p:txBody>
        </p:sp>
        <p:sp>
          <p:nvSpPr>
            <p:cNvPr id="80925" name="Text Box 16"/>
            <p:cNvSpPr txBox="1">
              <a:spLocks noChangeArrowheads="1"/>
            </p:cNvSpPr>
            <p:nvPr/>
          </p:nvSpPr>
          <p:spPr bwMode="auto">
            <a:xfrm>
              <a:off x="22" y="473"/>
              <a:ext cx="564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rgbClr val="FFFF66"/>
                  </a:solidFill>
                  <a:latin typeface="Times New Roman" charset="0"/>
                </a:rPr>
                <a:t>Jet #1</a:t>
              </a:r>
            </a:p>
            <a:p>
              <a:r>
                <a:rPr lang="en-US" sz="1400" b="1">
                  <a:solidFill>
                    <a:srgbClr val="FFFF66"/>
                  </a:solidFill>
                  <a:latin typeface="Times New Roman" charset="0"/>
                </a:rPr>
                <a:t>Direction</a:t>
              </a:r>
            </a:p>
          </p:txBody>
        </p:sp>
        <p:sp>
          <p:nvSpPr>
            <p:cNvPr id="80926" name="Text Box 17"/>
            <p:cNvSpPr txBox="1">
              <a:spLocks noChangeArrowheads="1"/>
            </p:cNvSpPr>
            <p:nvPr/>
          </p:nvSpPr>
          <p:spPr bwMode="auto">
            <a:xfrm>
              <a:off x="748" y="527"/>
              <a:ext cx="27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800">
                  <a:solidFill>
                    <a:srgbClr val="FFFF66"/>
                  </a:solidFill>
                  <a:latin typeface="Symbol" charset="2"/>
                </a:rPr>
                <a:t>Df</a:t>
              </a:r>
            </a:p>
          </p:txBody>
        </p:sp>
      </p:grpSp>
      <p:sp>
        <p:nvSpPr>
          <p:cNvPr id="80904" name="Rectangle 18"/>
          <p:cNvSpPr>
            <a:spLocks noChangeArrowheads="1"/>
          </p:cNvSpPr>
          <p:nvPr/>
        </p:nvSpPr>
        <p:spPr bwMode="auto">
          <a:xfrm>
            <a:off x="1828800" y="936625"/>
            <a:ext cx="53863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r>
              <a:rPr lang="en-GB" sz="2000">
                <a:solidFill>
                  <a:srgbClr val="FFFF66"/>
                </a:solidFill>
                <a:latin typeface="Arial" charset="0"/>
                <a:ea typeface="Arial" charset="0"/>
                <a:cs typeface="Arial" charset="0"/>
              </a:rPr>
              <a:t>UE Observables VS</a:t>
            </a:r>
            <a:r>
              <a:rPr lang="en-GB" sz="2000">
                <a:solidFill>
                  <a:srgbClr val="FFFF66"/>
                </a:solidFill>
                <a:latin typeface="Comic Sans MS" charset="0"/>
                <a:ea typeface="Arial" charset="0"/>
                <a:cs typeface="Arial" charset="0"/>
              </a:rPr>
              <a:t> </a:t>
            </a:r>
            <a:r>
              <a:rPr lang="en-GB" sz="2000">
                <a:solidFill>
                  <a:srgbClr val="FFFF66"/>
                </a:solidFill>
                <a:latin typeface="Symbol" charset="2"/>
                <a:ea typeface="Arial" charset="0"/>
                <a:cs typeface="Arial" charset="0"/>
                <a:sym typeface="Symbol" charset="2"/>
              </a:rPr>
              <a:t></a:t>
            </a:r>
            <a:r>
              <a:rPr lang="en-GB" sz="2000">
                <a:solidFill>
                  <a:srgbClr val="FFFF66"/>
                </a:solidFill>
                <a:latin typeface="Arial" charset="0"/>
                <a:ea typeface="Arial" charset="0"/>
                <a:cs typeface="Arial" charset="0"/>
              </a:rPr>
              <a:t>Leading Charged Jet Uncorrected distributions from 10pb</a:t>
            </a:r>
            <a:r>
              <a:rPr lang="en-GB" sz="2000" baseline="30000">
                <a:solidFill>
                  <a:srgbClr val="FFFF66"/>
                </a:solidFill>
                <a:latin typeface="Arial" charset="0"/>
                <a:ea typeface="Arial" charset="0"/>
                <a:cs typeface="Arial" charset="0"/>
              </a:rPr>
              <a:t>-1</a:t>
            </a:r>
            <a:endParaRPr lang="en-GB" sz="20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80905" name="Group 19"/>
          <p:cNvGrpSpPr>
            <a:grpSpLocks/>
          </p:cNvGrpSpPr>
          <p:nvPr/>
        </p:nvGrpSpPr>
        <p:grpSpPr bwMode="auto">
          <a:xfrm>
            <a:off x="1828800" y="4724400"/>
            <a:ext cx="1524000" cy="1143000"/>
            <a:chOff x="1152" y="2976"/>
            <a:chExt cx="960" cy="720"/>
          </a:xfrm>
        </p:grpSpPr>
        <p:sp>
          <p:nvSpPr>
            <p:cNvPr id="80912" name="Line 20"/>
            <p:cNvSpPr>
              <a:spLocks noChangeShapeType="1"/>
            </p:cNvSpPr>
            <p:nvPr/>
          </p:nvSpPr>
          <p:spPr bwMode="auto">
            <a:xfrm flipV="1">
              <a:off x="1152" y="2976"/>
              <a:ext cx="0" cy="720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13" name="Line 21"/>
            <p:cNvSpPr>
              <a:spLocks noChangeShapeType="1"/>
            </p:cNvSpPr>
            <p:nvPr/>
          </p:nvSpPr>
          <p:spPr bwMode="auto">
            <a:xfrm flipV="1">
              <a:off x="2112" y="2976"/>
              <a:ext cx="0" cy="720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14" name="Line 22"/>
            <p:cNvSpPr>
              <a:spLocks noChangeShapeType="1"/>
            </p:cNvSpPr>
            <p:nvPr/>
          </p:nvSpPr>
          <p:spPr bwMode="auto">
            <a:xfrm flipH="1">
              <a:off x="1152" y="3696"/>
              <a:ext cx="960" cy="0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0906" name="Text Box 23"/>
          <p:cNvSpPr txBox="1">
            <a:spLocks noChangeArrowheads="1"/>
          </p:cNvSpPr>
          <p:nvPr/>
        </p:nvSpPr>
        <p:spPr bwMode="auto">
          <a:xfrm>
            <a:off x="1924050" y="5859463"/>
            <a:ext cx="1327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FF9900"/>
                </a:solidFill>
                <a:latin typeface="Arial" charset="0"/>
              </a:rPr>
              <a:t>Transverse</a:t>
            </a:r>
          </a:p>
        </p:txBody>
      </p:sp>
      <p:sp>
        <p:nvSpPr>
          <p:cNvPr id="80907" name="Text Box 24"/>
          <p:cNvSpPr txBox="1">
            <a:spLocks noChangeArrowheads="1"/>
          </p:cNvSpPr>
          <p:nvPr/>
        </p:nvSpPr>
        <p:spPr bwMode="auto">
          <a:xfrm>
            <a:off x="2073275" y="1973263"/>
            <a:ext cx="946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FF33CC"/>
                </a:solidFill>
                <a:latin typeface="Arial" charset="0"/>
              </a:rPr>
              <a:t>Toward</a:t>
            </a:r>
          </a:p>
        </p:txBody>
      </p:sp>
      <p:sp>
        <p:nvSpPr>
          <p:cNvPr id="80908" name="Text Box 25"/>
          <p:cNvSpPr txBox="1">
            <a:spLocks noChangeArrowheads="1"/>
          </p:cNvSpPr>
          <p:nvPr/>
        </p:nvSpPr>
        <p:spPr bwMode="auto">
          <a:xfrm>
            <a:off x="501650" y="4213225"/>
            <a:ext cx="742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FF33CC"/>
                </a:solidFill>
                <a:latin typeface="Arial" charset="0"/>
              </a:rPr>
              <a:t>Away</a:t>
            </a:r>
            <a:endParaRPr lang="en-US" sz="1800">
              <a:solidFill>
                <a:srgbClr val="FF33CC"/>
              </a:solidFill>
              <a:latin typeface="Comic Sans MS" charset="0"/>
            </a:endParaRPr>
          </a:p>
        </p:txBody>
      </p:sp>
      <p:sp>
        <p:nvSpPr>
          <p:cNvPr id="80909" name="Text Box 26"/>
          <p:cNvSpPr txBox="1">
            <a:spLocks noChangeArrowheads="1"/>
          </p:cNvSpPr>
          <p:nvPr/>
        </p:nvSpPr>
        <p:spPr bwMode="auto">
          <a:xfrm>
            <a:off x="3733800" y="4213225"/>
            <a:ext cx="742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FF33CC"/>
                </a:solidFill>
                <a:latin typeface="Arial" charset="0"/>
              </a:rPr>
              <a:t>Away</a:t>
            </a:r>
          </a:p>
        </p:txBody>
      </p:sp>
      <p:sp>
        <p:nvSpPr>
          <p:cNvPr id="80910" name="Rectangle 28"/>
          <p:cNvSpPr>
            <a:spLocks/>
          </p:cNvSpPr>
          <p:nvPr/>
        </p:nvSpPr>
        <p:spPr bwMode="auto">
          <a:xfrm rot="-5400000">
            <a:off x="7581107" y="3272631"/>
            <a:ext cx="2830512" cy="250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defTabSz="642938"/>
            <a:r>
              <a:rPr lang="en-US" sz="1300" i="1">
                <a:solidFill>
                  <a:srgbClr val="CCFF66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CMS Physics Analysis Summary QCD-07-003</a:t>
            </a:r>
          </a:p>
        </p:txBody>
      </p:sp>
      <p:sp>
        <p:nvSpPr>
          <p:cNvPr id="80911" name="Text Box 34"/>
          <p:cNvSpPr txBox="1">
            <a:spLocks noChangeArrowheads="1"/>
          </p:cNvSpPr>
          <p:nvPr/>
        </p:nvSpPr>
        <p:spPr bwMode="auto">
          <a:xfrm>
            <a:off x="1143000" y="2286000"/>
            <a:ext cx="1150938" cy="974725"/>
          </a:xfrm>
          <a:prstGeom prst="rect">
            <a:avLst/>
          </a:prstGeom>
          <a:solidFill>
            <a:schemeClr val="bg1"/>
          </a:solidFill>
          <a:ln w="28575">
            <a:solidFill>
              <a:srgbClr val="99FF33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>
                <a:solidFill>
                  <a:srgbClr val="99FF33"/>
                </a:solidFill>
                <a:latin typeface="Verdana" charset="0"/>
                <a:ea typeface="Arial" charset="0"/>
                <a:cs typeface="Arial" charset="0"/>
              </a:rPr>
              <a:t>Tracks:</a:t>
            </a:r>
          </a:p>
          <a:p>
            <a:pPr algn="l"/>
            <a:r>
              <a:rPr lang="en-US" sz="1800">
                <a:solidFill>
                  <a:srgbClr val="99FF33"/>
                </a:solidFill>
                <a:latin typeface="Verdana" charset="0"/>
                <a:ea typeface="Arial" charset="0"/>
                <a:cs typeface="Arial" charset="0"/>
              </a:rPr>
              <a:t>PT&gt;0.9</a:t>
            </a:r>
          </a:p>
          <a:p>
            <a:pPr algn="l"/>
            <a:r>
              <a:rPr lang="en-US" sz="1800">
                <a:solidFill>
                  <a:srgbClr val="99FF33"/>
                </a:solidFill>
                <a:latin typeface="Verdana" charset="0"/>
                <a:ea typeface="Arial" charset="0"/>
                <a:cs typeface="Arial" charset="0"/>
              </a:rPr>
              <a:t>|</a:t>
            </a:r>
            <a:r>
              <a:rPr lang="en-US" sz="2000" b="1">
                <a:solidFill>
                  <a:srgbClr val="99FF33"/>
                </a:solidFill>
                <a:latin typeface="Symbol" charset="2"/>
                <a:ea typeface="Arial" charset="0"/>
                <a:cs typeface="Arial" charset="0"/>
              </a:rPr>
              <a:t>h</a:t>
            </a:r>
            <a:r>
              <a:rPr lang="en-US" sz="1800">
                <a:solidFill>
                  <a:srgbClr val="99FF33"/>
                </a:solidFill>
                <a:latin typeface="Verdana" charset="0"/>
                <a:ea typeface="Arial" charset="0"/>
                <a:cs typeface="Arial" charset="0"/>
              </a:rPr>
              <a:t>|&lt;2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Paolo Bartalini (NTU)</a:t>
            </a:r>
          </a:p>
        </p:txBody>
      </p:sp>
      <p:sp>
        <p:nvSpPr>
          <p:cNvPr id="89091" name="Date Placeholder 4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Antananarivo, August 24th 2009</a:t>
            </a:r>
          </a:p>
        </p:txBody>
      </p:sp>
      <p:sp>
        <p:nvSpPr>
          <p:cNvPr id="11151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UE in Drell-Yan</a:t>
            </a:r>
          </a:p>
        </p:txBody>
      </p:sp>
      <p:pic>
        <p:nvPicPr>
          <p:cNvPr id="89093" name="Picture 3" descr="dy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914400"/>
            <a:ext cx="3200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094" name="Text Box 4"/>
          <p:cNvSpPr txBox="1">
            <a:spLocks noChangeArrowheads="1"/>
          </p:cNvSpPr>
          <p:nvPr/>
        </p:nvSpPr>
        <p:spPr bwMode="auto">
          <a:xfrm>
            <a:off x="4114800" y="1066800"/>
            <a:ext cx="838200" cy="1946275"/>
          </a:xfrm>
          <a:prstGeom prst="rect">
            <a:avLst/>
          </a:prstGeom>
          <a:solidFill>
            <a:schemeClr val="folHlink">
              <a:alpha val="50195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endParaRPr lang="en-US">
              <a:solidFill>
                <a:schemeClr val="bg1"/>
              </a:solidFill>
              <a:latin typeface="Comic Sans MS" charset="0"/>
              <a:ea typeface="ＭＳ Ｐゴシック" charset="-128"/>
              <a:cs typeface="ＭＳ Ｐゴシック" charset="-128"/>
            </a:endParaRPr>
          </a:p>
          <a:p>
            <a:pPr eaLnBrk="0" hangingPunct="0"/>
            <a:endParaRPr lang="en-US">
              <a:solidFill>
                <a:schemeClr val="bg1"/>
              </a:solidFill>
              <a:latin typeface="Comic Sans MS" charset="0"/>
              <a:ea typeface="ＭＳ Ｐゴシック" charset="-128"/>
              <a:cs typeface="ＭＳ Ｐゴシック" charset="-128"/>
            </a:endParaRPr>
          </a:p>
          <a:p>
            <a:pPr eaLnBrk="0" hangingPunct="0"/>
            <a:endParaRPr lang="en-US">
              <a:solidFill>
                <a:schemeClr val="bg1"/>
              </a:solidFill>
              <a:latin typeface="Comic Sans MS" charset="0"/>
              <a:ea typeface="ＭＳ Ｐゴシック" charset="-128"/>
              <a:cs typeface="ＭＳ Ｐゴシック" charset="-128"/>
            </a:endParaRPr>
          </a:p>
          <a:p>
            <a:pPr eaLnBrk="0" hangingPunct="0"/>
            <a:r>
              <a:rPr lang="en-US">
                <a:solidFill>
                  <a:schemeClr val="bg1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UE</a:t>
            </a:r>
          </a:p>
          <a:p>
            <a:pPr eaLnBrk="0" hangingPunct="0"/>
            <a:r>
              <a:rPr lang="en-US">
                <a:solidFill>
                  <a:schemeClr val="bg1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region </a:t>
            </a:r>
          </a:p>
          <a:p>
            <a:pPr eaLnBrk="0" hangingPunct="0"/>
            <a:r>
              <a:rPr lang="en-US">
                <a:solidFill>
                  <a:schemeClr val="bg1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of</a:t>
            </a:r>
          </a:p>
          <a:p>
            <a:pPr eaLnBrk="0" hangingPunct="0"/>
            <a:r>
              <a:rPr lang="en-US">
                <a:solidFill>
                  <a:schemeClr val="bg1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interest</a:t>
            </a:r>
          </a:p>
          <a:p>
            <a:pPr eaLnBrk="0" hangingPunct="0"/>
            <a:endParaRPr lang="en-US">
              <a:solidFill>
                <a:schemeClr val="bg1"/>
              </a:solidFill>
              <a:latin typeface="Comic Sans MS" charset="0"/>
              <a:ea typeface="ＭＳ Ｐゴシック" charset="-128"/>
              <a:cs typeface="ＭＳ Ｐゴシック" charset="-128"/>
            </a:endParaRPr>
          </a:p>
          <a:p>
            <a:pPr eaLnBrk="0" hangingPunct="0"/>
            <a:endParaRPr lang="en-US">
              <a:solidFill>
                <a:schemeClr val="bg1"/>
              </a:solidFill>
              <a:latin typeface="Comic Sans MS" charset="0"/>
              <a:ea typeface="ＭＳ Ｐゴシック" charset="-128"/>
              <a:cs typeface="ＭＳ Ｐゴシック" charset="-128"/>
            </a:endParaRPr>
          </a:p>
          <a:p>
            <a:pPr eaLnBrk="0" hangingPunct="0"/>
            <a:endParaRPr lang="en-US">
              <a:solidFill>
                <a:schemeClr val="bg1"/>
              </a:solidFill>
              <a:latin typeface="Comic Sans M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9095" name="Text Box 5"/>
          <p:cNvSpPr txBox="1">
            <a:spLocks noChangeArrowheads="1"/>
          </p:cNvSpPr>
          <p:nvPr/>
        </p:nvSpPr>
        <p:spPr bwMode="auto">
          <a:xfrm>
            <a:off x="3886200" y="3200400"/>
            <a:ext cx="11953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>
                <a:latin typeface="Verdana" charset="0"/>
                <a:ea typeface="ＭＳ Ｐゴシック" charset="-128"/>
                <a:cs typeface="ＭＳ Ｐゴシック" charset="-128"/>
              </a:rPr>
              <a:t>-2</a:t>
            </a:r>
            <a:r>
              <a:rPr lang="en-US">
                <a:solidFill>
                  <a:srgbClr val="FFFF66"/>
                </a:solidFill>
                <a:latin typeface="Verdana" charset="0"/>
                <a:ea typeface="ＭＳ Ｐゴシック" charset="-128"/>
                <a:cs typeface="ＭＳ Ｐゴシック" charset="-128"/>
              </a:rPr>
              <a:t>  	</a:t>
            </a:r>
            <a:r>
              <a:rPr lang="en-US">
                <a:latin typeface="Verdana" charset="0"/>
                <a:ea typeface="ＭＳ Ｐゴシック" charset="-128"/>
                <a:cs typeface="ＭＳ Ｐゴシック" charset="-128"/>
              </a:rPr>
              <a:t>2</a:t>
            </a:r>
          </a:p>
        </p:txBody>
      </p:sp>
      <p:sp>
        <p:nvSpPr>
          <p:cNvPr id="89096" name="Line 6"/>
          <p:cNvSpPr>
            <a:spLocks noChangeShapeType="1"/>
          </p:cNvSpPr>
          <p:nvPr/>
        </p:nvSpPr>
        <p:spPr bwMode="auto">
          <a:xfrm>
            <a:off x="4191000" y="33528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097" name="Text Box 7"/>
          <p:cNvSpPr txBox="1">
            <a:spLocks noChangeArrowheads="1"/>
          </p:cNvSpPr>
          <p:nvPr/>
        </p:nvSpPr>
        <p:spPr bwMode="auto">
          <a:xfrm>
            <a:off x="4341813" y="3505200"/>
            <a:ext cx="3063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sz="1600">
                <a:solidFill>
                  <a:schemeClr val="bg1"/>
                </a:solidFill>
                <a:latin typeface="Symbol" charset="2"/>
                <a:ea typeface="ＭＳ Ｐゴシック" charset="-128"/>
                <a:cs typeface="ＭＳ Ｐゴシック" charset="-128"/>
                <a:sym typeface="Symbol" charset="2"/>
              </a:rPr>
              <a:t></a:t>
            </a:r>
            <a:endParaRPr lang="en-US" sz="2400">
              <a:solidFill>
                <a:schemeClr val="bg1"/>
              </a:solidFill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9098" name="Line 8"/>
          <p:cNvSpPr>
            <a:spLocks noChangeShapeType="1"/>
          </p:cNvSpPr>
          <p:nvPr/>
        </p:nvSpPr>
        <p:spPr bwMode="auto">
          <a:xfrm flipH="1">
            <a:off x="3816350" y="22352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099" name="Text Box 9"/>
          <p:cNvSpPr txBox="1">
            <a:spLocks noChangeArrowheads="1"/>
          </p:cNvSpPr>
          <p:nvPr/>
        </p:nvSpPr>
        <p:spPr bwMode="auto">
          <a:xfrm>
            <a:off x="3663950" y="3073400"/>
            <a:ext cx="2809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>
                <a:latin typeface="Verdana" charset="0"/>
                <a:ea typeface="ＭＳ Ｐゴシック" charset="-128"/>
                <a:cs typeface="ＭＳ Ｐゴシック" charset="-128"/>
              </a:rPr>
              <a:t>0</a:t>
            </a:r>
          </a:p>
        </p:txBody>
      </p:sp>
      <p:sp>
        <p:nvSpPr>
          <p:cNvPr id="89100" name="Text Box 10"/>
          <p:cNvSpPr txBox="1">
            <a:spLocks noChangeArrowheads="1"/>
          </p:cNvSpPr>
          <p:nvPr/>
        </p:nvSpPr>
        <p:spPr bwMode="auto">
          <a:xfrm>
            <a:off x="3663950" y="787400"/>
            <a:ext cx="3651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>
                <a:latin typeface="Verdana" charset="0"/>
                <a:ea typeface="ＭＳ Ｐゴシック" charset="-128"/>
                <a:cs typeface="ＭＳ Ｐゴシック" charset="-128"/>
              </a:rPr>
              <a:t>2</a:t>
            </a:r>
            <a:r>
              <a:rPr lang="en-US">
                <a:latin typeface="Symbol" charset="2"/>
                <a:ea typeface="ＭＳ Ｐゴシック" charset="-128"/>
                <a:cs typeface="ＭＳ Ｐゴシック" charset="-128"/>
                <a:sym typeface="Symbol" charset="2"/>
              </a:rPr>
              <a:t></a:t>
            </a:r>
            <a:endParaRPr lang="en-US"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9101" name="Text Box 11"/>
          <p:cNvSpPr txBox="1">
            <a:spLocks noChangeArrowheads="1"/>
          </p:cNvSpPr>
          <p:nvPr/>
        </p:nvSpPr>
        <p:spPr bwMode="auto">
          <a:xfrm>
            <a:off x="3678238" y="1854200"/>
            <a:ext cx="2905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sz="1600">
                <a:latin typeface="Symbol" charset="2"/>
                <a:ea typeface="ＭＳ Ｐゴシック" charset="-128"/>
                <a:cs typeface="ＭＳ Ｐゴシック" charset="-128"/>
                <a:sym typeface="Symbol" charset="2"/>
              </a:rPr>
              <a:t></a:t>
            </a:r>
            <a:endParaRPr lang="en-US" sz="1600">
              <a:solidFill>
                <a:schemeClr val="bg1"/>
              </a:solidFill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9102" name="Line 12"/>
          <p:cNvSpPr>
            <a:spLocks noChangeShapeType="1"/>
          </p:cNvSpPr>
          <p:nvPr/>
        </p:nvSpPr>
        <p:spPr bwMode="auto">
          <a:xfrm flipH="1">
            <a:off x="3816350" y="1077913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103" name="Rectangle 13"/>
          <p:cNvSpPr>
            <a:spLocks noChangeArrowheads="1"/>
          </p:cNvSpPr>
          <p:nvPr/>
        </p:nvSpPr>
        <p:spPr bwMode="auto">
          <a:xfrm>
            <a:off x="4876800" y="1504950"/>
            <a:ext cx="40894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 sz="1800">
                <a:latin typeface="Arial" charset="0"/>
                <a:ea typeface="Arial" charset="0"/>
                <a:cs typeface="Arial" charset="0"/>
              </a:rPr>
              <a:t>From D-Y muon pair production</a:t>
            </a:r>
          </a:p>
          <a:p>
            <a:r>
              <a:rPr lang="en-US" sz="1800">
                <a:latin typeface="Arial" charset="0"/>
                <a:ea typeface="Arial" charset="0"/>
                <a:cs typeface="Arial" charset="0"/>
              </a:rPr>
              <a:t>(using muon triggers)</a:t>
            </a:r>
          </a:p>
          <a:p>
            <a:r>
              <a:rPr lang="en-US" sz="1800">
                <a:latin typeface="Arial" charset="0"/>
                <a:ea typeface="Arial" charset="0"/>
                <a:cs typeface="Arial" charset="0"/>
              </a:rPr>
              <a:t>observables are the same but </a:t>
            </a:r>
          </a:p>
          <a:p>
            <a:r>
              <a:rPr lang="en-US" sz="1800">
                <a:latin typeface="Arial" charset="0"/>
                <a:ea typeface="Arial" charset="0"/>
                <a:cs typeface="Arial" charset="0"/>
              </a:rPr>
              <a:t>defined in all the </a:t>
            </a:r>
            <a:r>
              <a:rPr lang="en-US" sz="1800">
                <a:latin typeface="Symbol" charset="2"/>
                <a:ea typeface="Arial" charset="0"/>
                <a:cs typeface="Arial" charset="0"/>
                <a:sym typeface="Symbol" charset="2"/>
              </a:rPr>
              <a:t></a:t>
            </a:r>
            <a:r>
              <a:rPr lang="en-US" sz="1800">
                <a:latin typeface="Arial" charset="0"/>
                <a:ea typeface="Arial" charset="0"/>
                <a:cs typeface="Arial" charset="0"/>
              </a:rPr>
              <a:t> plane </a:t>
            </a:r>
          </a:p>
          <a:p>
            <a:r>
              <a:rPr lang="en-US" sz="1800">
                <a:latin typeface="Arial" charset="0"/>
                <a:ea typeface="Arial" charset="0"/>
                <a:cs typeface="Arial" charset="0"/>
              </a:rPr>
              <a:t>(after removing the </a:t>
            </a:r>
            <a:r>
              <a:rPr lang="en-US" sz="1800">
                <a:latin typeface="Symbol" charset="2"/>
                <a:ea typeface="Arial" charset="0"/>
                <a:cs typeface="Arial" charset="0"/>
                <a:sym typeface="Symbol" charset="2"/>
              </a:rPr>
              <a:t></a:t>
            </a:r>
            <a:r>
              <a:rPr lang="en-US" sz="1800">
                <a:latin typeface="Arial" charset="0"/>
                <a:ea typeface="Arial" charset="0"/>
                <a:cs typeface="Arial" charset="0"/>
              </a:rPr>
              <a:t> pairs everything else is UE)</a:t>
            </a:r>
          </a:p>
        </p:txBody>
      </p:sp>
      <p:pic>
        <p:nvPicPr>
          <p:cNvPr id="89104" name="Picture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3810000"/>
            <a:ext cx="8458200" cy="2665413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89105" name="Oval 21"/>
          <p:cNvSpPr>
            <a:spLocks noChangeArrowheads="1"/>
          </p:cNvSpPr>
          <p:nvPr/>
        </p:nvSpPr>
        <p:spPr bwMode="auto">
          <a:xfrm>
            <a:off x="5562600" y="4191000"/>
            <a:ext cx="76200" cy="76200"/>
          </a:xfrm>
          <a:prstGeom prst="ellipse">
            <a:avLst/>
          </a:pr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106" name="Oval 22"/>
          <p:cNvSpPr>
            <a:spLocks noChangeArrowheads="1"/>
          </p:cNvSpPr>
          <p:nvPr/>
        </p:nvSpPr>
        <p:spPr bwMode="auto">
          <a:xfrm>
            <a:off x="5562600" y="4419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107" name="Text Box 23"/>
          <p:cNvSpPr txBox="1">
            <a:spLocks noChangeArrowheads="1"/>
          </p:cNvSpPr>
          <p:nvPr/>
        </p:nvSpPr>
        <p:spPr bwMode="auto">
          <a:xfrm>
            <a:off x="5638800" y="4038600"/>
            <a:ext cx="698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chemeClr val="bg2"/>
                </a:solidFill>
                <a:latin typeface="Arial" charset="0"/>
              </a:rPr>
              <a:t>RECO</a:t>
            </a:r>
          </a:p>
        </p:txBody>
      </p:sp>
      <p:sp>
        <p:nvSpPr>
          <p:cNvPr id="89108" name="Text Box 24"/>
          <p:cNvSpPr txBox="1">
            <a:spLocks noChangeArrowheads="1"/>
          </p:cNvSpPr>
          <p:nvPr/>
        </p:nvSpPr>
        <p:spPr bwMode="auto">
          <a:xfrm>
            <a:off x="5757863" y="4314825"/>
            <a:ext cx="460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chemeClr val="bg2"/>
                </a:solidFill>
                <a:latin typeface="Arial" charset="0"/>
              </a:rPr>
              <a:t>MC</a:t>
            </a:r>
            <a:endParaRPr lang="en-US" sz="1400">
              <a:latin typeface="Arial" charset="0"/>
            </a:endParaRPr>
          </a:p>
        </p:txBody>
      </p:sp>
      <p:sp>
        <p:nvSpPr>
          <p:cNvPr id="89109" name="Rectangle 25"/>
          <p:cNvSpPr>
            <a:spLocks noChangeArrowheads="1"/>
          </p:cNvSpPr>
          <p:nvPr/>
        </p:nvSpPr>
        <p:spPr bwMode="auto">
          <a:xfrm>
            <a:off x="5526088" y="1066800"/>
            <a:ext cx="3014662" cy="284163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 charset="0"/>
              </a:rPr>
              <a:t>J. Phys. G: Nucl. Part. Phys. 34 995-1579</a:t>
            </a:r>
          </a:p>
        </p:txBody>
      </p:sp>
      <p:sp>
        <p:nvSpPr>
          <p:cNvPr id="89110" name="Oval 26"/>
          <p:cNvSpPr>
            <a:spLocks noChangeArrowheads="1"/>
          </p:cNvSpPr>
          <p:nvPr/>
        </p:nvSpPr>
        <p:spPr bwMode="auto">
          <a:xfrm>
            <a:off x="1328738" y="4219575"/>
            <a:ext cx="76200" cy="76200"/>
          </a:xfrm>
          <a:prstGeom prst="ellipse">
            <a:avLst/>
          </a:pr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111" name="Oval 27"/>
          <p:cNvSpPr>
            <a:spLocks noChangeArrowheads="1"/>
          </p:cNvSpPr>
          <p:nvPr/>
        </p:nvSpPr>
        <p:spPr bwMode="auto">
          <a:xfrm>
            <a:off x="1328738" y="4448175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112" name="Text Box 28"/>
          <p:cNvSpPr txBox="1">
            <a:spLocks noChangeArrowheads="1"/>
          </p:cNvSpPr>
          <p:nvPr/>
        </p:nvSpPr>
        <p:spPr bwMode="auto">
          <a:xfrm>
            <a:off x="1404938" y="4067175"/>
            <a:ext cx="698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chemeClr val="bg2"/>
                </a:solidFill>
                <a:latin typeface="Arial" charset="0"/>
              </a:rPr>
              <a:t>RECO</a:t>
            </a:r>
          </a:p>
        </p:txBody>
      </p:sp>
      <p:sp>
        <p:nvSpPr>
          <p:cNvPr id="89113" name="Text Box 29"/>
          <p:cNvSpPr txBox="1">
            <a:spLocks noChangeArrowheads="1"/>
          </p:cNvSpPr>
          <p:nvPr/>
        </p:nvSpPr>
        <p:spPr bwMode="auto">
          <a:xfrm>
            <a:off x="1524000" y="4343400"/>
            <a:ext cx="460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chemeClr val="bg2"/>
                </a:solidFill>
                <a:latin typeface="Arial" charset="0"/>
              </a:rPr>
              <a:t>MC</a:t>
            </a:r>
            <a:endParaRPr lang="en-US" sz="14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Paolo Bartalini (NTU)</a:t>
            </a:r>
          </a:p>
        </p:txBody>
      </p:sp>
      <p:sp>
        <p:nvSpPr>
          <p:cNvPr id="91139" name="Date Placeholder 4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Antananarivo, August 24th 2009</a:t>
            </a:r>
          </a:p>
        </p:txBody>
      </p:sp>
      <p:pic>
        <p:nvPicPr>
          <p:cNvPr id="91140" name="Picture 9" descr="ue-ZZrndZINC0pre-per-m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3810000"/>
            <a:ext cx="4029075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41" name="Text Box 3"/>
          <p:cNvSpPr txBox="1">
            <a:spLocks noChangeArrowheads="1"/>
          </p:cNvSpPr>
          <p:nvPr/>
        </p:nvSpPr>
        <p:spPr bwMode="auto">
          <a:xfrm>
            <a:off x="250825" y="1406525"/>
            <a:ext cx="8886825" cy="1471613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1800">
                <a:latin typeface="Verdana" charset="0"/>
              </a:rPr>
              <a:t>1. How well can we predict the isolation cut efficiency using the current </a:t>
            </a:r>
          </a:p>
          <a:p>
            <a:pPr algn="just"/>
            <a:r>
              <a:rPr lang="en-US" sz="1800">
                <a:latin typeface="Verdana" charset="0"/>
              </a:rPr>
              <a:t>Monte Carlo generators?</a:t>
            </a:r>
          </a:p>
          <a:p>
            <a:pPr algn="just"/>
            <a:r>
              <a:rPr lang="en-US" sz="1800">
                <a:latin typeface="Verdana" charset="0"/>
              </a:rPr>
              <a:t>2. Can we calibrate the isolation cut efficiency using the experimental data </a:t>
            </a:r>
          </a:p>
          <a:p>
            <a:pPr algn="just"/>
            <a:r>
              <a:rPr lang="en-US" sz="1800">
                <a:latin typeface="Verdana" charset="0"/>
              </a:rPr>
              <a:t>themselves and, if yes, would the associated experimental systematic</a:t>
            </a:r>
          </a:p>
          <a:p>
            <a:pPr algn="just"/>
            <a:r>
              <a:rPr lang="en-US" sz="1800">
                <a:latin typeface="Verdana" charset="0"/>
              </a:rPr>
              <a:t>errors be smaller than the Monte Carlo based theoretical uncertainties?</a:t>
            </a:r>
          </a:p>
        </p:txBody>
      </p:sp>
      <p:sp>
        <p:nvSpPr>
          <p:cNvPr id="91142" name="Rectangle 4"/>
          <p:cNvSpPr>
            <a:spLocks noChangeArrowheads="1"/>
          </p:cNvSpPr>
          <p:nvPr/>
        </p:nvSpPr>
        <p:spPr bwMode="auto">
          <a:xfrm>
            <a:off x="250825" y="2997200"/>
            <a:ext cx="4033838" cy="649288"/>
          </a:xfrm>
          <a:prstGeom prst="rect">
            <a:avLst/>
          </a:prstGeom>
          <a:solidFill>
            <a:schemeClr val="hlink"/>
          </a:solidFill>
          <a:ln w="9525">
            <a:solidFill>
              <a:srgbClr val="99FF33"/>
            </a:solidFill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lvl="1" algn="l"/>
            <a:r>
              <a:rPr lang="en-US" b="1">
                <a:solidFill>
                  <a:schemeClr val="bg1"/>
                </a:solidFill>
              </a:rPr>
              <a:t>Isolation parameter is a sum of P</a:t>
            </a:r>
            <a:r>
              <a:rPr lang="en-US" b="1" baseline="-25000">
                <a:solidFill>
                  <a:schemeClr val="bg1"/>
                </a:solidFill>
              </a:rPr>
              <a:t>T</a:t>
            </a:r>
            <a:r>
              <a:rPr lang="en-US" b="1">
                <a:solidFill>
                  <a:schemeClr val="bg1"/>
                </a:solidFill>
              </a:rPr>
              <a:t> of tracks inside a cone </a:t>
            </a:r>
            <a:r>
              <a:rPr lang="en-US" b="1">
                <a:solidFill>
                  <a:srgbClr val="0000FF"/>
                </a:solidFill>
              </a:rPr>
              <a:t>dR(</a:t>
            </a:r>
            <a:r>
              <a:rPr lang="el-GR" b="1">
                <a:solidFill>
                  <a:srgbClr val="0000FF"/>
                </a:solidFill>
                <a:latin typeface="Lucida Grande" charset="0"/>
              </a:rPr>
              <a:t>η</a:t>
            </a:r>
            <a:r>
              <a:rPr lang="en-US" b="1">
                <a:solidFill>
                  <a:srgbClr val="0000FF"/>
                </a:solidFill>
              </a:rPr>
              <a:t>,</a:t>
            </a:r>
            <a:r>
              <a:rPr lang="el-GR" b="1">
                <a:solidFill>
                  <a:srgbClr val="0000FF"/>
                </a:solidFill>
                <a:latin typeface="Lucida Grande" charset="0"/>
              </a:rPr>
              <a:t>φ</a:t>
            </a:r>
            <a:r>
              <a:rPr lang="en-US" b="1">
                <a:solidFill>
                  <a:srgbClr val="0000FF"/>
                </a:solidFill>
              </a:rPr>
              <a:t>) = 0.3 </a:t>
            </a:r>
          </a:p>
          <a:p>
            <a:pPr lvl="1" algn="l"/>
            <a:r>
              <a:rPr lang="en-US" b="1">
                <a:solidFill>
                  <a:srgbClr val="0000FF"/>
                </a:solidFill>
              </a:rPr>
              <a:t>(P</a:t>
            </a:r>
            <a:r>
              <a:rPr lang="en-US" b="1" baseline="-25000">
                <a:solidFill>
                  <a:srgbClr val="0000FF"/>
                </a:solidFill>
              </a:rPr>
              <a:t>T</a:t>
            </a:r>
            <a:r>
              <a:rPr lang="en-US" b="1">
                <a:solidFill>
                  <a:srgbClr val="0000FF"/>
                </a:solidFill>
              </a:rPr>
              <a:t> of considered tracks &gt; 0.8 GeV)</a:t>
            </a:r>
          </a:p>
        </p:txBody>
      </p:sp>
      <p:sp>
        <p:nvSpPr>
          <p:cNvPr id="91143" name="Oval 6"/>
          <p:cNvSpPr>
            <a:spLocks noChangeArrowheads="1"/>
          </p:cNvSpPr>
          <p:nvPr/>
        </p:nvSpPr>
        <p:spPr bwMode="auto">
          <a:xfrm>
            <a:off x="3441700" y="4592638"/>
            <a:ext cx="381000" cy="703262"/>
          </a:xfrm>
          <a:prstGeom prst="ellipse">
            <a:avLst/>
          </a:prstGeom>
          <a:noFill/>
          <a:ln w="3175">
            <a:solidFill>
              <a:srgbClr val="FF0000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1144" name="Rectangle 10"/>
          <p:cNvSpPr>
            <a:spLocks noChangeArrowheads="1"/>
          </p:cNvSpPr>
          <p:nvPr/>
        </p:nvSpPr>
        <p:spPr bwMode="auto">
          <a:xfrm>
            <a:off x="4787900" y="3068638"/>
            <a:ext cx="43561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l"/>
            <a:r>
              <a:rPr lang="en-US" b="1">
                <a:solidFill>
                  <a:srgbClr val="FFFF66"/>
                </a:solidFill>
              </a:rPr>
              <a:t>Random cone direction: all the calculations for isolation observable done for uniformly  distributed random directions in event instead of directions for 'real' muons.</a:t>
            </a:r>
          </a:p>
        </p:txBody>
      </p:sp>
      <p:sp>
        <p:nvSpPr>
          <p:cNvPr id="91145" name="Text Box 11"/>
          <p:cNvSpPr txBox="1">
            <a:spLocks noChangeArrowheads="1"/>
          </p:cNvSpPr>
          <p:nvPr/>
        </p:nvSpPr>
        <p:spPr bwMode="auto">
          <a:xfrm>
            <a:off x="3978275" y="5105400"/>
            <a:ext cx="2071688" cy="460375"/>
          </a:xfrm>
          <a:prstGeom prst="rect">
            <a:avLst/>
          </a:prstGeom>
          <a:solidFill>
            <a:srgbClr val="FF0022"/>
          </a:solidFill>
          <a:ln w="3175">
            <a:solidFill>
              <a:schemeClr val="bg2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Bookman Old Style" charset="0"/>
              </a:rPr>
              <a:t>2% relative uncertainty</a:t>
            </a:r>
          </a:p>
          <a:p>
            <a:r>
              <a:rPr lang="en-US" b="1">
                <a:latin typeface="Bookman Old Style" charset="0"/>
              </a:rPr>
              <a:t>w.r.t. Drell-Yan</a:t>
            </a:r>
          </a:p>
        </p:txBody>
      </p:sp>
      <p:sp>
        <p:nvSpPr>
          <p:cNvPr id="91146" name="Text Box 12"/>
          <p:cNvSpPr txBox="1">
            <a:spLocks noChangeArrowheads="1"/>
          </p:cNvSpPr>
          <p:nvPr/>
        </p:nvSpPr>
        <p:spPr bwMode="auto">
          <a:xfrm>
            <a:off x="3886200" y="990600"/>
            <a:ext cx="16525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[CMS Note 2006/033]</a:t>
            </a:r>
          </a:p>
        </p:txBody>
      </p:sp>
      <p:sp>
        <p:nvSpPr>
          <p:cNvPr id="91147" name="Text Box 14"/>
          <p:cNvSpPr txBox="1">
            <a:spLocks noChangeArrowheads="1"/>
          </p:cNvSpPr>
          <p:nvPr/>
        </p:nvSpPr>
        <p:spPr bwMode="auto">
          <a:xfrm>
            <a:off x="0" y="0"/>
            <a:ext cx="9144000" cy="850900"/>
          </a:xfrm>
          <a:prstGeom prst="rect">
            <a:avLst/>
          </a:prstGeom>
          <a:noFill/>
          <a:ln w="28575">
            <a:solidFill>
              <a:srgbClr val="993366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charset="2"/>
              <a:buNone/>
            </a:pPr>
            <a:r>
              <a:rPr lang="en-US" sz="2400"/>
              <a:t>UE: Application to muon isolation in H</a:t>
            </a:r>
            <a:r>
              <a:rPr lang="en-US" sz="2400">
                <a:sym typeface="Wingdings" charset="2"/>
              </a:rPr>
              <a:t>4</a:t>
            </a:r>
            <a:r>
              <a:rPr lang="en-US" sz="2400">
                <a:latin typeface="Symbol" charset="2"/>
                <a:sym typeface="Wingdings" charset="2"/>
              </a:rPr>
              <a:t>m</a:t>
            </a:r>
            <a:r>
              <a:rPr lang="en-US" sz="2400">
                <a:sym typeface="Wingdings" charset="2"/>
              </a:rPr>
              <a:t> </a:t>
            </a:r>
            <a:r>
              <a:rPr lang="en-US" sz="2400"/>
              <a:t>search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charset="2"/>
              <a:buNone/>
            </a:pPr>
            <a:r>
              <a:rPr lang="en-US" sz="2400"/>
              <a:t>(suppression of tt and Zbb backgrounds)</a:t>
            </a:r>
            <a:endParaRPr lang="it-IT" sz="2400">
              <a:latin typeface="Verdana" charset="0"/>
            </a:endParaRPr>
          </a:p>
        </p:txBody>
      </p:sp>
      <p:sp>
        <p:nvSpPr>
          <p:cNvPr id="91148" name="Text Box 16"/>
          <p:cNvSpPr txBox="1">
            <a:spLocks noChangeArrowheads="1"/>
          </p:cNvSpPr>
          <p:nvPr/>
        </p:nvSpPr>
        <p:spPr bwMode="auto">
          <a:xfrm>
            <a:off x="4127500" y="5659438"/>
            <a:ext cx="2081213" cy="552450"/>
          </a:xfrm>
          <a:prstGeom prst="rect">
            <a:avLst/>
          </a:prstGeom>
          <a:solidFill>
            <a:schemeClr val="tx1"/>
          </a:solidFill>
          <a:ln w="3175">
            <a:solidFill>
              <a:schemeClr val="bg2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000" b="1">
                <a:solidFill>
                  <a:schemeClr val="bg2"/>
                </a:solidFill>
                <a:latin typeface="Bookman Old Style" charset="0"/>
              </a:rPr>
              <a:t>-3</a:t>
            </a:r>
            <a:r>
              <a:rPr lang="el-GR" sz="1000" b="1">
                <a:solidFill>
                  <a:schemeClr val="bg2"/>
                </a:solidFill>
                <a:latin typeface="Lucida Grande" charset="0"/>
              </a:rPr>
              <a:t>σ</a:t>
            </a:r>
            <a:r>
              <a:rPr lang="en-US" sz="1000" b="1">
                <a:solidFill>
                  <a:schemeClr val="bg2"/>
                </a:solidFill>
                <a:latin typeface="Bookman Old Style" charset="0"/>
              </a:rPr>
              <a:t> case (smaller PT</a:t>
            </a:r>
            <a:r>
              <a:rPr lang="en-US" sz="1000" b="1" baseline="-25000">
                <a:solidFill>
                  <a:schemeClr val="bg2"/>
                </a:solidFill>
                <a:latin typeface="Bookman Old Style" charset="0"/>
              </a:rPr>
              <a:t>cut-off</a:t>
            </a:r>
            <a:r>
              <a:rPr lang="en-US" sz="1000" b="1">
                <a:solidFill>
                  <a:schemeClr val="bg2"/>
                </a:solidFill>
                <a:latin typeface="Bookman Old Style" charset="0"/>
              </a:rPr>
              <a:t>)</a:t>
            </a:r>
          </a:p>
          <a:p>
            <a:r>
              <a:rPr lang="en-US" sz="1000" b="1">
                <a:solidFill>
                  <a:srgbClr val="0000FF"/>
                </a:solidFill>
                <a:latin typeface="Bookman Old Style" charset="0"/>
              </a:rPr>
              <a:t>-0</a:t>
            </a:r>
            <a:r>
              <a:rPr lang="el-GR" sz="1000" b="1">
                <a:solidFill>
                  <a:srgbClr val="0000FF"/>
                </a:solidFill>
                <a:latin typeface="Lucida Grande" charset="0"/>
              </a:rPr>
              <a:t>σ</a:t>
            </a:r>
            <a:r>
              <a:rPr lang="en-US" sz="1000" b="1">
                <a:solidFill>
                  <a:srgbClr val="0000FF"/>
                </a:solidFill>
                <a:latin typeface="Bookman Old Style" charset="0"/>
              </a:rPr>
              <a:t> case (default PT</a:t>
            </a:r>
            <a:r>
              <a:rPr lang="en-US" sz="1000" b="1" baseline="-25000">
                <a:solidFill>
                  <a:srgbClr val="0000FF"/>
                </a:solidFill>
                <a:latin typeface="Bookman Old Style" charset="0"/>
              </a:rPr>
              <a:t>cut-off</a:t>
            </a:r>
            <a:r>
              <a:rPr lang="en-US" sz="1000" b="1">
                <a:solidFill>
                  <a:srgbClr val="0000FF"/>
                </a:solidFill>
                <a:latin typeface="Bookman Old Style" charset="0"/>
              </a:rPr>
              <a:t>)</a:t>
            </a:r>
          </a:p>
          <a:p>
            <a:r>
              <a:rPr lang="en-US" sz="1000" b="1">
                <a:solidFill>
                  <a:srgbClr val="E80000"/>
                </a:solidFill>
                <a:latin typeface="Bookman Old Style" charset="0"/>
              </a:rPr>
              <a:t>+3</a:t>
            </a:r>
            <a:r>
              <a:rPr lang="el-GR" sz="1000" b="1">
                <a:solidFill>
                  <a:srgbClr val="E80000"/>
                </a:solidFill>
                <a:latin typeface="Lucida Grande" charset="0"/>
              </a:rPr>
              <a:t>σ</a:t>
            </a:r>
            <a:r>
              <a:rPr lang="en-US" sz="1000" b="1">
                <a:solidFill>
                  <a:srgbClr val="E80000"/>
                </a:solidFill>
                <a:latin typeface="Bookman Old Style" charset="0"/>
              </a:rPr>
              <a:t> case (greater PT</a:t>
            </a:r>
            <a:r>
              <a:rPr lang="en-US" sz="1000" b="1" baseline="-25000">
                <a:solidFill>
                  <a:srgbClr val="E80000"/>
                </a:solidFill>
                <a:latin typeface="Bookman Old Style" charset="0"/>
              </a:rPr>
              <a:t>cut-off</a:t>
            </a:r>
            <a:r>
              <a:rPr lang="en-US" sz="1000" b="1">
                <a:solidFill>
                  <a:srgbClr val="E80000"/>
                </a:solidFill>
                <a:latin typeface="Bookman Old Style" charset="0"/>
              </a:rPr>
              <a:t>)</a:t>
            </a:r>
            <a:endParaRPr lang="el-GR" sz="1000" b="1">
              <a:solidFill>
                <a:srgbClr val="E80000"/>
              </a:solidFill>
              <a:latin typeface="Bookman Old Style" charset="0"/>
            </a:endParaRPr>
          </a:p>
        </p:txBody>
      </p:sp>
      <p:sp>
        <p:nvSpPr>
          <p:cNvPr id="91149" name="Text Box 7"/>
          <p:cNvSpPr txBox="1">
            <a:spLocks noChangeArrowheads="1"/>
          </p:cNvSpPr>
          <p:nvPr/>
        </p:nvSpPr>
        <p:spPr bwMode="auto">
          <a:xfrm>
            <a:off x="4584700" y="4592638"/>
            <a:ext cx="1466850" cy="460375"/>
          </a:xfrm>
          <a:prstGeom prst="rect">
            <a:avLst/>
          </a:prstGeom>
          <a:solidFill>
            <a:srgbClr val="FF0022"/>
          </a:solidFill>
          <a:ln w="3175">
            <a:solidFill>
              <a:schemeClr val="bg2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Bookman Old Style" charset="0"/>
              </a:rPr>
              <a:t>5% uncertainty </a:t>
            </a:r>
          </a:p>
          <a:p>
            <a:r>
              <a:rPr lang="en-US" b="1">
                <a:latin typeface="Bookman Old Style" charset="0"/>
              </a:rPr>
              <a:t>only in one cut</a:t>
            </a:r>
            <a:endParaRPr lang="en-US" sz="1400" b="1">
              <a:latin typeface="Bookman Old Style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Paolo Bartalini (NTU)</a:t>
            </a:r>
          </a:p>
        </p:txBody>
      </p:sp>
      <p:sp>
        <p:nvSpPr>
          <p:cNvPr id="93187" name="Date Placeholder 2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Antananarivo, August 24th 2009</a:t>
            </a:r>
          </a:p>
        </p:txBody>
      </p:sp>
      <p:pic>
        <p:nvPicPr>
          <p:cNvPr id="9318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838200"/>
            <a:ext cx="2743200" cy="272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89" name="Text Box 3"/>
          <p:cNvSpPr txBox="1">
            <a:spLocks noChangeArrowheads="1"/>
          </p:cNvSpPr>
          <p:nvPr/>
        </p:nvSpPr>
        <p:spPr bwMode="auto">
          <a:xfrm>
            <a:off x="533400" y="1447800"/>
            <a:ext cx="39624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>
                <a:solidFill>
                  <a:srgbClr val="FFFF66"/>
                </a:solidFill>
                <a:latin typeface="Verdana" charset="0"/>
              </a:rPr>
              <a:t>Understanding the dynamics measuring correlations between different rapidity ranges: </a:t>
            </a:r>
          </a:p>
          <a:p>
            <a:pPr marL="449263" lvl="1" indent="-187325" algn="l">
              <a:spcBef>
                <a:spcPct val="50000"/>
              </a:spcBef>
              <a:buFontTx/>
              <a:buChar char="•"/>
            </a:pPr>
            <a:r>
              <a:rPr lang="en-US" sz="1400">
                <a:solidFill>
                  <a:srgbClr val="ABD1FF"/>
                </a:solidFill>
                <a:latin typeface="Verdana" charset="0"/>
              </a:rPr>
              <a:t>forward to very forward</a:t>
            </a:r>
          </a:p>
          <a:p>
            <a:pPr marL="449263" lvl="1" indent="-187325" algn="l">
              <a:spcBef>
                <a:spcPct val="50000"/>
              </a:spcBef>
              <a:buFontTx/>
              <a:buChar char="•"/>
            </a:pPr>
            <a:r>
              <a:rPr lang="en-US" sz="1400">
                <a:solidFill>
                  <a:schemeClr val="accent1"/>
                </a:solidFill>
                <a:latin typeface="Verdana" charset="0"/>
              </a:rPr>
              <a:t>forward to central</a:t>
            </a:r>
            <a:endParaRPr lang="en-US" sz="1400">
              <a:solidFill>
                <a:schemeClr val="accent2"/>
              </a:solidFill>
              <a:latin typeface="Verdana" charset="0"/>
            </a:endParaRPr>
          </a:p>
        </p:txBody>
      </p:sp>
      <p:sp>
        <p:nvSpPr>
          <p:cNvPr id="9319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398463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hangingPunct="0">
              <a:lnSpc>
                <a:spcPct val="98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sz="2600">
                <a:solidFill>
                  <a:srgbClr val="FFFF66"/>
                </a:solidFill>
              </a:rPr>
              <a:t>UE: Forward measurements using the CASTOR calorimeter</a:t>
            </a:r>
            <a:endParaRPr lang="en-GB" sz="2400">
              <a:solidFill>
                <a:srgbClr val="000080"/>
              </a:solidFill>
              <a:latin typeface="Verdana" charset="0"/>
            </a:endParaRPr>
          </a:p>
        </p:txBody>
      </p:sp>
      <p:sp>
        <p:nvSpPr>
          <p:cNvPr id="93191" name="Text Box 5"/>
          <p:cNvSpPr txBox="1">
            <a:spLocks noChangeArrowheads="1"/>
          </p:cNvSpPr>
          <p:nvPr/>
        </p:nvSpPr>
        <p:spPr bwMode="auto">
          <a:xfrm>
            <a:off x="609600" y="838200"/>
            <a:ext cx="4019550" cy="42545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sz="2000">
                <a:solidFill>
                  <a:srgbClr val="CCFF66"/>
                </a:solidFill>
                <a:latin typeface="Verdana" charset="0"/>
                <a:ea typeface="ＭＳ Ｐゴシック" charset="-128"/>
                <a:cs typeface="ＭＳ Ｐゴシック" charset="-128"/>
              </a:rPr>
              <a:t>Jet x-sec at forward rapidities</a:t>
            </a:r>
          </a:p>
        </p:txBody>
      </p:sp>
      <p:pic>
        <p:nvPicPr>
          <p:cNvPr id="9319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3810000"/>
            <a:ext cx="2362200" cy="234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93" name="Text Box 7"/>
          <p:cNvSpPr txBox="1">
            <a:spLocks noChangeArrowheads="1"/>
          </p:cNvSpPr>
          <p:nvPr/>
        </p:nvSpPr>
        <p:spPr bwMode="auto">
          <a:xfrm>
            <a:off x="7383463" y="3810000"/>
            <a:ext cx="1760537" cy="425450"/>
          </a:xfrm>
          <a:prstGeom prst="rect">
            <a:avLst/>
          </a:prstGeom>
          <a:solidFill>
            <a:schemeClr val="bg1"/>
          </a:solidFill>
          <a:ln w="28575">
            <a:solidFill>
              <a:srgbClr val="CC99FF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sz="2000">
                <a:solidFill>
                  <a:srgbClr val="CCFF66"/>
                </a:solidFill>
                <a:latin typeface="Verdana" charset="0"/>
                <a:ea typeface="ＭＳ Ｐゴシック" charset="-128"/>
                <a:cs typeface="ＭＳ Ｐゴシック" charset="-128"/>
              </a:rPr>
              <a:t>Particle flow</a:t>
            </a:r>
            <a:endParaRPr lang="en-US" sz="2000">
              <a:solidFill>
                <a:srgbClr val="FF0000"/>
              </a:solidFill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3194" name="Text Box 8"/>
          <p:cNvSpPr txBox="1">
            <a:spLocks noChangeArrowheads="1"/>
          </p:cNvSpPr>
          <p:nvPr/>
        </p:nvSpPr>
        <p:spPr bwMode="auto">
          <a:xfrm>
            <a:off x="0" y="3810000"/>
            <a:ext cx="1752600" cy="425450"/>
          </a:xfrm>
          <a:prstGeom prst="rect">
            <a:avLst/>
          </a:prstGeom>
          <a:solidFill>
            <a:schemeClr val="bg1"/>
          </a:solidFill>
          <a:ln w="28575">
            <a:solidFill>
              <a:srgbClr val="CC99FF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sz="2000">
                <a:solidFill>
                  <a:srgbClr val="CCFF66"/>
                </a:solidFill>
                <a:latin typeface="Verdana" charset="0"/>
                <a:ea typeface="ＭＳ Ｐゴシック" charset="-128"/>
                <a:cs typeface="ＭＳ Ｐゴシック" charset="-128"/>
              </a:rPr>
              <a:t>energy flow</a:t>
            </a:r>
            <a:endParaRPr lang="en-US" sz="2000">
              <a:solidFill>
                <a:srgbClr val="FF0000"/>
              </a:solidFill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93195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05000" y="3810000"/>
            <a:ext cx="2590800" cy="234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96" name="Text Box 10"/>
          <p:cNvSpPr txBox="1">
            <a:spLocks noChangeArrowheads="1"/>
          </p:cNvSpPr>
          <p:nvPr/>
        </p:nvSpPr>
        <p:spPr bwMode="auto">
          <a:xfrm>
            <a:off x="0" y="4572000"/>
            <a:ext cx="17526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>
                <a:latin typeface="Verdana" charset="0"/>
              </a:rPr>
              <a:t>The energy  taken by the beam remnant depends on the MPI Tune.</a:t>
            </a:r>
          </a:p>
        </p:txBody>
      </p:sp>
      <p:sp>
        <p:nvSpPr>
          <p:cNvPr id="93197" name="Rectangle 11"/>
          <p:cNvSpPr>
            <a:spLocks noChangeArrowheads="1"/>
          </p:cNvSpPr>
          <p:nvPr/>
        </p:nvSpPr>
        <p:spPr bwMode="auto">
          <a:xfrm>
            <a:off x="7239000" y="4321175"/>
            <a:ext cx="1905000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>
                <a:latin typeface="Verdana" charset="0"/>
              </a:rPr>
              <a:t>Would the central measurement benefit from triggering on CASTOR ?</a:t>
            </a:r>
          </a:p>
        </p:txBody>
      </p:sp>
      <p:sp>
        <p:nvSpPr>
          <p:cNvPr id="93198" name="Rectangle 12"/>
          <p:cNvSpPr>
            <a:spLocks noChangeArrowheads="1"/>
          </p:cNvSpPr>
          <p:nvPr/>
        </p:nvSpPr>
        <p:spPr bwMode="auto">
          <a:xfrm>
            <a:off x="2667000" y="457200"/>
            <a:ext cx="30194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pPr algn="l"/>
            <a:r>
              <a:rPr lang="en-US" b="1"/>
              <a:t>Generator Level Studies with Pythia 6.4x</a:t>
            </a:r>
            <a:endParaRPr lang="en-US"/>
          </a:p>
        </p:txBody>
      </p:sp>
      <p:sp>
        <p:nvSpPr>
          <p:cNvPr id="93199" name="Rectangle 13"/>
          <p:cNvSpPr>
            <a:spLocks noChangeArrowheads="1"/>
          </p:cNvSpPr>
          <p:nvPr/>
        </p:nvSpPr>
        <p:spPr bwMode="auto">
          <a:xfrm>
            <a:off x="1905000" y="6248400"/>
            <a:ext cx="53863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>
                <a:latin typeface="Verdana" charset="0"/>
                <a:sym typeface="Wingdings" charset="2"/>
              </a:rPr>
              <a:t> </a:t>
            </a:r>
            <a:r>
              <a:rPr lang="en-US" sz="1400">
                <a:latin typeface="Verdana" charset="0"/>
              </a:rPr>
              <a:t>For further information on the tunes see Back-up slides</a:t>
            </a:r>
          </a:p>
        </p:txBody>
      </p:sp>
      <p:sp>
        <p:nvSpPr>
          <p:cNvPr id="93200" name="Rectangle 14"/>
          <p:cNvSpPr>
            <a:spLocks noChangeArrowheads="1"/>
          </p:cNvSpPr>
          <p:nvPr/>
        </p:nvSpPr>
        <p:spPr bwMode="auto">
          <a:xfrm>
            <a:off x="5191125" y="6540500"/>
            <a:ext cx="8715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[K.Borras]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Paolo Bartalini (NTU)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r>
              <a:rPr lang="en-US" dirty="0" smtClean="0"/>
              <a:t>Antananarivo, August 24</a:t>
            </a:r>
            <a:r>
              <a:rPr lang="en-US" baseline="30000" dirty="0" smtClean="0"/>
              <a:t>th</a:t>
            </a:r>
            <a:r>
              <a:rPr lang="en-US" dirty="0" smtClean="0"/>
              <a:t> 2009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01" y="762000"/>
            <a:ext cx="3864399" cy="5740400"/>
          </a:xfrm>
          <a:prstGeom prst="rect">
            <a:avLst/>
          </a:prstGeom>
        </p:spPr>
      </p:pic>
      <p:sp>
        <p:nvSpPr>
          <p:cNvPr id="8" name="Rectangle 11"/>
          <p:cNvSpPr txBox="1">
            <a:spLocks noRot="1"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Final States at the Large </a:t>
            </a:r>
            <a:r>
              <a:rPr kumimoji="0" lang="en-GB" sz="32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Hadron</a:t>
            </a:r>
            <a:r>
              <a:rPr kumimoji="0" lang="en-GB" sz="32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 Collider</a:t>
            </a:r>
            <a:endParaRPr kumimoji="0" lang="en-GB" sz="2000" b="1" i="1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6934200" y="2209800"/>
            <a:ext cx="914400" cy="91440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886200" y="762001"/>
            <a:ext cx="5257800" cy="5715000"/>
          </a:xfrm>
        </p:spPr>
        <p:txBody>
          <a:bodyPr/>
          <a:lstStyle/>
          <a:p>
            <a:r>
              <a:rPr lang="en-US" sz="2800" dirty="0" err="1" smtClean="0"/>
              <a:t>Tevatron</a:t>
            </a:r>
            <a:endParaRPr lang="en-US" sz="2800" dirty="0" smtClean="0"/>
          </a:p>
          <a:p>
            <a:pPr lvl="1">
              <a:buClr>
                <a:srgbClr val="FFCC00"/>
              </a:buClr>
            </a:pPr>
            <a:r>
              <a:rPr lang="en-US" sz="2400" dirty="0" smtClean="0">
                <a:solidFill>
                  <a:srgbClr val="FFFFFF"/>
                </a:solidFill>
              </a:rPr>
              <a:t>O(fb</a:t>
            </a:r>
            <a:r>
              <a:rPr lang="en-US" sz="2400" baseline="30000" dirty="0" smtClean="0">
                <a:solidFill>
                  <a:srgbClr val="FFFFFF"/>
                </a:solidFill>
              </a:rPr>
              <a:t>-1</a:t>
            </a:r>
            <a:r>
              <a:rPr lang="en-US" sz="2400" dirty="0" smtClean="0">
                <a:solidFill>
                  <a:srgbClr val="FFFFFF"/>
                </a:solidFill>
              </a:rPr>
              <a:t>) measurements</a:t>
            </a:r>
          </a:p>
          <a:p>
            <a:pPr>
              <a:buClr>
                <a:srgbClr val="FFCC00"/>
              </a:buClr>
            </a:pPr>
            <a:r>
              <a:rPr lang="en-US" sz="2800" dirty="0" smtClean="0">
                <a:solidFill>
                  <a:srgbClr val="FFFFFF"/>
                </a:solidFill>
              </a:rPr>
              <a:t>LHC</a:t>
            </a:r>
          </a:p>
          <a:p>
            <a:pPr lvl="1">
              <a:buClr>
                <a:srgbClr val="FFCC00"/>
              </a:buClr>
            </a:pPr>
            <a:r>
              <a:rPr lang="en-US" sz="2400" dirty="0" smtClean="0">
                <a:solidFill>
                  <a:srgbClr val="FFFFFF"/>
                </a:solidFill>
              </a:rPr>
              <a:t>Jet </a:t>
            </a:r>
            <a:r>
              <a:rPr lang="en-US" sz="2400" dirty="0" err="1" smtClean="0">
                <a:solidFill>
                  <a:srgbClr val="FFFFFF"/>
                </a:solidFill>
                <a:latin typeface="Symbol" charset="2"/>
                <a:cs typeface="Symbol" charset="2"/>
              </a:rPr>
              <a:t>s</a:t>
            </a:r>
            <a:r>
              <a:rPr lang="en-US" sz="2400" dirty="0" smtClean="0">
                <a:solidFill>
                  <a:srgbClr val="FFFFFF"/>
                </a:solidFill>
                <a:latin typeface="Symbol" charset="2"/>
                <a:cs typeface="Symbol" charset="2"/>
              </a:rPr>
              <a:t> </a:t>
            </a:r>
            <a:r>
              <a:rPr lang="en-US" sz="2400" dirty="0" smtClean="0">
                <a:solidFill>
                  <a:srgbClr val="FFFFFF"/>
                </a:solidFill>
                <a:cs typeface="Symbol" charset="2"/>
              </a:rPr>
              <a:t>at 0.25 </a:t>
            </a:r>
            <a:r>
              <a:rPr lang="en-US" sz="2400" dirty="0" err="1" smtClean="0">
                <a:solidFill>
                  <a:srgbClr val="FFFFFF"/>
                </a:solidFill>
                <a:cs typeface="Symbol" charset="2"/>
              </a:rPr>
              <a:t>TeV</a:t>
            </a:r>
            <a:r>
              <a:rPr lang="en-US" sz="2400" dirty="0" smtClean="0">
                <a:solidFill>
                  <a:srgbClr val="FFFFFF"/>
                </a:solidFill>
                <a:cs typeface="Symbol" charset="2"/>
              </a:rPr>
              <a:t> are O(10</a:t>
            </a:r>
            <a:r>
              <a:rPr lang="en-US" sz="2400" baseline="30000" dirty="0" smtClean="0">
                <a:solidFill>
                  <a:srgbClr val="FFFFFF"/>
                </a:solidFill>
                <a:cs typeface="Symbol" charset="2"/>
              </a:rPr>
              <a:t>2</a:t>
            </a:r>
            <a:r>
              <a:rPr lang="en-US" sz="2400" dirty="0" smtClean="0">
                <a:solidFill>
                  <a:srgbClr val="FFFFFF"/>
                </a:solidFill>
                <a:cs typeface="Symbol" charset="2"/>
              </a:rPr>
              <a:t>) higher</a:t>
            </a:r>
          </a:p>
          <a:p>
            <a:pPr lvl="1">
              <a:buClr>
                <a:srgbClr val="FFCC00"/>
              </a:buClr>
            </a:pPr>
            <a:r>
              <a:rPr lang="en-US" sz="2400" dirty="0" smtClean="0">
                <a:solidFill>
                  <a:srgbClr val="FFFFFF"/>
                </a:solidFill>
                <a:cs typeface="Symbol" charset="2"/>
              </a:rPr>
              <a:t>Same total rates with O(10pb</a:t>
            </a:r>
            <a:r>
              <a:rPr lang="en-US" sz="2400" baseline="30000" dirty="0" smtClean="0">
                <a:solidFill>
                  <a:srgbClr val="FFFFFF"/>
                </a:solidFill>
                <a:cs typeface="Symbol" charset="2"/>
              </a:rPr>
              <a:t>-1</a:t>
            </a:r>
            <a:r>
              <a:rPr lang="en-US" sz="2400" dirty="0" smtClean="0">
                <a:solidFill>
                  <a:srgbClr val="FFFFFF"/>
                </a:solidFill>
                <a:cs typeface="Symbol" charset="2"/>
              </a:rPr>
              <a:t>)</a:t>
            </a:r>
          </a:p>
          <a:p>
            <a:pPr lvl="1">
              <a:buClr>
                <a:srgbClr val="FFCC00"/>
              </a:buClr>
            </a:pPr>
            <a:r>
              <a:rPr lang="en-US" sz="2400" dirty="0" smtClean="0">
                <a:solidFill>
                  <a:srgbClr val="FFFFFF"/>
                </a:solidFill>
                <a:cs typeface="Symbol" charset="2"/>
              </a:rPr>
              <a:t>Early measurements not statistically limited</a:t>
            </a:r>
          </a:p>
          <a:p>
            <a:pPr lvl="1">
              <a:buClr>
                <a:srgbClr val="FFCC00"/>
              </a:buClr>
            </a:pPr>
            <a:r>
              <a:rPr lang="en-US" sz="2400" dirty="0" smtClean="0">
                <a:solidFill>
                  <a:srgbClr val="FFFFFF"/>
                </a:solidFill>
                <a:cs typeface="Symbol" charset="2"/>
              </a:rPr>
              <a:t>First look on relevant SUSY/BSM backgrounds with some improved performances on contact interactions &amp; high mass </a:t>
            </a:r>
            <a:r>
              <a:rPr lang="en-US" sz="2400" dirty="0" err="1" smtClean="0">
                <a:solidFill>
                  <a:srgbClr val="FFFFFF"/>
                </a:solidFill>
                <a:cs typeface="Symbol" charset="2"/>
              </a:rPr>
              <a:t>O(TeV</a:t>
            </a:r>
            <a:r>
              <a:rPr lang="en-US" sz="2400" dirty="0" smtClean="0">
                <a:solidFill>
                  <a:srgbClr val="FFFFFF"/>
                </a:solidFill>
                <a:cs typeface="Symbol" charset="2"/>
              </a:rPr>
              <a:t>) resonances.</a:t>
            </a:r>
            <a:endParaRPr lang="en-US" sz="2400" dirty="0" smtClean="0">
              <a:solidFill>
                <a:srgbClr val="FFFFFF"/>
              </a:solidFill>
            </a:endParaRPr>
          </a:p>
        </p:txBody>
      </p:sp>
      <p:cxnSp>
        <p:nvCxnSpPr>
          <p:cNvPr id="14" name="Straight Arrow Connector 22"/>
          <p:cNvCxnSpPr>
            <a:cxnSpLocks noChangeShapeType="1"/>
          </p:cNvCxnSpPr>
          <p:nvPr/>
        </p:nvCxnSpPr>
        <p:spPr bwMode="auto">
          <a:xfrm rot="5400000">
            <a:off x="457200" y="3657600"/>
            <a:ext cx="4724400" cy="1588"/>
          </a:xfrm>
          <a:prstGeom prst="straightConnector1">
            <a:avLst/>
          </a:prstGeom>
          <a:noFill/>
          <a:ln w="25400">
            <a:solidFill>
              <a:schemeClr val="bg1"/>
            </a:solidFill>
            <a:round/>
            <a:headEnd/>
            <a:tailEnd type="arrow" w="med" len="med"/>
          </a:ln>
        </p:spPr>
      </p:cxnSp>
      <p:cxnSp>
        <p:nvCxnSpPr>
          <p:cNvPr id="19" name="Straight Arrow Connector 22"/>
          <p:cNvCxnSpPr>
            <a:cxnSpLocks noChangeShapeType="1"/>
          </p:cNvCxnSpPr>
          <p:nvPr/>
        </p:nvCxnSpPr>
        <p:spPr bwMode="auto">
          <a:xfrm rot="5400000">
            <a:off x="304800" y="3657600"/>
            <a:ext cx="4724400" cy="1588"/>
          </a:xfrm>
          <a:prstGeom prst="straightConnector1">
            <a:avLst/>
          </a:prstGeom>
          <a:noFill/>
          <a:ln w="25400">
            <a:solidFill>
              <a:srgbClr val="008000"/>
            </a:solidFill>
            <a:round/>
            <a:headEnd/>
            <a:tailEnd type="arrow" w="med" len="med"/>
          </a:ln>
        </p:spPr>
      </p:cxnSp>
      <p:sp>
        <p:nvSpPr>
          <p:cNvPr id="22" name="TextBox 21"/>
          <p:cNvSpPr txBox="1"/>
          <p:nvPr/>
        </p:nvSpPr>
        <p:spPr>
          <a:xfrm>
            <a:off x="2530623" y="6211669"/>
            <a:ext cx="1431777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008000"/>
                </a:solidFill>
              </a:rPr>
              <a:t>LHC Start-up (I)</a:t>
            </a:r>
          </a:p>
          <a:p>
            <a:pPr algn="l"/>
            <a:r>
              <a:rPr lang="en-US" b="1" dirty="0" smtClean="0">
                <a:solidFill>
                  <a:srgbClr val="003399"/>
                </a:solidFill>
              </a:rPr>
              <a:t>LHC Start=up (II)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Paolo Bartalini (NTU)</a:t>
            </a:r>
          </a:p>
        </p:txBody>
      </p:sp>
      <p:sp>
        <p:nvSpPr>
          <p:cNvPr id="95235" name="Date Placeholder 2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Antananarivo, August 24th 2009</a:t>
            </a:r>
          </a:p>
        </p:txBody>
      </p:sp>
      <p:pic>
        <p:nvPicPr>
          <p:cNvPr id="9523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457200"/>
            <a:ext cx="3979863" cy="547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3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1341438"/>
            <a:ext cx="3021013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3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2590800"/>
            <a:ext cx="29718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3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4813" y="3775075"/>
            <a:ext cx="294322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40" name="Text Box 6"/>
          <p:cNvSpPr txBox="1">
            <a:spLocks noChangeArrowheads="1"/>
          </p:cNvSpPr>
          <p:nvPr/>
        </p:nvSpPr>
        <p:spPr bwMode="auto">
          <a:xfrm>
            <a:off x="395288" y="909638"/>
            <a:ext cx="35671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1">
                <a:latin typeface="Verdana" charset="0"/>
              </a:rPr>
              <a:t>central                 forward</a:t>
            </a:r>
          </a:p>
        </p:txBody>
      </p:sp>
      <p:sp>
        <p:nvSpPr>
          <p:cNvPr id="95241" name="Text Box 7"/>
          <p:cNvSpPr txBox="1">
            <a:spLocks noChangeArrowheads="1"/>
          </p:cNvSpPr>
          <p:nvPr/>
        </p:nvSpPr>
        <p:spPr bwMode="auto">
          <a:xfrm>
            <a:off x="395288" y="2157413"/>
            <a:ext cx="31686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1">
                <a:latin typeface="Verdana" charset="0"/>
              </a:rPr>
              <a:t>no correlation</a:t>
            </a:r>
          </a:p>
        </p:txBody>
      </p:sp>
      <p:sp>
        <p:nvSpPr>
          <p:cNvPr id="95242" name="Text Box 8"/>
          <p:cNvSpPr txBox="1">
            <a:spLocks noChangeArrowheads="1"/>
          </p:cNvSpPr>
          <p:nvPr/>
        </p:nvSpPr>
        <p:spPr bwMode="auto">
          <a:xfrm>
            <a:off x="395288" y="3452813"/>
            <a:ext cx="31686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1">
                <a:latin typeface="Verdana" charset="0"/>
              </a:rPr>
              <a:t>long range correlation</a:t>
            </a:r>
          </a:p>
        </p:txBody>
      </p:sp>
      <p:sp>
        <p:nvSpPr>
          <p:cNvPr id="95243" name="Text Box 9"/>
          <p:cNvSpPr txBox="1">
            <a:spLocks noChangeArrowheads="1"/>
          </p:cNvSpPr>
          <p:nvPr/>
        </p:nvSpPr>
        <p:spPr bwMode="auto">
          <a:xfrm>
            <a:off x="0" y="4419600"/>
            <a:ext cx="45497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>
                <a:solidFill>
                  <a:srgbClr val="FF3FFA"/>
                </a:solidFill>
                <a:latin typeface="Verdana" charset="0"/>
              </a:rPr>
              <a:t>Pythia without MI -&gt; no correlation</a:t>
            </a:r>
            <a:endParaRPr lang="en-US" sz="1600">
              <a:latin typeface="Verdana" charset="0"/>
            </a:endParaRPr>
          </a:p>
        </p:txBody>
      </p:sp>
      <p:sp>
        <p:nvSpPr>
          <p:cNvPr id="95244" name="Text Box 10"/>
          <p:cNvSpPr txBox="1">
            <a:spLocks noChangeArrowheads="1"/>
          </p:cNvSpPr>
          <p:nvPr/>
        </p:nvSpPr>
        <p:spPr bwMode="auto">
          <a:xfrm>
            <a:off x="304800" y="533400"/>
            <a:ext cx="32019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sz="2000">
                <a:solidFill>
                  <a:srgbClr val="CCFF66"/>
                </a:solidFill>
                <a:latin typeface="Verdana" charset="0"/>
                <a:ea typeface="ＭＳ Ｐゴシック" charset="-128"/>
                <a:cs typeface="ＭＳ Ｐゴシック" charset="-128"/>
              </a:rPr>
              <a:t>Long range correlations</a:t>
            </a:r>
          </a:p>
        </p:txBody>
      </p:sp>
      <p:sp>
        <p:nvSpPr>
          <p:cNvPr id="95245" name="Rectangle 11"/>
          <p:cNvSpPr>
            <a:spLocks noChangeArrowheads="1"/>
          </p:cNvSpPr>
          <p:nvPr/>
        </p:nvSpPr>
        <p:spPr bwMode="auto">
          <a:xfrm>
            <a:off x="0" y="4876800"/>
            <a:ext cx="4397375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>
                <a:solidFill>
                  <a:srgbClr val="ABD1FF"/>
                </a:solidFill>
                <a:latin typeface="Verdana" charset="0"/>
              </a:rPr>
              <a:t>Pythia with MI:</a:t>
            </a:r>
          </a:p>
          <a:p>
            <a:pPr algn="l">
              <a:spcBef>
                <a:spcPct val="50000"/>
              </a:spcBef>
            </a:pPr>
            <a:r>
              <a:rPr lang="en-US" sz="1600">
                <a:solidFill>
                  <a:srgbClr val="ABD1FF"/>
                </a:solidFill>
                <a:latin typeface="Verdana" charset="0"/>
              </a:rPr>
              <a:t>Long range correlations, trigger enhancing differences in the central region</a:t>
            </a:r>
          </a:p>
          <a:p>
            <a:pPr algn="l"/>
            <a:endParaRPr lang="en-US"/>
          </a:p>
        </p:txBody>
      </p:sp>
      <p:sp>
        <p:nvSpPr>
          <p:cNvPr id="95246" name="Text Box 12"/>
          <p:cNvSpPr txBox="1">
            <a:spLocks noChangeArrowheads="1"/>
          </p:cNvSpPr>
          <p:nvPr/>
        </p:nvSpPr>
        <p:spPr bwMode="auto">
          <a:xfrm>
            <a:off x="0" y="0"/>
            <a:ext cx="9144000" cy="398463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hangingPunct="0">
              <a:lnSpc>
                <a:spcPct val="98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sz="2600">
                <a:solidFill>
                  <a:srgbClr val="FFFF66"/>
                </a:solidFill>
              </a:rPr>
              <a:t>UE: Forward measurements using the CASTOR calorimeter</a:t>
            </a:r>
            <a:endParaRPr lang="en-GB" sz="2400">
              <a:solidFill>
                <a:srgbClr val="000080"/>
              </a:solidFill>
              <a:latin typeface="Verdana" charset="0"/>
            </a:endParaRPr>
          </a:p>
        </p:txBody>
      </p:sp>
      <p:sp>
        <p:nvSpPr>
          <p:cNvPr id="95247" name="Rectangle 13"/>
          <p:cNvSpPr>
            <a:spLocks noChangeArrowheads="1"/>
          </p:cNvSpPr>
          <p:nvPr/>
        </p:nvSpPr>
        <p:spPr bwMode="auto">
          <a:xfrm>
            <a:off x="4648200" y="533400"/>
            <a:ext cx="184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95248" name="Rectangle 14"/>
          <p:cNvSpPr>
            <a:spLocks noChangeArrowheads="1"/>
          </p:cNvSpPr>
          <p:nvPr/>
        </p:nvSpPr>
        <p:spPr bwMode="auto">
          <a:xfrm>
            <a:off x="4572000" y="5638800"/>
            <a:ext cx="30194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pPr algn="l"/>
            <a:r>
              <a:rPr lang="en-US" b="1">
                <a:solidFill>
                  <a:schemeClr val="bg2"/>
                </a:solidFill>
              </a:rPr>
              <a:t>Generator Level Studies with Pythia 6.4x</a:t>
            </a:r>
            <a:endParaRPr lang="en-US"/>
          </a:p>
        </p:txBody>
      </p:sp>
      <p:sp>
        <p:nvSpPr>
          <p:cNvPr id="95249" name="Rectangle 15"/>
          <p:cNvSpPr>
            <a:spLocks noChangeArrowheads="1"/>
          </p:cNvSpPr>
          <p:nvPr/>
        </p:nvSpPr>
        <p:spPr bwMode="auto">
          <a:xfrm>
            <a:off x="3429000" y="6096000"/>
            <a:ext cx="5426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>
                <a:latin typeface="Verdana" charset="0"/>
                <a:sym typeface="Wingdings" charset="2"/>
              </a:rPr>
              <a:t> </a:t>
            </a:r>
            <a:r>
              <a:rPr lang="en-US" sz="1400">
                <a:latin typeface="Verdana" charset="0"/>
              </a:rPr>
              <a:t>For further information on the Tunes see Back-up slides</a:t>
            </a:r>
          </a:p>
        </p:txBody>
      </p:sp>
      <p:sp>
        <p:nvSpPr>
          <p:cNvPr id="95250" name="Rectangle 16"/>
          <p:cNvSpPr>
            <a:spLocks noChangeArrowheads="1"/>
          </p:cNvSpPr>
          <p:nvPr/>
        </p:nvSpPr>
        <p:spPr bwMode="auto">
          <a:xfrm>
            <a:off x="5203825" y="6451600"/>
            <a:ext cx="8715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[K.Borras]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Paolo Bartalini (NTU)</a:t>
            </a:r>
          </a:p>
        </p:txBody>
      </p:sp>
      <p:sp>
        <p:nvSpPr>
          <p:cNvPr id="97283" name="Date Placeholder 2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Antananarivo, August 24th 2009</a:t>
            </a:r>
          </a:p>
        </p:txBody>
      </p:sp>
      <p:pic>
        <p:nvPicPr>
          <p:cNvPr id="9728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12825"/>
            <a:ext cx="4191000" cy="291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285" name="Rectangle 3"/>
          <p:cNvSpPr>
            <a:spLocks noChangeArrowheads="1"/>
          </p:cNvSpPr>
          <p:nvPr/>
        </p:nvSpPr>
        <p:spPr bwMode="auto">
          <a:xfrm>
            <a:off x="0" y="685800"/>
            <a:ext cx="8245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l"/>
            <a:r>
              <a:rPr lang="en-GB" sz="1800">
                <a:solidFill>
                  <a:srgbClr val="ABD1FF"/>
                </a:solidFill>
                <a:latin typeface="Symbol" charset="2"/>
                <a:ea typeface="DejaVu Sans" pitchFamily="16" charset="0"/>
                <a:cs typeface="DejaVu Sans" pitchFamily="16" charset="0"/>
              </a:rPr>
              <a:t>Df</a:t>
            </a:r>
            <a:r>
              <a:rPr lang="en-GB" sz="1800">
                <a:solidFill>
                  <a:srgbClr val="ABD1FF"/>
                </a:solidFill>
                <a:latin typeface="Arial" charset="0"/>
                <a:ea typeface="DejaVu Sans" pitchFamily="16" charset="0"/>
                <a:cs typeface="DejaVu Sans" pitchFamily="16" charset="0"/>
              </a:rPr>
              <a:t> distribution for the two most energetic charged Mini-Jets of the events</a:t>
            </a:r>
            <a:endParaRPr lang="en-US" sz="1800">
              <a:solidFill>
                <a:srgbClr val="ABD1FF"/>
              </a:solidFill>
              <a:latin typeface="Arial" charset="0"/>
              <a:ea typeface="DejaVu Sans" pitchFamily="16" charset="0"/>
              <a:cs typeface="DejaVu Sans" pitchFamily="16" charset="0"/>
            </a:endParaRPr>
          </a:p>
        </p:txBody>
      </p:sp>
      <p:sp>
        <p:nvSpPr>
          <p:cNvPr id="97286" name="Rectangle 4"/>
          <p:cNvSpPr>
            <a:spLocks noRot="1" noChangeArrowheads="1"/>
          </p:cNvSpPr>
          <p:nvPr/>
        </p:nvSpPr>
        <p:spPr bwMode="auto">
          <a:xfrm>
            <a:off x="0" y="0"/>
            <a:ext cx="6629400" cy="533400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l"/>
            <a:r>
              <a:rPr lang="en-GB" sz="2400">
                <a:solidFill>
                  <a:srgbClr val="D4D4D4"/>
                </a:solidFill>
              </a:rPr>
              <a:t>Quoting MPIs with paired charged MiniJets</a:t>
            </a:r>
            <a:endParaRPr lang="it-IT" sz="2400">
              <a:solidFill>
                <a:srgbClr val="D4D4D4"/>
              </a:solidFill>
              <a:latin typeface="Verdana" charset="0"/>
            </a:endParaRPr>
          </a:p>
        </p:txBody>
      </p:sp>
      <p:grpSp>
        <p:nvGrpSpPr>
          <p:cNvPr id="97287" name="Group 5"/>
          <p:cNvGrpSpPr>
            <a:grpSpLocks/>
          </p:cNvGrpSpPr>
          <p:nvPr/>
        </p:nvGrpSpPr>
        <p:grpSpPr bwMode="auto">
          <a:xfrm>
            <a:off x="7010400" y="1295400"/>
            <a:ext cx="1981200" cy="1295400"/>
            <a:chOff x="2993" y="1202"/>
            <a:chExt cx="2721" cy="1588"/>
          </a:xfrm>
        </p:grpSpPr>
        <p:pic>
          <p:nvPicPr>
            <p:cNvPr id="97308" name="Picture 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993" y="1202"/>
              <a:ext cx="2721" cy="15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97309" name="Text Box 7"/>
            <p:cNvSpPr txBox="1">
              <a:spLocks noChangeArrowheads="1"/>
            </p:cNvSpPr>
            <p:nvPr/>
          </p:nvSpPr>
          <p:spPr bwMode="auto">
            <a:xfrm>
              <a:off x="3865" y="1768"/>
              <a:ext cx="1596" cy="6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5000" rIns="90000" bIns="45000">
              <a:prstTxWarp prst="textNoShape">
                <a:avLst/>
              </a:prstTxWarp>
              <a:spAutoFit/>
            </a:bodyPr>
            <a:lstStyle/>
            <a:p>
              <a:pPr algn="l"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sz="1000" b="1">
                  <a:solidFill>
                    <a:schemeClr val="bg2"/>
                  </a:solidFill>
                  <a:latin typeface="Arial" charset="0"/>
                </a:rPr>
                <a:t>Number of Pairs</a:t>
              </a:r>
              <a:endParaRPr lang="en-US" sz="1000" b="1">
                <a:solidFill>
                  <a:srgbClr val="FF0000"/>
                </a:solidFill>
                <a:latin typeface="Arial" charset="0"/>
              </a:endParaRPr>
            </a:p>
            <a:p>
              <a:pPr algn="l" defTabSz="449263">
                <a:lnSpc>
                  <a:spcPct val="105000"/>
                </a:lnSpc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800" b="1">
                  <a:solidFill>
                    <a:srgbClr val="008000"/>
                  </a:solidFill>
                  <a:latin typeface="Arial" charset="0"/>
                  <a:ea typeface="DejaVu Sans" pitchFamily="16" charset="0"/>
                  <a:cs typeface="DejaVu Sans" pitchFamily="16" charset="0"/>
                </a:rPr>
                <a:t>MPI OFF</a:t>
              </a:r>
              <a:endParaRPr lang="en-GB" sz="1800">
                <a:solidFill>
                  <a:srgbClr val="008000"/>
                </a:solidFill>
                <a:latin typeface="Arial" charset="0"/>
                <a:ea typeface="DejaVu Sans" pitchFamily="16" charset="0"/>
                <a:cs typeface="DejaVu Sans" pitchFamily="16" charset="0"/>
              </a:endParaRPr>
            </a:p>
          </p:txBody>
        </p:sp>
      </p:grpSp>
      <p:grpSp>
        <p:nvGrpSpPr>
          <p:cNvPr id="97288" name="Group 8"/>
          <p:cNvGrpSpPr>
            <a:grpSpLocks/>
          </p:cNvGrpSpPr>
          <p:nvPr/>
        </p:nvGrpSpPr>
        <p:grpSpPr bwMode="auto">
          <a:xfrm>
            <a:off x="7010400" y="2743200"/>
            <a:ext cx="1981200" cy="1143000"/>
            <a:chOff x="1440" y="2784"/>
            <a:chExt cx="1296" cy="864"/>
          </a:xfrm>
        </p:grpSpPr>
        <p:pic>
          <p:nvPicPr>
            <p:cNvPr id="97306" name="Picture 9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440" y="2784"/>
              <a:ext cx="1296" cy="86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97307" name="Rectangle 10"/>
            <p:cNvSpPr>
              <a:spLocks noChangeArrowheads="1"/>
            </p:cNvSpPr>
            <p:nvPr/>
          </p:nvSpPr>
          <p:spPr bwMode="auto">
            <a:xfrm>
              <a:off x="1824" y="2911"/>
              <a:ext cx="762" cy="3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b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000" b="1">
                  <a:solidFill>
                    <a:schemeClr val="bg2"/>
                  </a:solidFill>
                  <a:latin typeface="Arial" charset="0"/>
                </a:rPr>
                <a:t>Number of Pairs</a:t>
              </a:r>
              <a:endParaRPr lang="en-US" sz="1800" b="1">
                <a:solidFill>
                  <a:srgbClr val="FF0000"/>
                </a:solidFill>
                <a:latin typeface="Arial" charset="0"/>
              </a:endParaRPr>
            </a:p>
            <a:p>
              <a:pPr algn="l"/>
              <a:r>
                <a:rPr lang="en-US" sz="1800" b="1">
                  <a:solidFill>
                    <a:srgbClr val="FF0000"/>
                  </a:solidFill>
                  <a:latin typeface="Arial" charset="0"/>
                </a:rPr>
                <a:t>MPI ON</a:t>
              </a:r>
              <a:endParaRPr lang="en-US" sz="1800">
                <a:solidFill>
                  <a:srgbClr val="FF0000"/>
                </a:solidFill>
                <a:latin typeface="Arial" charset="0"/>
              </a:endParaRPr>
            </a:p>
          </p:txBody>
        </p:sp>
      </p:grpSp>
      <p:sp>
        <p:nvSpPr>
          <p:cNvPr id="97289" name="Rectangle 11"/>
          <p:cNvSpPr>
            <a:spLocks noChangeArrowheads="1"/>
          </p:cNvSpPr>
          <p:nvPr/>
        </p:nvSpPr>
        <p:spPr bwMode="auto">
          <a:xfrm>
            <a:off x="304800" y="3978275"/>
            <a:ext cx="8610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r>
              <a:rPr lang="en-US" sz="1800"/>
              <a:t>The idea of the measurement is to study the Rates for a given number N of </a:t>
            </a:r>
          </a:p>
          <a:p>
            <a:r>
              <a:rPr lang="en-US" sz="1800"/>
              <a:t>Mini-Jet Pairs above a given P</a:t>
            </a:r>
            <a:r>
              <a:rPr lang="en-US" sz="1800" baseline="-25000"/>
              <a:t>T</a:t>
            </a:r>
            <a:r>
              <a:rPr lang="en-US" sz="1800"/>
              <a:t> threshold </a:t>
            </a:r>
            <a:r>
              <a:rPr lang="en-US" sz="1800">
                <a:solidFill>
                  <a:srgbClr val="CCFF66"/>
                </a:solidFill>
              </a:rPr>
              <a:t>-&gt; Infrared Safe Quantity</a:t>
            </a:r>
            <a:endParaRPr lang="en-US">
              <a:solidFill>
                <a:srgbClr val="CCFF66"/>
              </a:solidFill>
            </a:endParaRPr>
          </a:p>
        </p:txBody>
      </p:sp>
      <p:grpSp>
        <p:nvGrpSpPr>
          <p:cNvPr id="97290" name="Group 12"/>
          <p:cNvGrpSpPr>
            <a:grpSpLocks/>
          </p:cNvGrpSpPr>
          <p:nvPr/>
        </p:nvGrpSpPr>
        <p:grpSpPr bwMode="auto">
          <a:xfrm>
            <a:off x="2362200" y="4724400"/>
            <a:ext cx="4724400" cy="762000"/>
            <a:chOff x="839" y="3379"/>
            <a:chExt cx="4037" cy="505"/>
          </a:xfrm>
        </p:grpSpPr>
        <p:grpSp>
          <p:nvGrpSpPr>
            <p:cNvPr id="97302" name="Group 13"/>
            <p:cNvGrpSpPr>
              <a:grpSpLocks/>
            </p:cNvGrpSpPr>
            <p:nvPr/>
          </p:nvGrpSpPr>
          <p:grpSpPr bwMode="auto">
            <a:xfrm>
              <a:off x="839" y="3379"/>
              <a:ext cx="4037" cy="505"/>
              <a:chOff x="204" y="3339"/>
              <a:chExt cx="4037" cy="505"/>
            </a:xfrm>
          </p:grpSpPr>
          <p:pic>
            <p:nvPicPr>
              <p:cNvPr id="97304" name="Picture 14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204" y="3339"/>
                <a:ext cx="2228" cy="5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7305" name="Picture 15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2426" y="3339"/>
                <a:ext cx="1815" cy="4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97303" name="Rectangle 16"/>
            <p:cNvSpPr>
              <a:spLocks noChangeArrowheads="1"/>
            </p:cNvSpPr>
            <p:nvPr/>
          </p:nvSpPr>
          <p:spPr bwMode="auto">
            <a:xfrm>
              <a:off x="839" y="3385"/>
              <a:ext cx="4037" cy="499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7291" name="Rectangle 17"/>
          <p:cNvSpPr>
            <a:spLocks noChangeArrowheads="1"/>
          </p:cNvSpPr>
          <p:nvPr/>
        </p:nvSpPr>
        <p:spPr bwMode="auto">
          <a:xfrm>
            <a:off x="304800" y="5562600"/>
            <a:ext cx="6019800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r>
              <a:rPr lang="en-US" sz="1600"/>
              <a:t>Where </a:t>
            </a:r>
            <a:r>
              <a:rPr lang="en-US" sz="1600">
                <a:latin typeface="Symbol" charset="2"/>
              </a:rPr>
              <a:t>s</a:t>
            </a:r>
            <a:r>
              <a:rPr lang="en-US" sz="1600" baseline="-25000"/>
              <a:t>inel</a:t>
            </a:r>
            <a:r>
              <a:rPr lang="en-US" sz="1600">
                <a:latin typeface="Comic Sans MS" charset="0"/>
              </a:rPr>
              <a:t> = </a:t>
            </a:r>
            <a:r>
              <a:rPr lang="en-US" sz="1600">
                <a:latin typeface="Symbol" charset="2"/>
              </a:rPr>
              <a:t>s</a:t>
            </a:r>
            <a:r>
              <a:rPr lang="en-US" sz="1600" baseline="-25000"/>
              <a:t>soft</a:t>
            </a:r>
            <a:r>
              <a:rPr lang="en-US" sz="1600">
                <a:latin typeface="Comic Sans MS" charset="0"/>
              </a:rPr>
              <a:t> + </a:t>
            </a:r>
            <a:r>
              <a:rPr lang="en-US" sz="1600">
                <a:latin typeface="Symbol" charset="2"/>
              </a:rPr>
              <a:t>s</a:t>
            </a:r>
            <a:r>
              <a:rPr lang="en-US" sz="1600" baseline="-25000"/>
              <a:t>H</a:t>
            </a:r>
            <a:r>
              <a:rPr lang="en-US" sz="1600">
                <a:latin typeface="Comic Sans MS" charset="0"/>
              </a:rPr>
              <a:t> </a:t>
            </a:r>
          </a:p>
          <a:p>
            <a:r>
              <a:rPr lang="en-US" sz="1600"/>
              <a:t>“S” = Single Interactions, “D” = Double Interactions, “H” = Hard</a:t>
            </a:r>
          </a:p>
          <a:p>
            <a:r>
              <a:rPr lang="en-GB" sz="1400">
                <a:latin typeface="Symbol" charset="2"/>
                <a:ea typeface="DejaVu Sans" pitchFamily="16" charset="0"/>
                <a:cs typeface="DejaVu Sans" pitchFamily="16" charset="0"/>
              </a:rPr>
              <a:t>s</a:t>
            </a:r>
            <a:r>
              <a:rPr lang="en-GB" sz="1400" baseline="-33000">
                <a:latin typeface="Arial" charset="0"/>
                <a:ea typeface="DejaVu Sans" pitchFamily="16" charset="0"/>
                <a:cs typeface="DejaVu Sans" pitchFamily="16" charset="0"/>
              </a:rPr>
              <a:t>eff</a:t>
            </a:r>
            <a:r>
              <a:rPr lang="en-GB" sz="1400">
                <a:latin typeface="Arial" charset="0"/>
                <a:ea typeface="DejaVu Sans" pitchFamily="16" charset="0"/>
                <a:cs typeface="DejaVu Sans" pitchFamily="16" charset="0"/>
              </a:rPr>
              <a:t>(P</a:t>
            </a:r>
            <a:r>
              <a:rPr lang="en-GB" sz="1400" baseline="-25000">
                <a:latin typeface="Arial" charset="0"/>
                <a:ea typeface="DejaVu Sans" pitchFamily="16" charset="0"/>
                <a:cs typeface="DejaVu Sans" pitchFamily="16" charset="0"/>
              </a:rPr>
              <a:t>T</a:t>
            </a:r>
            <a:r>
              <a:rPr lang="en-GB" sz="1400">
                <a:latin typeface="Arial" charset="0"/>
                <a:ea typeface="DejaVu Sans" pitchFamily="16" charset="0"/>
                <a:cs typeface="DejaVu Sans" pitchFamily="16" charset="0"/>
              </a:rPr>
              <a:t>) contains the information on the spatial distribution of partons</a:t>
            </a:r>
            <a:endParaRPr lang="en-US" sz="1600" baseline="-25000">
              <a:latin typeface="Comic Sans MS" charset="0"/>
            </a:endParaRPr>
          </a:p>
          <a:p>
            <a:endParaRPr lang="en-US"/>
          </a:p>
        </p:txBody>
      </p:sp>
      <p:sp>
        <p:nvSpPr>
          <p:cNvPr id="97292" name="Rectangle 18"/>
          <p:cNvSpPr>
            <a:spLocks noChangeArrowheads="1"/>
          </p:cNvSpPr>
          <p:nvPr/>
        </p:nvSpPr>
        <p:spPr bwMode="auto">
          <a:xfrm>
            <a:off x="4724400" y="1371600"/>
            <a:ext cx="2209800" cy="240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l">
              <a:lnSpc>
                <a:spcPct val="105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1800">
                <a:solidFill>
                  <a:schemeClr val="accent1"/>
                </a:solidFill>
                <a:latin typeface="Arial" charset="0"/>
                <a:ea typeface="DejaVu Sans" pitchFamily="16" charset="0"/>
                <a:cs typeface="DejaVu Sans" pitchFamily="16" charset="0"/>
              </a:rPr>
              <a:t>Pairing Algorithm:</a:t>
            </a:r>
            <a:endParaRPr lang="en-GB" sz="1800">
              <a:solidFill>
                <a:srgbClr val="FFFF66"/>
              </a:solidFill>
              <a:latin typeface="Arial" charset="0"/>
              <a:ea typeface="DejaVu Sans" pitchFamily="16" charset="0"/>
              <a:cs typeface="DejaVu Sans" pitchFamily="16" charset="0"/>
            </a:endParaRPr>
          </a:p>
          <a:p>
            <a:pPr algn="l">
              <a:lnSpc>
                <a:spcPct val="105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1800">
                <a:solidFill>
                  <a:srgbClr val="FFFF66"/>
                </a:solidFill>
                <a:latin typeface="Arial" charset="0"/>
                <a:ea typeface="DejaVu Sans" pitchFamily="16" charset="0"/>
                <a:cs typeface="DejaVu Sans" pitchFamily="16" charset="0"/>
              </a:rPr>
              <a:t>- MiniJets ordered in decreasing P</a:t>
            </a:r>
            <a:r>
              <a:rPr lang="en-GB" sz="1800" baseline="-33000">
                <a:solidFill>
                  <a:srgbClr val="FFFF66"/>
                </a:solidFill>
                <a:latin typeface="Arial" charset="0"/>
                <a:ea typeface="DejaVu Sans" pitchFamily="16" charset="0"/>
                <a:cs typeface="DejaVu Sans" pitchFamily="16" charset="0"/>
              </a:rPr>
              <a:t>T</a:t>
            </a:r>
            <a:endParaRPr lang="en-GB" sz="1800">
              <a:solidFill>
                <a:srgbClr val="FFFF66"/>
              </a:solidFill>
              <a:latin typeface="Arial" charset="0"/>
              <a:ea typeface="DejaVu Sans" pitchFamily="16" charset="0"/>
              <a:cs typeface="DejaVu Sans" pitchFamily="16" charset="0"/>
            </a:endParaRPr>
          </a:p>
          <a:p>
            <a:pPr algn="l">
              <a:lnSpc>
                <a:spcPct val="105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1800">
                <a:solidFill>
                  <a:srgbClr val="FFFF66"/>
                </a:solidFill>
                <a:latin typeface="Arial" charset="0"/>
                <a:ea typeface="DejaVu Sans" pitchFamily="16" charset="0"/>
                <a:cs typeface="DejaVu Sans" pitchFamily="16" charset="0"/>
              </a:rPr>
              <a:t>- Start from the first</a:t>
            </a:r>
          </a:p>
          <a:p>
            <a:pPr algn="l">
              <a:lnSpc>
                <a:spcPct val="105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1800">
                <a:solidFill>
                  <a:schemeClr val="accent1"/>
                </a:solidFill>
                <a:latin typeface="Arial" charset="0"/>
                <a:ea typeface="DejaVu Sans" pitchFamily="16" charset="0"/>
                <a:cs typeface="DejaVu Sans" pitchFamily="16" charset="0"/>
              </a:rPr>
              <a:t>- Paired</a:t>
            </a:r>
            <a:r>
              <a:rPr lang="en-GB" sz="1800">
                <a:solidFill>
                  <a:schemeClr val="hlink"/>
                </a:solidFill>
                <a:latin typeface="Arial" charset="0"/>
                <a:ea typeface="DejaVu Sans" pitchFamily="16" charset="0"/>
                <a:cs typeface="DejaVu Sans" pitchFamily="16" charset="0"/>
              </a:rPr>
              <a:t> </a:t>
            </a:r>
            <a:r>
              <a:rPr lang="en-GB" sz="1800">
                <a:solidFill>
                  <a:srgbClr val="FFFF66"/>
                </a:solidFill>
                <a:latin typeface="Arial" charset="0"/>
                <a:ea typeface="DejaVu Sans" pitchFamily="16" charset="0"/>
                <a:cs typeface="DejaVu Sans" pitchFamily="16" charset="0"/>
              </a:rPr>
              <a:t>= jet with closest PT that satisfies the condition |</a:t>
            </a:r>
            <a:r>
              <a:rPr lang="en-GB" sz="1800">
                <a:solidFill>
                  <a:srgbClr val="FFFF66"/>
                </a:solidFill>
                <a:latin typeface="Symbol" charset="2"/>
                <a:ea typeface="DejaVu Sans" pitchFamily="16" charset="0"/>
                <a:cs typeface="DejaVu Sans" pitchFamily="16" charset="0"/>
              </a:rPr>
              <a:t>Df</a:t>
            </a:r>
            <a:r>
              <a:rPr lang="en-GB" sz="1800" baseline="30000">
                <a:solidFill>
                  <a:srgbClr val="FFFF66"/>
                </a:solidFill>
                <a:latin typeface="Symbol" charset="2"/>
                <a:ea typeface="DejaVu Sans" pitchFamily="16" charset="0"/>
                <a:cs typeface="DejaVu Sans" pitchFamily="16" charset="0"/>
                <a:sym typeface="Symbol" charset="2"/>
              </a:rPr>
              <a:t></a:t>
            </a:r>
            <a:r>
              <a:rPr lang="en-GB" sz="1800">
                <a:solidFill>
                  <a:srgbClr val="FFFF66"/>
                </a:solidFill>
                <a:latin typeface="Arial" charset="0"/>
                <a:ea typeface="DejaVu Sans" pitchFamily="16" charset="0"/>
                <a:cs typeface="DejaVu Sans" pitchFamily="16" charset="0"/>
              </a:rPr>
              <a:t>|&lt;|</a:t>
            </a:r>
            <a:r>
              <a:rPr lang="en-GB" sz="1800">
                <a:solidFill>
                  <a:srgbClr val="FFFF66"/>
                </a:solidFill>
                <a:latin typeface="Symbol" charset="2"/>
                <a:ea typeface="DejaVu Sans" pitchFamily="16" charset="0"/>
                <a:cs typeface="DejaVu Sans" pitchFamily="16" charset="0"/>
              </a:rPr>
              <a:t>Df</a:t>
            </a:r>
            <a:r>
              <a:rPr lang="en-GB" sz="1800">
                <a:solidFill>
                  <a:srgbClr val="FFFF66"/>
                </a:solidFill>
                <a:latin typeface="Arial" charset="0"/>
                <a:ea typeface="DejaVu Sans" pitchFamily="16" charset="0"/>
                <a:cs typeface="DejaVu Sans" pitchFamily="16" charset="0"/>
              </a:rPr>
              <a:t>|</a:t>
            </a:r>
          </a:p>
        </p:txBody>
      </p:sp>
      <p:sp>
        <p:nvSpPr>
          <p:cNvPr id="97293" name="Rectangle 19"/>
          <p:cNvSpPr>
            <a:spLocks noChangeArrowheads="1"/>
          </p:cNvSpPr>
          <p:nvPr/>
        </p:nvSpPr>
        <p:spPr bwMode="auto">
          <a:xfrm>
            <a:off x="838200" y="1676400"/>
            <a:ext cx="1882775" cy="831850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pPr algn="l"/>
            <a:r>
              <a:rPr lang="en-US" b="1">
                <a:solidFill>
                  <a:srgbClr val="FF3FFA"/>
                </a:solidFill>
              </a:rPr>
              <a:t>Pythia 6.409, Tune DWT</a:t>
            </a:r>
          </a:p>
          <a:p>
            <a:pPr algn="l"/>
            <a:r>
              <a:rPr lang="en-US" b="1">
                <a:solidFill>
                  <a:schemeClr val="bg1"/>
                </a:solidFill>
              </a:rPr>
              <a:t>Charged Particles </a:t>
            </a:r>
          </a:p>
          <a:p>
            <a:pPr algn="l"/>
            <a:r>
              <a:rPr lang="en-US" b="1">
                <a:solidFill>
                  <a:schemeClr val="bg1"/>
                </a:solidFill>
              </a:rPr>
              <a:t>|</a:t>
            </a:r>
            <a:r>
              <a:rPr lang="en-US" b="1">
                <a:solidFill>
                  <a:schemeClr val="bg1"/>
                </a:solidFill>
                <a:latin typeface="Symbol" charset="2"/>
                <a:sym typeface="Symbol" charset="2"/>
              </a:rPr>
              <a:t></a:t>
            </a:r>
            <a:r>
              <a:rPr lang="en-US" b="1">
                <a:solidFill>
                  <a:schemeClr val="bg1"/>
                </a:solidFill>
              </a:rPr>
              <a:t>|&lt;2.5, P</a:t>
            </a:r>
            <a:r>
              <a:rPr lang="en-US" b="1" baseline="-25000">
                <a:solidFill>
                  <a:schemeClr val="bg1"/>
                </a:solidFill>
              </a:rPr>
              <a:t>T</a:t>
            </a:r>
            <a:r>
              <a:rPr lang="en-US" b="1">
                <a:solidFill>
                  <a:schemeClr val="bg1"/>
                </a:solidFill>
              </a:rPr>
              <a:t>&gt;0.5GeV</a:t>
            </a:r>
          </a:p>
          <a:p>
            <a:pPr algn="l"/>
            <a:r>
              <a:rPr lang="en-US" b="1">
                <a:solidFill>
                  <a:schemeClr val="bg1"/>
                </a:solidFill>
              </a:rPr>
              <a:t>R=0.5, Seed 1 GeV</a:t>
            </a:r>
          </a:p>
        </p:txBody>
      </p:sp>
      <p:sp>
        <p:nvSpPr>
          <p:cNvPr id="97294" name="Rectangle 20"/>
          <p:cNvSpPr>
            <a:spLocks noChangeArrowheads="1"/>
          </p:cNvSpPr>
          <p:nvPr/>
        </p:nvSpPr>
        <p:spPr bwMode="auto">
          <a:xfrm>
            <a:off x="1571625" y="2743200"/>
            <a:ext cx="10541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pPr algn="r"/>
            <a:r>
              <a:rPr lang="en-US" sz="900" b="1">
                <a:solidFill>
                  <a:srgbClr val="432234"/>
                </a:solidFill>
              </a:rPr>
              <a:t>Generato r Level</a:t>
            </a:r>
          </a:p>
        </p:txBody>
      </p:sp>
      <p:sp>
        <p:nvSpPr>
          <p:cNvPr id="97295" name="Rectangle 21"/>
          <p:cNvSpPr>
            <a:spLocks noChangeArrowheads="1"/>
          </p:cNvSpPr>
          <p:nvPr/>
        </p:nvSpPr>
        <p:spPr bwMode="auto">
          <a:xfrm>
            <a:off x="3048000" y="3124200"/>
            <a:ext cx="6334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pPr algn="l"/>
            <a:r>
              <a:rPr lang="en-US" b="1">
                <a:solidFill>
                  <a:srgbClr val="FF0000"/>
                </a:solidFill>
              </a:rPr>
              <a:t>Paired</a:t>
            </a:r>
          </a:p>
        </p:txBody>
      </p:sp>
      <p:sp>
        <p:nvSpPr>
          <p:cNvPr id="97296" name="Rectangle 22"/>
          <p:cNvSpPr>
            <a:spLocks noChangeArrowheads="1"/>
          </p:cNvSpPr>
          <p:nvPr/>
        </p:nvSpPr>
        <p:spPr bwMode="auto">
          <a:xfrm>
            <a:off x="2895600" y="1524000"/>
            <a:ext cx="5984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pPr algn="l"/>
            <a:r>
              <a:rPr lang="en-GB" sz="1600" b="1">
                <a:solidFill>
                  <a:srgbClr val="FF0000"/>
                </a:solidFill>
                <a:latin typeface="Arial" charset="0"/>
                <a:ea typeface="DejaVu Sans" pitchFamily="16" charset="0"/>
                <a:cs typeface="DejaVu Sans" pitchFamily="16" charset="0"/>
              </a:rPr>
              <a:t>|</a:t>
            </a:r>
            <a:r>
              <a:rPr lang="en-GB" sz="1600" b="1">
                <a:solidFill>
                  <a:srgbClr val="FF0000"/>
                </a:solidFill>
                <a:latin typeface="Symbol" charset="2"/>
                <a:ea typeface="DejaVu Sans" pitchFamily="16" charset="0"/>
                <a:cs typeface="DejaVu Sans" pitchFamily="16" charset="0"/>
              </a:rPr>
              <a:t>Df</a:t>
            </a:r>
            <a:r>
              <a:rPr lang="en-GB" sz="1600" b="1" baseline="30000">
                <a:solidFill>
                  <a:srgbClr val="FF0000"/>
                </a:solidFill>
                <a:latin typeface="Symbol" charset="2"/>
                <a:ea typeface="DejaVu Sans" pitchFamily="16" charset="0"/>
                <a:cs typeface="DejaVu Sans" pitchFamily="16" charset="0"/>
                <a:sym typeface="Symbol" charset="2"/>
              </a:rPr>
              <a:t></a:t>
            </a:r>
            <a:r>
              <a:rPr lang="en-GB" sz="1600" b="1">
                <a:solidFill>
                  <a:srgbClr val="FF0000"/>
                </a:solidFill>
                <a:latin typeface="Arial" charset="0"/>
                <a:ea typeface="DejaVu Sans" pitchFamily="16" charset="0"/>
                <a:cs typeface="DejaVu Sans" pitchFamily="16" charset="0"/>
              </a:rPr>
              <a:t>|</a:t>
            </a:r>
            <a:endParaRPr lang="en-US" sz="1800">
              <a:solidFill>
                <a:srgbClr val="FFFF66"/>
              </a:solidFill>
              <a:latin typeface="Arial" charset="0"/>
              <a:ea typeface="DejaVu Sans" pitchFamily="16" charset="0"/>
              <a:cs typeface="DejaVu Sans" pitchFamily="16" charset="0"/>
            </a:endParaRPr>
          </a:p>
        </p:txBody>
      </p:sp>
      <p:sp>
        <p:nvSpPr>
          <p:cNvPr id="97297" name="Rectangle 23"/>
          <p:cNvSpPr>
            <a:spLocks noChangeArrowheads="1"/>
          </p:cNvSpPr>
          <p:nvPr/>
        </p:nvSpPr>
        <p:spPr bwMode="auto">
          <a:xfrm>
            <a:off x="1676400" y="1066800"/>
            <a:ext cx="10604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pPr algn="l"/>
            <a:r>
              <a:rPr lang="en-US" b="1">
                <a:solidFill>
                  <a:schemeClr val="bg2"/>
                </a:solidFill>
              </a:rPr>
              <a:t>pp at 14 TeV</a:t>
            </a:r>
          </a:p>
        </p:txBody>
      </p:sp>
      <p:sp>
        <p:nvSpPr>
          <p:cNvPr id="97298" name="Rectangle 24"/>
          <p:cNvSpPr>
            <a:spLocks noChangeArrowheads="1"/>
          </p:cNvSpPr>
          <p:nvPr/>
        </p:nvSpPr>
        <p:spPr bwMode="auto">
          <a:xfrm>
            <a:off x="7467600" y="1447800"/>
            <a:ext cx="6715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pPr algn="l"/>
            <a:r>
              <a:rPr lang="en-US" b="1">
                <a:solidFill>
                  <a:schemeClr val="bg2"/>
                </a:solidFill>
              </a:rPr>
              <a:t>14 TeV</a:t>
            </a:r>
          </a:p>
        </p:txBody>
      </p:sp>
      <p:sp>
        <p:nvSpPr>
          <p:cNvPr id="97299" name="Rectangle 25"/>
          <p:cNvSpPr>
            <a:spLocks noChangeArrowheads="1"/>
          </p:cNvSpPr>
          <p:nvPr/>
        </p:nvSpPr>
        <p:spPr bwMode="auto">
          <a:xfrm>
            <a:off x="8077200" y="3429000"/>
            <a:ext cx="6715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pPr algn="l"/>
            <a:r>
              <a:rPr lang="en-US" b="1">
                <a:solidFill>
                  <a:schemeClr val="bg2"/>
                </a:solidFill>
              </a:rPr>
              <a:t>14 TeV</a:t>
            </a:r>
          </a:p>
        </p:txBody>
      </p:sp>
      <p:sp>
        <p:nvSpPr>
          <p:cNvPr id="97300" name="Rectangle 26"/>
          <p:cNvSpPr>
            <a:spLocks noChangeArrowheads="1"/>
          </p:cNvSpPr>
          <p:nvPr/>
        </p:nvSpPr>
        <p:spPr bwMode="auto">
          <a:xfrm>
            <a:off x="603250" y="1357313"/>
            <a:ext cx="114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pPr algn="r"/>
            <a:r>
              <a:rPr lang="en-US" sz="1400">
                <a:solidFill>
                  <a:schemeClr val="bg2"/>
                </a:solidFill>
              </a:rPr>
              <a:t>P</a:t>
            </a:r>
            <a:r>
              <a:rPr lang="en-US" sz="1400" baseline="-25000">
                <a:solidFill>
                  <a:schemeClr val="bg2"/>
                </a:solidFill>
              </a:rPr>
              <a:t>T</a:t>
            </a:r>
            <a:r>
              <a:rPr lang="en-US" sz="1400" baseline="30000">
                <a:solidFill>
                  <a:schemeClr val="bg2"/>
                </a:solidFill>
              </a:rPr>
              <a:t>jet</a:t>
            </a:r>
            <a:r>
              <a:rPr lang="en-US" sz="1400" baseline="-25000">
                <a:solidFill>
                  <a:schemeClr val="bg2"/>
                </a:solidFill>
              </a:rPr>
              <a:t> </a:t>
            </a:r>
            <a:r>
              <a:rPr lang="en-US" sz="1400">
                <a:solidFill>
                  <a:schemeClr val="bg2"/>
                </a:solidFill>
              </a:rPr>
              <a:t>&gt; 2 GeV</a:t>
            </a:r>
            <a:endParaRPr lang="en-US" sz="1400" baseline="-25000">
              <a:solidFill>
                <a:schemeClr val="bg2"/>
              </a:solidFill>
            </a:endParaRPr>
          </a:p>
        </p:txBody>
      </p:sp>
      <p:sp>
        <p:nvSpPr>
          <p:cNvPr id="97301" name="Rectangle 27"/>
          <p:cNvSpPr>
            <a:spLocks noChangeArrowheads="1"/>
          </p:cNvSpPr>
          <p:nvPr/>
        </p:nvSpPr>
        <p:spPr bwMode="auto">
          <a:xfrm>
            <a:off x="7237413" y="0"/>
            <a:ext cx="19065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pPr algn="l"/>
            <a:r>
              <a:rPr lang="en-US" b="1"/>
              <a:t>Generator Level Studies </a:t>
            </a:r>
          </a:p>
          <a:p>
            <a:pPr algn="l"/>
            <a:r>
              <a:rPr lang="en-US" b="1"/>
              <a:t>with Pythia 6.4x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Paolo Bartalini (NTU)</a:t>
            </a:r>
          </a:p>
        </p:txBody>
      </p:sp>
      <p:sp>
        <p:nvSpPr>
          <p:cNvPr id="99331" name="Date Placeholder 2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Antananarivo, August 24th 2009</a:t>
            </a:r>
          </a:p>
        </p:txBody>
      </p:sp>
      <p:sp>
        <p:nvSpPr>
          <p:cNvPr id="99332" name="Rectangle 2"/>
          <p:cNvSpPr>
            <a:spLocks noRot="1" noChangeArrowheads="1"/>
          </p:cNvSpPr>
          <p:nvPr/>
        </p:nvSpPr>
        <p:spPr bwMode="auto">
          <a:xfrm>
            <a:off x="0" y="0"/>
            <a:ext cx="6629400" cy="533400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l"/>
            <a:r>
              <a:rPr lang="en-GB" sz="2400">
                <a:solidFill>
                  <a:srgbClr val="D4D4D4"/>
                </a:solidFill>
              </a:rPr>
              <a:t>Quoting MPIs with paired MiniJets</a:t>
            </a:r>
            <a:endParaRPr lang="it-IT" sz="2400">
              <a:solidFill>
                <a:srgbClr val="D4D4D4"/>
              </a:solidFill>
              <a:latin typeface="Verdana" charset="0"/>
            </a:endParaRPr>
          </a:p>
        </p:txBody>
      </p:sp>
      <p:sp>
        <p:nvSpPr>
          <p:cNvPr id="1202179" name="Rectangle 3"/>
          <p:cNvSpPr>
            <a:spLocks noChangeArrowheads="1"/>
          </p:cNvSpPr>
          <p:nvPr/>
        </p:nvSpPr>
        <p:spPr bwMode="auto">
          <a:xfrm>
            <a:off x="0" y="838200"/>
            <a:ext cx="8245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>
                <a:solidFill>
                  <a:srgbClr val="ABD1FF"/>
                </a:solidFill>
                <a:latin typeface="Verdana" charset="0"/>
                <a:ea typeface="DejaVu Sans" pitchFamily="16" charset="0"/>
                <a:cs typeface="DejaVu Sans" pitchFamily="16" charset="0"/>
              </a:rPr>
              <a:t>N = Number of jet pairs for different </a:t>
            </a:r>
            <a:r>
              <a:rPr lang="en-US" sz="1800" b="1">
                <a:solidFill>
                  <a:srgbClr val="FB804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charset="2"/>
                <a:ea typeface="DejaVu Sans" pitchFamily="16" charset="0"/>
                <a:cs typeface="DejaVu Sans" pitchFamily="16" charset="0"/>
                <a:sym typeface="Symbol" charset="2"/>
              </a:rPr>
              <a:t></a:t>
            </a:r>
            <a:r>
              <a:rPr lang="en-US" sz="1800" b="1">
                <a:solidFill>
                  <a:srgbClr val="ABD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  <a:ea typeface="DejaVu Sans" pitchFamily="16" charset="0"/>
                <a:cs typeface="DejaVu Sans" pitchFamily="16" charset="0"/>
              </a:rPr>
              <a:t>, </a:t>
            </a:r>
            <a:r>
              <a:rPr lang="en-US" sz="1800" b="1">
                <a:solidFill>
                  <a:srgbClr val="FBB9E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  <a:ea typeface="DejaVu Sans" pitchFamily="16" charset="0"/>
                <a:cs typeface="DejaVu Sans" pitchFamily="16" charset="0"/>
              </a:rPr>
              <a:t>P</a:t>
            </a:r>
            <a:r>
              <a:rPr lang="en-US" sz="1800" b="1" baseline="-25000">
                <a:solidFill>
                  <a:srgbClr val="FBB9E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  <a:ea typeface="DejaVu Sans" pitchFamily="16" charset="0"/>
                <a:cs typeface="DejaVu Sans" pitchFamily="16" charset="0"/>
              </a:rPr>
              <a:t>T</a:t>
            </a:r>
            <a:r>
              <a:rPr lang="en-US" sz="1800" b="1" baseline="30000">
                <a:solidFill>
                  <a:srgbClr val="FBB9E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  <a:ea typeface="DejaVu Sans" pitchFamily="16" charset="0"/>
                <a:cs typeface="DejaVu Sans" pitchFamily="16" charset="0"/>
              </a:rPr>
              <a:t>track</a:t>
            </a:r>
            <a:r>
              <a:rPr lang="en-US" sz="1800" b="1">
                <a:solidFill>
                  <a:srgbClr val="ABD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  <a:ea typeface="DejaVu Sans" pitchFamily="16" charset="0"/>
                <a:cs typeface="DejaVu Sans" pitchFamily="16" charset="0"/>
              </a:rPr>
              <a:t>, </a:t>
            </a:r>
            <a:r>
              <a:rPr lang="en-US" sz="1800" b="1">
                <a:solidFill>
                  <a:srgbClr val="ABD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</a:rPr>
              <a:t>P</a:t>
            </a:r>
            <a:r>
              <a:rPr lang="en-US" sz="1800" b="1" baseline="-25000">
                <a:solidFill>
                  <a:srgbClr val="ABD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</a:rPr>
              <a:t>T </a:t>
            </a:r>
            <a:r>
              <a:rPr lang="en-US" sz="1800" b="1" baseline="30000">
                <a:solidFill>
                  <a:srgbClr val="ABD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</a:rPr>
              <a:t>jet</a:t>
            </a:r>
          </a:p>
        </p:txBody>
      </p:sp>
      <p:sp>
        <p:nvSpPr>
          <p:cNvPr id="99334" name="Rectangle 4"/>
          <p:cNvSpPr>
            <a:spLocks noChangeArrowheads="1"/>
          </p:cNvSpPr>
          <p:nvPr/>
        </p:nvSpPr>
        <p:spPr bwMode="auto">
          <a:xfrm>
            <a:off x="0" y="6248400"/>
            <a:ext cx="914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>
                <a:solidFill>
                  <a:srgbClr val="ABD1FF"/>
                </a:solidFill>
                <a:latin typeface="Verdana" charset="0"/>
                <a:ea typeface="DejaVu Sans" pitchFamily="16" charset="0"/>
                <a:cs typeface="DejaVu Sans" pitchFamily="16" charset="0"/>
              </a:rPr>
              <a:t>N deeply depends on acceptance &amp; efficiency </a:t>
            </a:r>
          </a:p>
        </p:txBody>
      </p:sp>
      <p:grpSp>
        <p:nvGrpSpPr>
          <p:cNvPr id="99335" name="Group 5"/>
          <p:cNvGrpSpPr>
            <a:grpSpLocks/>
          </p:cNvGrpSpPr>
          <p:nvPr/>
        </p:nvGrpSpPr>
        <p:grpSpPr bwMode="auto">
          <a:xfrm>
            <a:off x="228600" y="1371600"/>
            <a:ext cx="8458200" cy="4876800"/>
            <a:chOff x="144" y="864"/>
            <a:chExt cx="5328" cy="3072"/>
          </a:xfrm>
        </p:grpSpPr>
        <p:sp>
          <p:nvSpPr>
            <p:cNvPr id="99343" name="Rectangle 6"/>
            <p:cNvSpPr>
              <a:spLocks noChangeArrowheads="1"/>
            </p:cNvSpPr>
            <p:nvPr/>
          </p:nvSpPr>
          <p:spPr bwMode="auto">
            <a:xfrm>
              <a:off x="2019" y="3696"/>
              <a:ext cx="30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b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1400">
                  <a:solidFill>
                    <a:schemeClr val="bg2"/>
                  </a:solidFill>
                </a:rPr>
                <a:t>P</a:t>
              </a:r>
              <a:r>
                <a:rPr lang="en-US" sz="1400" baseline="-25000">
                  <a:solidFill>
                    <a:schemeClr val="bg2"/>
                  </a:solidFill>
                </a:rPr>
                <a:t>T</a:t>
              </a:r>
              <a:r>
                <a:rPr lang="en-US" sz="1400" baseline="30000">
                  <a:solidFill>
                    <a:schemeClr val="bg2"/>
                  </a:solidFill>
                </a:rPr>
                <a:t>jet</a:t>
              </a:r>
            </a:p>
          </p:txBody>
        </p:sp>
        <p:sp>
          <p:nvSpPr>
            <p:cNvPr id="99344" name="Rectangle 7"/>
            <p:cNvSpPr>
              <a:spLocks noChangeArrowheads="1"/>
            </p:cNvSpPr>
            <p:nvPr/>
          </p:nvSpPr>
          <p:spPr bwMode="auto">
            <a:xfrm>
              <a:off x="5043" y="3696"/>
              <a:ext cx="30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b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1400">
                  <a:solidFill>
                    <a:schemeClr val="bg2"/>
                  </a:solidFill>
                </a:rPr>
                <a:t>P</a:t>
              </a:r>
              <a:r>
                <a:rPr lang="en-US" sz="1400" baseline="-25000">
                  <a:solidFill>
                    <a:schemeClr val="bg2"/>
                  </a:solidFill>
                </a:rPr>
                <a:t>T</a:t>
              </a:r>
              <a:r>
                <a:rPr lang="en-US" sz="1400" baseline="30000">
                  <a:solidFill>
                    <a:schemeClr val="bg2"/>
                  </a:solidFill>
                </a:rPr>
                <a:t>jet</a:t>
              </a:r>
            </a:p>
          </p:txBody>
        </p:sp>
        <p:pic>
          <p:nvPicPr>
            <p:cNvPr id="99345" name="Picture 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4" y="864"/>
              <a:ext cx="1680" cy="144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99346" name="Picture 9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44" y="2496"/>
              <a:ext cx="1680" cy="144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99347" name="Picture 10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968" y="2496"/>
              <a:ext cx="1680" cy="144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99348" name="Picture 11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792" y="2496"/>
              <a:ext cx="1680" cy="144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99349" name="Picture 12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968" y="864"/>
              <a:ext cx="1680" cy="144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99350" name="Text Box 13"/>
            <p:cNvSpPr txBox="1">
              <a:spLocks noChangeArrowheads="1"/>
            </p:cNvSpPr>
            <p:nvPr/>
          </p:nvSpPr>
          <p:spPr bwMode="auto">
            <a:xfrm>
              <a:off x="672" y="1056"/>
              <a:ext cx="725" cy="538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600">
                  <a:solidFill>
                    <a:schemeClr val="bg1"/>
                  </a:solidFill>
                  <a:latin typeface="Verdana" charset="0"/>
                  <a:ea typeface="Arial" charset="0"/>
                  <a:cs typeface="Arial" charset="0"/>
                </a:rPr>
                <a:t>Tracks:</a:t>
              </a:r>
            </a:p>
            <a:p>
              <a:pPr algn="l"/>
              <a:r>
                <a:rPr lang="en-US" sz="1600">
                  <a:solidFill>
                    <a:schemeClr val="bg1"/>
                  </a:solidFill>
                  <a:latin typeface="Verdana" charset="0"/>
                  <a:ea typeface="Arial" charset="0"/>
                  <a:cs typeface="Arial" charset="0"/>
                </a:rPr>
                <a:t>PT&gt;0.5</a:t>
              </a:r>
            </a:p>
            <a:p>
              <a:pPr algn="l"/>
              <a:r>
                <a:rPr lang="en-US" sz="1600">
                  <a:solidFill>
                    <a:schemeClr val="bg1"/>
                  </a:solidFill>
                  <a:latin typeface="Verdana" charset="0"/>
                  <a:ea typeface="Arial" charset="0"/>
                  <a:cs typeface="Arial" charset="0"/>
                </a:rPr>
                <a:t>|</a:t>
              </a:r>
              <a:r>
                <a:rPr lang="en-US" sz="1600" b="1">
                  <a:solidFill>
                    <a:schemeClr val="bg1"/>
                  </a:solidFill>
                  <a:latin typeface="Symbol" charset="2"/>
                  <a:ea typeface="Arial" charset="0"/>
                  <a:cs typeface="Arial" charset="0"/>
                </a:rPr>
                <a:t>h</a:t>
              </a:r>
              <a:r>
                <a:rPr lang="en-US" sz="1600">
                  <a:solidFill>
                    <a:schemeClr val="bg1"/>
                  </a:solidFill>
                  <a:latin typeface="Verdana" charset="0"/>
                  <a:ea typeface="Arial" charset="0"/>
                  <a:cs typeface="Arial" charset="0"/>
                </a:rPr>
                <a:t>|&lt;2</a:t>
              </a:r>
              <a:endParaRPr lang="en-US" sz="1800">
                <a:solidFill>
                  <a:schemeClr val="bg1"/>
                </a:solidFill>
                <a:latin typeface="Verdana" charset="0"/>
                <a:ea typeface="Arial" charset="0"/>
                <a:cs typeface="Arial" charset="0"/>
              </a:endParaRPr>
            </a:p>
          </p:txBody>
        </p:sp>
        <p:sp>
          <p:nvSpPr>
            <p:cNvPr id="99351" name="Text Box 14"/>
            <p:cNvSpPr txBox="1">
              <a:spLocks noChangeArrowheads="1"/>
            </p:cNvSpPr>
            <p:nvPr/>
          </p:nvSpPr>
          <p:spPr bwMode="auto">
            <a:xfrm>
              <a:off x="2496" y="1056"/>
              <a:ext cx="725" cy="538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600">
                  <a:solidFill>
                    <a:srgbClr val="AE1113"/>
                  </a:solidFill>
                  <a:latin typeface="Verdana" charset="0"/>
                  <a:ea typeface="Arial" charset="0"/>
                  <a:cs typeface="Arial" charset="0"/>
                </a:rPr>
                <a:t>Tracks:</a:t>
              </a:r>
            </a:p>
            <a:p>
              <a:pPr algn="l"/>
              <a:r>
                <a:rPr lang="en-US" sz="1600">
                  <a:solidFill>
                    <a:srgbClr val="AE1113"/>
                  </a:solidFill>
                  <a:latin typeface="Verdana" charset="0"/>
                  <a:ea typeface="Arial" charset="0"/>
                  <a:cs typeface="Arial" charset="0"/>
                </a:rPr>
                <a:t>PT&gt;0.5</a:t>
              </a:r>
            </a:p>
            <a:p>
              <a:pPr algn="l"/>
              <a:r>
                <a:rPr lang="en-US" sz="1600">
                  <a:solidFill>
                    <a:srgbClr val="AE1113"/>
                  </a:solidFill>
                  <a:latin typeface="Verdana" charset="0"/>
                  <a:ea typeface="Arial" charset="0"/>
                  <a:cs typeface="Arial" charset="0"/>
                </a:rPr>
                <a:t>|</a:t>
              </a:r>
              <a:r>
                <a:rPr lang="en-US" sz="1600" b="1">
                  <a:solidFill>
                    <a:srgbClr val="AE1113"/>
                  </a:solidFill>
                  <a:latin typeface="Symbol" charset="2"/>
                  <a:ea typeface="Arial" charset="0"/>
                  <a:cs typeface="Arial" charset="0"/>
                </a:rPr>
                <a:t>h</a:t>
              </a:r>
              <a:r>
                <a:rPr lang="en-US" sz="1600">
                  <a:solidFill>
                    <a:srgbClr val="AE1113"/>
                  </a:solidFill>
                  <a:latin typeface="Verdana" charset="0"/>
                  <a:ea typeface="Arial" charset="0"/>
                  <a:cs typeface="Arial" charset="0"/>
                </a:rPr>
                <a:t>|&lt;5</a:t>
              </a:r>
              <a:endParaRPr lang="en-US" sz="1800">
                <a:solidFill>
                  <a:schemeClr val="bg1"/>
                </a:solidFill>
                <a:latin typeface="Verdana" charset="0"/>
                <a:ea typeface="Arial" charset="0"/>
                <a:cs typeface="Arial" charset="0"/>
              </a:endParaRPr>
            </a:p>
          </p:txBody>
        </p:sp>
        <p:sp>
          <p:nvSpPr>
            <p:cNvPr id="99352" name="Text Box 15"/>
            <p:cNvSpPr txBox="1">
              <a:spLocks noChangeArrowheads="1"/>
            </p:cNvSpPr>
            <p:nvPr/>
          </p:nvSpPr>
          <p:spPr bwMode="auto">
            <a:xfrm>
              <a:off x="672" y="2688"/>
              <a:ext cx="725" cy="538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600">
                  <a:solidFill>
                    <a:schemeClr val="bg1"/>
                  </a:solidFill>
                  <a:latin typeface="Verdana" charset="0"/>
                  <a:ea typeface="Arial" charset="0"/>
                  <a:cs typeface="Arial" charset="0"/>
                </a:rPr>
                <a:t>Tracks:</a:t>
              </a:r>
            </a:p>
            <a:p>
              <a:pPr algn="l"/>
              <a:r>
                <a:rPr lang="en-US" sz="1600">
                  <a:solidFill>
                    <a:schemeClr val="bg1"/>
                  </a:solidFill>
                  <a:latin typeface="Verdana" charset="0"/>
                  <a:ea typeface="Arial" charset="0"/>
                  <a:cs typeface="Arial" charset="0"/>
                </a:rPr>
                <a:t>PT&gt;0.5</a:t>
              </a:r>
            </a:p>
            <a:p>
              <a:pPr algn="l"/>
              <a:r>
                <a:rPr lang="en-US" sz="1600">
                  <a:solidFill>
                    <a:schemeClr val="bg1"/>
                  </a:solidFill>
                  <a:latin typeface="Verdana" charset="0"/>
                  <a:ea typeface="Arial" charset="0"/>
                  <a:cs typeface="Arial" charset="0"/>
                </a:rPr>
                <a:t>|</a:t>
              </a:r>
              <a:r>
                <a:rPr lang="en-US" sz="1600" b="1">
                  <a:solidFill>
                    <a:schemeClr val="bg1"/>
                  </a:solidFill>
                  <a:latin typeface="Symbol" charset="2"/>
                  <a:ea typeface="Arial" charset="0"/>
                  <a:cs typeface="Arial" charset="0"/>
                </a:rPr>
                <a:t>h</a:t>
              </a:r>
              <a:r>
                <a:rPr lang="en-US" sz="1600">
                  <a:solidFill>
                    <a:schemeClr val="bg1"/>
                  </a:solidFill>
                  <a:latin typeface="Verdana" charset="0"/>
                  <a:ea typeface="Arial" charset="0"/>
                  <a:cs typeface="Arial" charset="0"/>
                </a:rPr>
                <a:t>|&lt;2</a:t>
              </a:r>
              <a:endParaRPr lang="en-US" sz="1800">
                <a:solidFill>
                  <a:schemeClr val="bg1"/>
                </a:solidFill>
                <a:latin typeface="Verdana" charset="0"/>
                <a:ea typeface="Arial" charset="0"/>
                <a:cs typeface="Arial" charset="0"/>
              </a:endParaRPr>
            </a:p>
          </p:txBody>
        </p:sp>
        <p:sp>
          <p:nvSpPr>
            <p:cNvPr id="99353" name="Text Box 16"/>
            <p:cNvSpPr txBox="1">
              <a:spLocks noChangeArrowheads="1"/>
            </p:cNvSpPr>
            <p:nvPr/>
          </p:nvSpPr>
          <p:spPr bwMode="auto">
            <a:xfrm>
              <a:off x="2496" y="2688"/>
              <a:ext cx="725" cy="538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600">
                  <a:solidFill>
                    <a:schemeClr val="bg1"/>
                  </a:solidFill>
                  <a:latin typeface="Verdana" charset="0"/>
                  <a:ea typeface="Arial" charset="0"/>
                  <a:cs typeface="Arial" charset="0"/>
                </a:rPr>
                <a:t>Tracks:</a:t>
              </a:r>
            </a:p>
            <a:p>
              <a:pPr algn="l"/>
              <a:r>
                <a:rPr lang="en-US" sz="1600">
                  <a:solidFill>
                    <a:schemeClr val="bg1"/>
                  </a:solidFill>
                  <a:latin typeface="Verdana" charset="0"/>
                  <a:ea typeface="Arial" charset="0"/>
                  <a:cs typeface="Arial" charset="0"/>
                </a:rPr>
                <a:t>PT&gt;0.5</a:t>
              </a:r>
            </a:p>
            <a:p>
              <a:pPr algn="l"/>
              <a:r>
                <a:rPr lang="en-US" sz="1600">
                  <a:solidFill>
                    <a:schemeClr val="bg1"/>
                  </a:solidFill>
                  <a:latin typeface="Verdana" charset="0"/>
                  <a:ea typeface="Arial" charset="0"/>
                  <a:cs typeface="Arial" charset="0"/>
                </a:rPr>
                <a:t>|</a:t>
              </a:r>
              <a:r>
                <a:rPr lang="en-US" sz="1600" b="1">
                  <a:solidFill>
                    <a:schemeClr val="bg1"/>
                  </a:solidFill>
                  <a:latin typeface="Symbol" charset="2"/>
                  <a:ea typeface="Arial" charset="0"/>
                  <a:cs typeface="Arial" charset="0"/>
                </a:rPr>
                <a:t>h</a:t>
              </a:r>
              <a:r>
                <a:rPr lang="en-US" sz="1600">
                  <a:solidFill>
                    <a:schemeClr val="bg1"/>
                  </a:solidFill>
                  <a:latin typeface="Verdana" charset="0"/>
                  <a:ea typeface="Arial" charset="0"/>
                  <a:cs typeface="Arial" charset="0"/>
                </a:rPr>
                <a:t>|&lt;2</a:t>
              </a:r>
              <a:endParaRPr lang="en-US" sz="1800">
                <a:solidFill>
                  <a:schemeClr val="bg1"/>
                </a:solidFill>
                <a:latin typeface="Verdana" charset="0"/>
                <a:ea typeface="Arial" charset="0"/>
                <a:cs typeface="Arial" charset="0"/>
              </a:endParaRPr>
            </a:p>
          </p:txBody>
        </p:sp>
        <p:sp>
          <p:nvSpPr>
            <p:cNvPr id="99354" name="Text Box 17"/>
            <p:cNvSpPr txBox="1">
              <a:spLocks noChangeArrowheads="1"/>
            </p:cNvSpPr>
            <p:nvPr/>
          </p:nvSpPr>
          <p:spPr bwMode="auto">
            <a:xfrm>
              <a:off x="4272" y="2688"/>
              <a:ext cx="725" cy="538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600">
                  <a:solidFill>
                    <a:schemeClr val="bg1"/>
                  </a:solidFill>
                  <a:latin typeface="Verdana" charset="0"/>
                  <a:ea typeface="Arial" charset="0"/>
                  <a:cs typeface="Arial" charset="0"/>
                </a:rPr>
                <a:t>Tracks:</a:t>
              </a:r>
            </a:p>
            <a:p>
              <a:pPr algn="l"/>
              <a:r>
                <a:rPr lang="en-US" sz="1600">
                  <a:solidFill>
                    <a:schemeClr val="bg1"/>
                  </a:solidFill>
                  <a:latin typeface="Verdana" charset="0"/>
                  <a:ea typeface="Arial" charset="0"/>
                  <a:cs typeface="Arial" charset="0"/>
                </a:rPr>
                <a:t>PT&gt;0.5</a:t>
              </a:r>
            </a:p>
            <a:p>
              <a:pPr algn="l"/>
              <a:r>
                <a:rPr lang="en-US" sz="1600">
                  <a:solidFill>
                    <a:schemeClr val="bg1"/>
                  </a:solidFill>
                  <a:latin typeface="Verdana" charset="0"/>
                  <a:ea typeface="Arial" charset="0"/>
                  <a:cs typeface="Arial" charset="0"/>
                </a:rPr>
                <a:t>|</a:t>
              </a:r>
              <a:r>
                <a:rPr lang="en-US" sz="1600" b="1">
                  <a:solidFill>
                    <a:schemeClr val="bg1"/>
                  </a:solidFill>
                  <a:latin typeface="Symbol" charset="2"/>
                  <a:ea typeface="Arial" charset="0"/>
                  <a:cs typeface="Arial" charset="0"/>
                </a:rPr>
                <a:t>h</a:t>
              </a:r>
              <a:r>
                <a:rPr lang="en-US" sz="1600">
                  <a:solidFill>
                    <a:schemeClr val="bg1"/>
                  </a:solidFill>
                  <a:latin typeface="Verdana" charset="0"/>
                  <a:ea typeface="Arial" charset="0"/>
                  <a:cs typeface="Arial" charset="0"/>
                </a:rPr>
                <a:t>|&lt;2</a:t>
              </a:r>
              <a:endParaRPr lang="en-US" sz="1800">
                <a:solidFill>
                  <a:schemeClr val="bg1"/>
                </a:solidFill>
                <a:latin typeface="Verdana" charset="0"/>
                <a:ea typeface="Arial" charset="0"/>
                <a:cs typeface="Arial" charset="0"/>
              </a:endParaRPr>
            </a:p>
          </p:txBody>
        </p:sp>
        <p:pic>
          <p:nvPicPr>
            <p:cNvPr id="99355" name="Picture 18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744" y="864"/>
              <a:ext cx="1680" cy="144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99356" name="Text Box 19"/>
            <p:cNvSpPr txBox="1">
              <a:spLocks noChangeArrowheads="1"/>
            </p:cNvSpPr>
            <p:nvPr/>
          </p:nvSpPr>
          <p:spPr bwMode="auto">
            <a:xfrm>
              <a:off x="4176" y="1056"/>
              <a:ext cx="725" cy="538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rgbClr val="FF00FF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600">
                  <a:solidFill>
                    <a:srgbClr val="AE1F93"/>
                  </a:solidFill>
                  <a:latin typeface="Verdana" charset="0"/>
                  <a:ea typeface="Arial" charset="0"/>
                  <a:cs typeface="Arial" charset="0"/>
                </a:rPr>
                <a:t>Tracks:</a:t>
              </a:r>
            </a:p>
            <a:p>
              <a:pPr algn="l"/>
              <a:r>
                <a:rPr lang="en-US" sz="1600">
                  <a:solidFill>
                    <a:srgbClr val="AE1F93"/>
                  </a:solidFill>
                  <a:latin typeface="Verdana" charset="0"/>
                  <a:ea typeface="Arial" charset="0"/>
                  <a:cs typeface="Arial" charset="0"/>
                </a:rPr>
                <a:t>PT&gt;0.9</a:t>
              </a:r>
            </a:p>
            <a:p>
              <a:pPr algn="l"/>
              <a:r>
                <a:rPr lang="en-US" sz="1600">
                  <a:solidFill>
                    <a:srgbClr val="AE1F93"/>
                  </a:solidFill>
                  <a:latin typeface="Verdana" charset="0"/>
                  <a:ea typeface="Arial" charset="0"/>
                  <a:cs typeface="Arial" charset="0"/>
                </a:rPr>
                <a:t>|</a:t>
              </a:r>
              <a:r>
                <a:rPr lang="en-US" sz="1600" b="1">
                  <a:solidFill>
                    <a:srgbClr val="AE1F93"/>
                  </a:solidFill>
                  <a:latin typeface="Symbol" charset="2"/>
                  <a:ea typeface="Arial" charset="0"/>
                  <a:cs typeface="Arial" charset="0"/>
                </a:rPr>
                <a:t>h</a:t>
              </a:r>
              <a:r>
                <a:rPr lang="en-US" sz="1600">
                  <a:solidFill>
                    <a:srgbClr val="AE1F93"/>
                  </a:solidFill>
                  <a:latin typeface="Verdana" charset="0"/>
                  <a:ea typeface="Arial" charset="0"/>
                  <a:cs typeface="Arial" charset="0"/>
                </a:rPr>
                <a:t>|&lt;2</a:t>
              </a:r>
              <a:endParaRPr lang="en-US" sz="1800">
                <a:solidFill>
                  <a:schemeClr val="bg1"/>
                </a:solidFill>
                <a:latin typeface="Verdana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99336" name="Rectangle 20"/>
          <p:cNvSpPr>
            <a:spLocks noChangeArrowheads="1"/>
          </p:cNvSpPr>
          <p:nvPr/>
        </p:nvSpPr>
        <p:spPr bwMode="auto">
          <a:xfrm>
            <a:off x="1131888" y="2743200"/>
            <a:ext cx="17160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pPr algn="r"/>
            <a:r>
              <a:rPr lang="en-US" sz="1800">
                <a:solidFill>
                  <a:schemeClr val="bg2"/>
                </a:solidFill>
                <a:latin typeface="Verdana" charset="0"/>
              </a:rPr>
              <a:t>P</a:t>
            </a:r>
            <a:r>
              <a:rPr lang="en-US" sz="1800" baseline="-25000">
                <a:solidFill>
                  <a:schemeClr val="bg2"/>
                </a:solidFill>
                <a:latin typeface="Verdana" charset="0"/>
              </a:rPr>
              <a:t>T </a:t>
            </a:r>
            <a:r>
              <a:rPr lang="en-US" sz="1800" baseline="30000">
                <a:solidFill>
                  <a:schemeClr val="bg2"/>
                </a:solidFill>
                <a:latin typeface="Verdana" charset="0"/>
              </a:rPr>
              <a:t>jet</a:t>
            </a:r>
            <a:r>
              <a:rPr lang="en-US" sz="1800">
                <a:solidFill>
                  <a:schemeClr val="bg2"/>
                </a:solidFill>
                <a:latin typeface="Verdana" charset="0"/>
              </a:rPr>
              <a:t> &gt; 2 GeV</a:t>
            </a:r>
            <a:endParaRPr lang="en-US" sz="1800" baseline="30000">
              <a:solidFill>
                <a:schemeClr val="bg2"/>
              </a:solidFill>
              <a:latin typeface="Verdana" charset="0"/>
            </a:endParaRPr>
          </a:p>
        </p:txBody>
      </p:sp>
      <p:sp>
        <p:nvSpPr>
          <p:cNvPr id="99337" name="Rectangle 21"/>
          <p:cNvSpPr>
            <a:spLocks noChangeArrowheads="1"/>
          </p:cNvSpPr>
          <p:nvPr/>
        </p:nvSpPr>
        <p:spPr bwMode="auto">
          <a:xfrm>
            <a:off x="4027488" y="2667000"/>
            <a:ext cx="17160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pPr algn="r"/>
            <a:r>
              <a:rPr lang="en-US" sz="1800">
                <a:solidFill>
                  <a:schemeClr val="bg2"/>
                </a:solidFill>
                <a:latin typeface="Verdana" charset="0"/>
              </a:rPr>
              <a:t>P</a:t>
            </a:r>
            <a:r>
              <a:rPr lang="en-US" sz="1800" baseline="-25000">
                <a:solidFill>
                  <a:schemeClr val="bg2"/>
                </a:solidFill>
                <a:latin typeface="Verdana" charset="0"/>
              </a:rPr>
              <a:t>T </a:t>
            </a:r>
            <a:r>
              <a:rPr lang="en-US" sz="1800" baseline="30000">
                <a:solidFill>
                  <a:schemeClr val="bg2"/>
                </a:solidFill>
                <a:latin typeface="Verdana" charset="0"/>
              </a:rPr>
              <a:t>jet</a:t>
            </a:r>
            <a:r>
              <a:rPr lang="en-US" sz="1800">
                <a:solidFill>
                  <a:schemeClr val="bg2"/>
                </a:solidFill>
                <a:latin typeface="Verdana" charset="0"/>
              </a:rPr>
              <a:t> &gt; 2 GeV</a:t>
            </a:r>
            <a:endParaRPr lang="en-US" sz="1800" baseline="30000">
              <a:solidFill>
                <a:schemeClr val="bg2"/>
              </a:solidFill>
              <a:latin typeface="Verdana" charset="0"/>
            </a:endParaRPr>
          </a:p>
        </p:txBody>
      </p:sp>
      <p:sp>
        <p:nvSpPr>
          <p:cNvPr id="99338" name="Rectangle 22"/>
          <p:cNvSpPr>
            <a:spLocks noChangeArrowheads="1"/>
          </p:cNvSpPr>
          <p:nvPr/>
        </p:nvSpPr>
        <p:spPr bwMode="auto">
          <a:xfrm>
            <a:off x="6923088" y="2667000"/>
            <a:ext cx="17160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pPr algn="r"/>
            <a:r>
              <a:rPr lang="en-US" sz="1800">
                <a:solidFill>
                  <a:schemeClr val="bg2"/>
                </a:solidFill>
                <a:latin typeface="Verdana" charset="0"/>
              </a:rPr>
              <a:t>P</a:t>
            </a:r>
            <a:r>
              <a:rPr lang="en-US" sz="1800" baseline="-25000">
                <a:solidFill>
                  <a:schemeClr val="bg2"/>
                </a:solidFill>
                <a:latin typeface="Verdana" charset="0"/>
              </a:rPr>
              <a:t>T </a:t>
            </a:r>
            <a:r>
              <a:rPr lang="en-US" sz="1800" baseline="30000">
                <a:solidFill>
                  <a:schemeClr val="bg2"/>
                </a:solidFill>
                <a:latin typeface="Verdana" charset="0"/>
              </a:rPr>
              <a:t>jet</a:t>
            </a:r>
            <a:r>
              <a:rPr lang="en-US" sz="1800">
                <a:solidFill>
                  <a:schemeClr val="bg2"/>
                </a:solidFill>
                <a:latin typeface="Verdana" charset="0"/>
              </a:rPr>
              <a:t> &gt; 2 GeV</a:t>
            </a:r>
            <a:endParaRPr lang="en-US" sz="1800" baseline="30000">
              <a:solidFill>
                <a:schemeClr val="bg2"/>
              </a:solidFill>
              <a:latin typeface="Verdana" charset="0"/>
            </a:endParaRPr>
          </a:p>
        </p:txBody>
      </p:sp>
      <p:sp>
        <p:nvSpPr>
          <p:cNvPr id="99339" name="Rectangle 23"/>
          <p:cNvSpPr>
            <a:spLocks noChangeArrowheads="1"/>
          </p:cNvSpPr>
          <p:nvPr/>
        </p:nvSpPr>
        <p:spPr bwMode="auto">
          <a:xfrm>
            <a:off x="1057275" y="5257800"/>
            <a:ext cx="1716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pPr algn="r"/>
            <a:r>
              <a:rPr lang="en-US" sz="1800">
                <a:solidFill>
                  <a:schemeClr val="bg2"/>
                </a:solidFill>
                <a:latin typeface="Verdana" charset="0"/>
              </a:rPr>
              <a:t>P</a:t>
            </a:r>
            <a:r>
              <a:rPr lang="en-US" sz="1800" baseline="-25000">
                <a:solidFill>
                  <a:schemeClr val="bg2"/>
                </a:solidFill>
                <a:latin typeface="Verdana" charset="0"/>
              </a:rPr>
              <a:t>T </a:t>
            </a:r>
            <a:r>
              <a:rPr lang="en-US" sz="1800" baseline="30000">
                <a:solidFill>
                  <a:schemeClr val="bg2"/>
                </a:solidFill>
                <a:latin typeface="Verdana" charset="0"/>
              </a:rPr>
              <a:t>jet</a:t>
            </a:r>
            <a:r>
              <a:rPr lang="en-US" sz="1800">
                <a:solidFill>
                  <a:schemeClr val="bg2"/>
                </a:solidFill>
                <a:latin typeface="Verdana" charset="0"/>
              </a:rPr>
              <a:t> &gt; 6 GeV</a:t>
            </a:r>
            <a:endParaRPr lang="en-US" sz="1800" baseline="30000">
              <a:solidFill>
                <a:schemeClr val="bg2"/>
              </a:solidFill>
              <a:latin typeface="Verdana" charset="0"/>
            </a:endParaRPr>
          </a:p>
        </p:txBody>
      </p:sp>
      <p:sp>
        <p:nvSpPr>
          <p:cNvPr id="99340" name="Rectangle 24"/>
          <p:cNvSpPr>
            <a:spLocks noChangeArrowheads="1"/>
          </p:cNvSpPr>
          <p:nvPr/>
        </p:nvSpPr>
        <p:spPr bwMode="auto">
          <a:xfrm>
            <a:off x="3733800" y="5257800"/>
            <a:ext cx="1860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pPr algn="r"/>
            <a:r>
              <a:rPr lang="en-US" sz="1800">
                <a:solidFill>
                  <a:schemeClr val="bg2"/>
                </a:solidFill>
                <a:latin typeface="Verdana" charset="0"/>
              </a:rPr>
              <a:t>P</a:t>
            </a:r>
            <a:r>
              <a:rPr lang="en-US" sz="1800" baseline="-25000">
                <a:solidFill>
                  <a:schemeClr val="bg2"/>
                </a:solidFill>
                <a:latin typeface="Verdana" charset="0"/>
              </a:rPr>
              <a:t>T </a:t>
            </a:r>
            <a:r>
              <a:rPr lang="en-US" sz="1800" baseline="30000">
                <a:solidFill>
                  <a:schemeClr val="bg2"/>
                </a:solidFill>
                <a:latin typeface="Verdana" charset="0"/>
              </a:rPr>
              <a:t>jet</a:t>
            </a:r>
            <a:r>
              <a:rPr lang="en-US" sz="1800">
                <a:solidFill>
                  <a:schemeClr val="bg2"/>
                </a:solidFill>
                <a:latin typeface="Verdana" charset="0"/>
              </a:rPr>
              <a:t> &gt; 10 GeV</a:t>
            </a:r>
            <a:endParaRPr lang="en-US" sz="1800" baseline="30000">
              <a:solidFill>
                <a:schemeClr val="bg2"/>
              </a:solidFill>
              <a:latin typeface="Verdana" charset="0"/>
            </a:endParaRPr>
          </a:p>
        </p:txBody>
      </p:sp>
      <p:sp>
        <p:nvSpPr>
          <p:cNvPr id="99341" name="Rectangle 25"/>
          <p:cNvSpPr>
            <a:spLocks noChangeArrowheads="1"/>
          </p:cNvSpPr>
          <p:nvPr/>
        </p:nvSpPr>
        <p:spPr bwMode="auto">
          <a:xfrm>
            <a:off x="6553200" y="5257800"/>
            <a:ext cx="1860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pPr algn="r"/>
            <a:r>
              <a:rPr lang="en-US" sz="1800">
                <a:solidFill>
                  <a:schemeClr val="bg2"/>
                </a:solidFill>
                <a:latin typeface="Verdana" charset="0"/>
              </a:rPr>
              <a:t>P</a:t>
            </a:r>
            <a:r>
              <a:rPr lang="en-US" sz="1800" baseline="-25000">
                <a:solidFill>
                  <a:schemeClr val="bg2"/>
                </a:solidFill>
                <a:latin typeface="Verdana" charset="0"/>
              </a:rPr>
              <a:t>T </a:t>
            </a:r>
            <a:r>
              <a:rPr lang="en-US" sz="1800" baseline="30000">
                <a:solidFill>
                  <a:schemeClr val="bg2"/>
                </a:solidFill>
                <a:latin typeface="Verdana" charset="0"/>
              </a:rPr>
              <a:t>jet</a:t>
            </a:r>
            <a:r>
              <a:rPr lang="en-US" sz="1800">
                <a:solidFill>
                  <a:schemeClr val="bg2"/>
                </a:solidFill>
                <a:latin typeface="Verdana" charset="0"/>
              </a:rPr>
              <a:t> &gt; 20 GeV</a:t>
            </a:r>
            <a:endParaRPr lang="en-US" sz="1800" baseline="30000">
              <a:solidFill>
                <a:schemeClr val="bg2"/>
              </a:solidFill>
              <a:latin typeface="Verdana" charset="0"/>
            </a:endParaRPr>
          </a:p>
        </p:txBody>
      </p:sp>
      <p:sp>
        <p:nvSpPr>
          <p:cNvPr id="99342" name="Rectangle 26"/>
          <p:cNvSpPr>
            <a:spLocks noChangeArrowheads="1"/>
          </p:cNvSpPr>
          <p:nvPr/>
        </p:nvSpPr>
        <p:spPr bwMode="auto">
          <a:xfrm>
            <a:off x="7237413" y="0"/>
            <a:ext cx="19065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pPr algn="l"/>
            <a:r>
              <a:rPr lang="en-US" b="1"/>
              <a:t>Generator Level Studies </a:t>
            </a:r>
          </a:p>
          <a:p>
            <a:pPr algn="l"/>
            <a:r>
              <a:rPr lang="en-US" b="1"/>
              <a:t>with Pythia 6.4x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Paolo Bartalini (NTU)</a:t>
            </a:r>
          </a:p>
        </p:txBody>
      </p:sp>
      <p:sp>
        <p:nvSpPr>
          <p:cNvPr id="101379" name="Date Placeholder 2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Antananarivo, August 24th 2009</a:t>
            </a:r>
          </a:p>
        </p:txBody>
      </p:sp>
      <p:sp>
        <p:nvSpPr>
          <p:cNvPr id="101380" name="Rectangle 2"/>
          <p:cNvSpPr>
            <a:spLocks noRot="1" noChangeArrowheads="1"/>
          </p:cNvSpPr>
          <p:nvPr/>
        </p:nvSpPr>
        <p:spPr bwMode="auto">
          <a:xfrm>
            <a:off x="0" y="0"/>
            <a:ext cx="6629400" cy="533400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l"/>
            <a:r>
              <a:rPr lang="en-GB" sz="2400">
                <a:solidFill>
                  <a:srgbClr val="D4D4D4"/>
                </a:solidFill>
              </a:rPr>
              <a:t>Quoting MPIs with paired MiniJets</a:t>
            </a:r>
            <a:endParaRPr lang="it-IT" sz="2400">
              <a:solidFill>
                <a:srgbClr val="D4D4D4"/>
              </a:solidFill>
              <a:latin typeface="Verdana" charset="0"/>
            </a:endParaRPr>
          </a:p>
        </p:txBody>
      </p:sp>
      <p:grpSp>
        <p:nvGrpSpPr>
          <p:cNvPr id="101381" name="Group 3"/>
          <p:cNvGrpSpPr>
            <a:grpSpLocks/>
          </p:cNvGrpSpPr>
          <p:nvPr/>
        </p:nvGrpSpPr>
        <p:grpSpPr bwMode="auto">
          <a:xfrm>
            <a:off x="381000" y="1295400"/>
            <a:ext cx="4648200" cy="762000"/>
            <a:chOff x="839" y="3379"/>
            <a:chExt cx="4037" cy="505"/>
          </a:xfrm>
        </p:grpSpPr>
        <p:grpSp>
          <p:nvGrpSpPr>
            <p:cNvPr id="101389" name="Group 4"/>
            <p:cNvGrpSpPr>
              <a:grpSpLocks/>
            </p:cNvGrpSpPr>
            <p:nvPr/>
          </p:nvGrpSpPr>
          <p:grpSpPr bwMode="auto">
            <a:xfrm>
              <a:off x="839" y="3379"/>
              <a:ext cx="4037" cy="505"/>
              <a:chOff x="204" y="3339"/>
              <a:chExt cx="4037" cy="505"/>
            </a:xfrm>
          </p:grpSpPr>
          <p:pic>
            <p:nvPicPr>
              <p:cNvPr id="101391" name="Picture 5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04" y="3339"/>
                <a:ext cx="2228" cy="5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1392" name="Picture 6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426" y="3339"/>
                <a:ext cx="1815" cy="4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01390" name="Rectangle 7"/>
            <p:cNvSpPr>
              <a:spLocks noChangeArrowheads="1"/>
            </p:cNvSpPr>
            <p:nvPr/>
          </p:nvSpPr>
          <p:spPr bwMode="auto">
            <a:xfrm>
              <a:off x="839" y="3385"/>
              <a:ext cx="4037" cy="499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01382" name="Picture 8"/>
          <p:cNvPicPr>
            <a:picLocks noChangeAspect="1" noChangeArrowheads="1"/>
          </p:cNvPicPr>
          <p:nvPr/>
        </p:nvPicPr>
        <p:blipFill>
          <a:blip r:embed="rId5"/>
          <a:srcRect b="6667"/>
          <a:stretch>
            <a:fillRect/>
          </a:stretch>
        </p:blipFill>
        <p:spPr bwMode="auto">
          <a:xfrm>
            <a:off x="381000" y="2286000"/>
            <a:ext cx="4648200" cy="3200400"/>
          </a:xfrm>
          <a:prstGeom prst="rect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</p:pic>
      <p:sp>
        <p:nvSpPr>
          <p:cNvPr id="101383" name="Rectangle 9"/>
          <p:cNvSpPr>
            <a:spLocks noChangeArrowheads="1"/>
          </p:cNvSpPr>
          <p:nvPr/>
        </p:nvSpPr>
        <p:spPr bwMode="auto">
          <a:xfrm>
            <a:off x="0" y="5943600"/>
            <a:ext cx="914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>
                <a:solidFill>
                  <a:srgbClr val="ABD1FF"/>
                </a:solidFill>
                <a:latin typeface="Symbol" charset="2"/>
                <a:ea typeface="DejaVu Sans" pitchFamily="16" charset="0"/>
                <a:cs typeface="DejaVu Sans" pitchFamily="16" charset="0"/>
                <a:sym typeface="Symbol" charset="2"/>
              </a:rPr>
              <a:t></a:t>
            </a:r>
            <a:r>
              <a:rPr lang="en-US" sz="1800" baseline="-25000">
                <a:solidFill>
                  <a:srgbClr val="ABD1FF"/>
                </a:solidFill>
                <a:latin typeface="Verdana" charset="0"/>
                <a:ea typeface="DejaVu Sans" pitchFamily="16" charset="0"/>
                <a:cs typeface="DejaVu Sans" pitchFamily="16" charset="0"/>
              </a:rPr>
              <a:t>eff</a:t>
            </a:r>
            <a:r>
              <a:rPr lang="en-US" sz="1800">
                <a:solidFill>
                  <a:srgbClr val="ABD1FF"/>
                </a:solidFill>
                <a:latin typeface="Verdana" charset="0"/>
                <a:ea typeface="DejaVu Sans" pitchFamily="16" charset="0"/>
                <a:cs typeface="DejaVu Sans" pitchFamily="16" charset="0"/>
              </a:rPr>
              <a:t> doesn’t depend on acceptance &amp; efficiency </a:t>
            </a:r>
            <a:r>
              <a:rPr lang="en-US" sz="1800">
                <a:latin typeface="Verdana" charset="0"/>
                <a:ea typeface="DejaVu Sans" pitchFamily="16" charset="0"/>
                <a:cs typeface="DejaVu Sans" pitchFamily="16" charset="0"/>
              </a:rPr>
              <a:t>(also from theory) </a:t>
            </a:r>
          </a:p>
        </p:txBody>
      </p:sp>
      <p:pic>
        <p:nvPicPr>
          <p:cNvPr id="101384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86400" y="1371600"/>
            <a:ext cx="3429000" cy="2938463"/>
          </a:xfrm>
          <a:prstGeom prst="rect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</p:spPr>
      </p:pic>
      <p:sp>
        <p:nvSpPr>
          <p:cNvPr id="101385" name="Rectangle 11"/>
          <p:cNvSpPr>
            <a:spLocks noChangeArrowheads="1"/>
          </p:cNvSpPr>
          <p:nvPr/>
        </p:nvSpPr>
        <p:spPr bwMode="auto">
          <a:xfrm>
            <a:off x="5486400" y="4343400"/>
            <a:ext cx="2730500" cy="1016000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>
                <a:solidFill>
                  <a:schemeClr val="hlink"/>
                </a:solidFill>
              </a:rPr>
              <a:t>Enhancement in the </a:t>
            </a:r>
          </a:p>
          <a:p>
            <a:pPr algn="l"/>
            <a:r>
              <a:rPr lang="en-US" sz="2000">
                <a:solidFill>
                  <a:schemeClr val="hlink"/>
                </a:solidFill>
              </a:rPr>
              <a:t>probability of</a:t>
            </a:r>
          </a:p>
          <a:p>
            <a:pPr algn="l"/>
            <a:r>
              <a:rPr lang="en-US" sz="2000">
                <a:solidFill>
                  <a:schemeClr val="hlink"/>
                </a:solidFill>
              </a:rPr>
              <a:t>additional interactions</a:t>
            </a:r>
            <a:endParaRPr lang="en-US" sz="2000"/>
          </a:p>
        </p:txBody>
      </p:sp>
      <p:sp>
        <p:nvSpPr>
          <p:cNvPr id="101386" name="Rectangle 12"/>
          <p:cNvSpPr>
            <a:spLocks noChangeArrowheads="1"/>
          </p:cNvSpPr>
          <p:nvPr/>
        </p:nvSpPr>
        <p:spPr bwMode="auto">
          <a:xfrm>
            <a:off x="1905000" y="2743200"/>
            <a:ext cx="1293813" cy="80803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bg2"/>
                </a:solidFill>
                <a:latin typeface="Symbol" charset="2"/>
                <a:ea typeface="DejaVu Sans" pitchFamily="16" charset="0"/>
                <a:cs typeface="DejaVu Sans" pitchFamily="16" charset="0"/>
                <a:sym typeface="Symbol" charset="2"/>
              </a:rPr>
              <a:t></a:t>
            </a:r>
            <a:r>
              <a:rPr lang="en-US" sz="2800" baseline="-25000">
                <a:solidFill>
                  <a:schemeClr val="bg2"/>
                </a:solidFill>
                <a:latin typeface="Verdana" charset="0"/>
                <a:ea typeface="DejaVu Sans" pitchFamily="16" charset="0"/>
                <a:cs typeface="DejaVu Sans" pitchFamily="16" charset="0"/>
              </a:rPr>
              <a:t>eff</a:t>
            </a:r>
          </a:p>
          <a:p>
            <a:endParaRPr lang="en-US" sz="2800" baseline="-25000">
              <a:solidFill>
                <a:schemeClr val="bg2"/>
              </a:solidFill>
              <a:latin typeface="Verdana" charset="0"/>
              <a:ea typeface="DejaVu Sans" pitchFamily="16" charset="0"/>
              <a:cs typeface="DejaVu Sans" pitchFamily="16" charset="0"/>
            </a:endParaRPr>
          </a:p>
        </p:txBody>
      </p:sp>
      <p:sp>
        <p:nvSpPr>
          <p:cNvPr id="101387" name="Rectangle 13"/>
          <p:cNvSpPr>
            <a:spLocks noChangeArrowheads="1"/>
          </p:cNvSpPr>
          <p:nvPr/>
        </p:nvSpPr>
        <p:spPr bwMode="auto">
          <a:xfrm>
            <a:off x="4513263" y="5181600"/>
            <a:ext cx="688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 b="1">
                <a:solidFill>
                  <a:schemeClr val="bg2"/>
                </a:solidFill>
                <a:latin typeface="Verdana" charset="0"/>
              </a:rPr>
              <a:t>P</a:t>
            </a:r>
            <a:r>
              <a:rPr lang="en-US" sz="1600" b="1" baseline="-25000">
                <a:solidFill>
                  <a:schemeClr val="bg2"/>
                </a:solidFill>
                <a:latin typeface="Verdana" charset="0"/>
              </a:rPr>
              <a:t>T </a:t>
            </a:r>
            <a:r>
              <a:rPr lang="en-US" sz="1600" b="1" baseline="30000">
                <a:solidFill>
                  <a:schemeClr val="bg2"/>
                </a:solidFill>
                <a:latin typeface="Verdana" charset="0"/>
              </a:rPr>
              <a:t>jet</a:t>
            </a:r>
            <a:endParaRPr lang="en-US" sz="1600" baseline="30000">
              <a:solidFill>
                <a:srgbClr val="ABD1FF"/>
              </a:solidFill>
              <a:latin typeface="Verdana" charset="0"/>
            </a:endParaRPr>
          </a:p>
        </p:txBody>
      </p:sp>
      <p:sp>
        <p:nvSpPr>
          <p:cNvPr id="101388" name="Rectangle 14"/>
          <p:cNvSpPr>
            <a:spLocks noChangeArrowheads="1"/>
          </p:cNvSpPr>
          <p:nvPr/>
        </p:nvSpPr>
        <p:spPr bwMode="auto">
          <a:xfrm>
            <a:off x="7237413" y="0"/>
            <a:ext cx="19065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pPr algn="l"/>
            <a:r>
              <a:rPr lang="en-US" b="1"/>
              <a:t>Generator Level Studies </a:t>
            </a:r>
          </a:p>
          <a:p>
            <a:pPr algn="l"/>
            <a:r>
              <a:rPr lang="en-US" b="1"/>
              <a:t>with Pythia 6.4x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Paolo Bartalini (NTU)</a:t>
            </a:r>
          </a:p>
        </p:txBody>
      </p:sp>
      <p:sp>
        <p:nvSpPr>
          <p:cNvPr id="105475" name="Date Placeholder 4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Antananarivo, August 24th 2009</a:t>
            </a:r>
          </a:p>
        </p:txBody>
      </p:sp>
      <p:grpSp>
        <p:nvGrpSpPr>
          <p:cNvPr id="105476" name="Group 4"/>
          <p:cNvGrpSpPr>
            <a:grpSpLocks/>
          </p:cNvGrpSpPr>
          <p:nvPr/>
        </p:nvGrpSpPr>
        <p:grpSpPr bwMode="auto">
          <a:xfrm>
            <a:off x="5116513" y="1785938"/>
            <a:ext cx="3924300" cy="1223962"/>
            <a:chOff x="31" y="23"/>
            <a:chExt cx="3516" cy="1097"/>
          </a:xfrm>
        </p:grpSpPr>
        <p:sp>
          <p:nvSpPr>
            <p:cNvPr id="105493" name="Line 5"/>
            <p:cNvSpPr>
              <a:spLocks noChangeShapeType="1"/>
            </p:cNvSpPr>
            <p:nvPr/>
          </p:nvSpPr>
          <p:spPr bwMode="auto">
            <a:xfrm flipH="1">
              <a:off x="1804" y="384"/>
              <a:ext cx="796" cy="193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stealth" w="med" len="med"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05494" name="Line 6"/>
            <p:cNvSpPr>
              <a:spLocks noChangeShapeType="1"/>
            </p:cNvSpPr>
            <p:nvPr/>
          </p:nvSpPr>
          <p:spPr bwMode="auto">
            <a:xfrm rot="10800000">
              <a:off x="1804" y="577"/>
              <a:ext cx="782" cy="27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stealth" w="med" len="med"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05495" name="Line 7"/>
            <p:cNvSpPr>
              <a:spLocks noChangeShapeType="1"/>
            </p:cNvSpPr>
            <p:nvPr/>
          </p:nvSpPr>
          <p:spPr bwMode="auto">
            <a:xfrm rot="10800000">
              <a:off x="1805" y="578"/>
              <a:ext cx="928" cy="81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stealth" w="med" len="med"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05496" name="Line 8"/>
            <p:cNvSpPr>
              <a:spLocks noChangeShapeType="1"/>
            </p:cNvSpPr>
            <p:nvPr/>
          </p:nvSpPr>
          <p:spPr bwMode="auto">
            <a:xfrm rot="10800000" flipH="1">
              <a:off x="258" y="578"/>
              <a:ext cx="1547" cy="2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stealth" w="med" len="med"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05497" name="Rectangle 9"/>
            <p:cNvSpPr>
              <a:spLocks/>
            </p:cNvSpPr>
            <p:nvPr/>
          </p:nvSpPr>
          <p:spPr bwMode="auto">
            <a:xfrm>
              <a:off x="31" y="223"/>
              <a:ext cx="763" cy="2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pPr defTabSz="642938"/>
              <a:r>
                <a:rPr lang="en-US" sz="200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rPr>
                <a:t>p</a:t>
              </a:r>
              <a:r>
                <a:rPr lang="en-US" sz="2000" baseline="-600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rPr>
                <a:t>T</a:t>
              </a:r>
              <a:r>
                <a:rPr lang="en-US" sz="200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rPr>
                <a:t>(jet 1)</a:t>
              </a:r>
            </a:p>
          </p:txBody>
        </p:sp>
        <p:sp>
          <p:nvSpPr>
            <p:cNvPr id="105498" name="Rectangle 10"/>
            <p:cNvSpPr>
              <a:spLocks/>
            </p:cNvSpPr>
            <p:nvPr/>
          </p:nvSpPr>
          <p:spPr bwMode="auto">
            <a:xfrm>
              <a:off x="2785" y="502"/>
              <a:ext cx="762" cy="2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pPr defTabSz="642938"/>
              <a:r>
                <a:rPr lang="en-US" sz="200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rPr>
                <a:t>p</a:t>
              </a:r>
              <a:r>
                <a:rPr lang="en-US" sz="2000" baseline="-600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rPr>
                <a:t>T</a:t>
              </a:r>
              <a:r>
                <a:rPr lang="en-US" sz="200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rPr>
                <a:t>(jet 2)</a:t>
              </a:r>
            </a:p>
          </p:txBody>
        </p:sp>
        <p:sp>
          <p:nvSpPr>
            <p:cNvPr id="105499" name="Rectangle 11"/>
            <p:cNvSpPr>
              <a:spLocks/>
            </p:cNvSpPr>
            <p:nvPr/>
          </p:nvSpPr>
          <p:spPr bwMode="auto">
            <a:xfrm>
              <a:off x="2480" y="847"/>
              <a:ext cx="763" cy="2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pPr defTabSz="642938"/>
              <a:r>
                <a:rPr lang="en-US" sz="200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rPr>
                <a:t>p</a:t>
              </a:r>
              <a:r>
                <a:rPr lang="en-US" sz="2000" baseline="-600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rPr>
                <a:t>T</a:t>
              </a:r>
              <a:r>
                <a:rPr lang="en-US" sz="200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rPr>
                <a:t>(jet 4)</a:t>
              </a:r>
            </a:p>
          </p:txBody>
        </p:sp>
        <p:sp>
          <p:nvSpPr>
            <p:cNvPr id="105500" name="Rectangle 12"/>
            <p:cNvSpPr>
              <a:spLocks/>
            </p:cNvSpPr>
            <p:nvPr/>
          </p:nvSpPr>
          <p:spPr bwMode="auto">
            <a:xfrm>
              <a:off x="2480" y="23"/>
              <a:ext cx="763" cy="2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pPr defTabSz="642938"/>
              <a:r>
                <a:rPr lang="en-US" sz="200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rPr>
                <a:t>p</a:t>
              </a:r>
              <a:r>
                <a:rPr lang="en-US" sz="2000" baseline="-600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rPr>
                <a:t>T</a:t>
              </a:r>
              <a:r>
                <a:rPr lang="en-US" sz="200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rPr>
                <a:t>(jet 3)</a:t>
              </a:r>
            </a:p>
          </p:txBody>
        </p:sp>
      </p:grpSp>
      <p:sp>
        <p:nvSpPr>
          <p:cNvPr id="105477" name="Rectangle 14"/>
          <p:cNvSpPr>
            <a:spLocks/>
          </p:cNvSpPr>
          <p:nvPr/>
        </p:nvSpPr>
        <p:spPr bwMode="auto">
          <a:xfrm>
            <a:off x="179388" y="1089025"/>
            <a:ext cx="8786812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l" defTabSz="642938">
              <a:buClr>
                <a:srgbClr val="0000FF"/>
              </a:buClr>
              <a:buSzPct val="125000"/>
              <a:buFont typeface="Lucida Grande" charset="0"/>
              <a:buNone/>
            </a:pPr>
            <a:r>
              <a:rPr lang="en-US" sz="2000" b="1">
                <a:solidFill>
                  <a:srgbClr val="ABD1FF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Disentangle</a:t>
            </a:r>
            <a:r>
              <a:rPr lang="en-US" sz="2000" b="1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 </a:t>
            </a:r>
            <a:r>
              <a:rPr lang="en-US" sz="2000" b="1">
                <a:solidFill>
                  <a:srgbClr val="BCB16E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double-parton-scattering</a:t>
            </a:r>
            <a:r>
              <a:rPr lang="en-US" sz="2000" b="1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 </a:t>
            </a:r>
            <a:r>
              <a:rPr lang="en-US" sz="2000" b="1">
                <a:solidFill>
                  <a:srgbClr val="ABD1FF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from </a:t>
            </a:r>
            <a:r>
              <a:rPr lang="en-US" sz="2000" b="1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bremsstrahlung</a:t>
            </a:r>
          </a:p>
        </p:txBody>
      </p:sp>
      <p:sp>
        <p:nvSpPr>
          <p:cNvPr id="105478" name="AutoShape 15"/>
          <p:cNvSpPr>
            <a:spLocks/>
          </p:cNvSpPr>
          <p:nvPr/>
        </p:nvSpPr>
        <p:spPr bwMode="auto">
          <a:xfrm>
            <a:off x="3822700" y="2187575"/>
            <a:ext cx="1222375" cy="428625"/>
          </a:xfrm>
          <a:prstGeom prst="leftRightArrow">
            <a:avLst>
              <a:gd name="adj1" fmla="val 32000"/>
              <a:gd name="adj2" fmla="val 91589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479" name="Rectangle 16"/>
          <p:cNvSpPr>
            <a:spLocks/>
          </p:cNvSpPr>
          <p:nvPr/>
        </p:nvSpPr>
        <p:spPr bwMode="auto">
          <a:xfrm>
            <a:off x="179388" y="3465513"/>
            <a:ext cx="8777287" cy="24368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l" defTabSz="642938">
              <a:buClr>
                <a:srgbClr val="0000FF"/>
              </a:buClr>
              <a:buSzPct val="125000"/>
              <a:buFont typeface="Lucida Grande" charset="0"/>
              <a:buChar char="‣"/>
            </a:pPr>
            <a:endParaRPr lang="en-US" sz="2000" b="1">
              <a:solidFill>
                <a:srgbClr val="0000FF"/>
              </a:solidFill>
              <a:latin typeface="Gill Sans" charset="0"/>
              <a:ea typeface="Gill Sans" charset="0"/>
              <a:cs typeface="Gill Sans" charset="0"/>
              <a:sym typeface="Gill Sans" charset="0"/>
            </a:endParaRPr>
          </a:p>
          <a:p>
            <a:pPr algn="l" defTabSz="642938">
              <a:buSzPct val="125000"/>
              <a:buFont typeface="Gill Sans" charset="0"/>
              <a:buChar char="•"/>
            </a:pPr>
            <a:r>
              <a:rPr lang="en-US" sz="2000">
                <a:latin typeface="Gill Sans" charset="0"/>
                <a:ea typeface="Gill Sans" charset="0"/>
                <a:cs typeface="Gill Sans" charset="0"/>
                <a:sym typeface="Gill Sans" charset="0"/>
              </a:rPr>
              <a:t> </a:t>
            </a:r>
            <a:r>
              <a:rPr lang="en-US" sz="2000">
                <a:solidFill>
                  <a:srgbClr val="BCB16E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No correlation (DPS)</a:t>
            </a:r>
            <a:r>
              <a:rPr lang="en-US" sz="2000">
                <a:latin typeface="Gill Sans" charset="0"/>
                <a:ea typeface="Gill Sans" charset="0"/>
                <a:cs typeface="Gill Sans" charset="0"/>
                <a:sym typeface="Gill Sans" charset="0"/>
              </a:rPr>
              <a:t> versus </a:t>
            </a:r>
            <a:r>
              <a:rPr lang="en-US" sz="200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strong correlation </a:t>
            </a:r>
            <a:r>
              <a:rPr lang="en-US" sz="2000" b="1">
                <a:solidFill>
                  <a:srgbClr val="ABD1FF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 Make use of different correlations between jet pairs</a:t>
            </a:r>
            <a:endParaRPr lang="en-US" sz="2000">
              <a:solidFill>
                <a:srgbClr val="0000FF"/>
              </a:solidFill>
              <a:latin typeface="Gill Sans" charset="0"/>
              <a:ea typeface="Gill Sans" charset="0"/>
              <a:cs typeface="Gill Sans" charset="0"/>
              <a:sym typeface="Gill Sans" charset="0"/>
            </a:endParaRPr>
          </a:p>
          <a:p>
            <a:pPr algn="l" defTabSz="642938">
              <a:buClr>
                <a:srgbClr val="0000FF"/>
              </a:buClr>
              <a:buSzPct val="125000"/>
              <a:buFont typeface="Lucida Grande" charset="0"/>
              <a:buChar char="‣"/>
            </a:pPr>
            <a:endParaRPr lang="en-US" sz="2000" b="1">
              <a:solidFill>
                <a:srgbClr val="0000FF"/>
              </a:solidFill>
              <a:latin typeface="Gill Sans" charset="0"/>
              <a:ea typeface="Gill Sans" charset="0"/>
              <a:cs typeface="Gill Sans" charset="0"/>
              <a:sym typeface="Gill Sans" charset="0"/>
            </a:endParaRPr>
          </a:p>
          <a:p>
            <a:pPr algn="l" defTabSz="642938">
              <a:buClr>
                <a:srgbClr val="0000FF"/>
              </a:buClr>
              <a:buSzPct val="125000"/>
              <a:buFont typeface="Lucida Grande" charset="0"/>
              <a:buNone/>
            </a:pPr>
            <a:r>
              <a:rPr lang="en-US" sz="2000" b="1">
                <a:solidFill>
                  <a:srgbClr val="ABD1FF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AFS solution:</a:t>
            </a:r>
            <a:endParaRPr lang="en-US" sz="2000" b="1">
              <a:latin typeface="Gill Sans" charset="0"/>
              <a:ea typeface="Gill Sans" charset="0"/>
              <a:cs typeface="Gill Sans" charset="0"/>
              <a:sym typeface="Gill Sans" charset="0"/>
            </a:endParaRPr>
          </a:p>
          <a:p>
            <a:pPr algn="l" defTabSz="642938">
              <a:buSzPct val="125000"/>
              <a:buFont typeface="Gill Sans" charset="0"/>
              <a:buChar char="•"/>
            </a:pPr>
            <a:r>
              <a:rPr lang="en-US" sz="2000">
                <a:latin typeface="Gill Sans" charset="0"/>
                <a:ea typeface="Lucida Grande" charset="0"/>
                <a:cs typeface="Lucida Grande" charset="0"/>
                <a:sym typeface="Gill Sans" charset="0"/>
              </a:rPr>
              <a:t> Study </a:t>
            </a:r>
            <a:r>
              <a:rPr lang="en-US" sz="2000">
                <a:latin typeface="Lucida Grande" charset="0"/>
                <a:ea typeface="Lucida Grande" charset="0"/>
                <a:cs typeface="Lucida Grande" charset="0"/>
                <a:sym typeface="Gill Sans" charset="0"/>
              </a:rPr>
              <a:t>Δφ</a:t>
            </a:r>
            <a:r>
              <a:rPr lang="en-US" sz="2000">
                <a:latin typeface="Gill Sans" charset="0"/>
                <a:ea typeface="Lucida Grande" charset="0"/>
                <a:cs typeface="Lucida Grande" charset="0"/>
                <a:sym typeface="Gill Sans" charset="0"/>
              </a:rPr>
              <a:t> between </a:t>
            </a:r>
            <a:r>
              <a:rPr lang="en-US" sz="2000" b="1">
                <a:latin typeface="Gill Sans" charset="0"/>
                <a:ea typeface="Gill Sans" charset="0"/>
                <a:cs typeface="Gill Sans" charset="0"/>
                <a:sym typeface="Gill Sans" charset="0"/>
              </a:rPr>
              <a:t>p</a:t>
            </a:r>
            <a:r>
              <a:rPr lang="en-US" sz="2000" b="1" baseline="-6000">
                <a:latin typeface="Gill Sans" charset="0"/>
                <a:ea typeface="Gill Sans" charset="0"/>
                <a:cs typeface="Gill Sans" charset="0"/>
                <a:sym typeface="Gill Sans" charset="0"/>
              </a:rPr>
              <a:t>T1 </a:t>
            </a:r>
            <a:r>
              <a:rPr lang="en-US" sz="2000" b="1">
                <a:latin typeface="Gill Sans" charset="0"/>
                <a:ea typeface="Gill Sans" charset="0"/>
                <a:cs typeface="Gill Sans" charset="0"/>
                <a:sym typeface="Gill Sans" charset="0"/>
              </a:rPr>
              <a:t>- p</a:t>
            </a:r>
            <a:r>
              <a:rPr lang="en-US" sz="2000" b="1" baseline="-6000">
                <a:latin typeface="Gill Sans" charset="0"/>
                <a:ea typeface="Gill Sans" charset="0"/>
                <a:cs typeface="Gill Sans" charset="0"/>
                <a:sym typeface="Gill Sans" charset="0"/>
              </a:rPr>
              <a:t>T2</a:t>
            </a:r>
            <a:r>
              <a:rPr lang="en-US" sz="2000">
                <a:latin typeface="Gill Sans" charset="0"/>
                <a:ea typeface="Gill Sans" charset="0"/>
                <a:cs typeface="Gill Sans" charset="0"/>
                <a:sym typeface="Gill Sans" charset="0"/>
              </a:rPr>
              <a:t> and </a:t>
            </a:r>
            <a:r>
              <a:rPr lang="en-US" sz="2000" b="1">
                <a:latin typeface="Gill Sans" charset="0"/>
                <a:ea typeface="Gill Sans" charset="0"/>
                <a:cs typeface="Gill Sans" charset="0"/>
                <a:sym typeface="Gill Sans" charset="0"/>
              </a:rPr>
              <a:t>p</a:t>
            </a:r>
            <a:r>
              <a:rPr lang="en-US" sz="2000" b="1" baseline="-6000">
                <a:latin typeface="Gill Sans" charset="0"/>
                <a:ea typeface="Gill Sans" charset="0"/>
                <a:cs typeface="Gill Sans" charset="0"/>
                <a:sym typeface="Gill Sans" charset="0"/>
              </a:rPr>
              <a:t>T3 </a:t>
            </a:r>
            <a:r>
              <a:rPr lang="en-US" sz="2000" b="1">
                <a:latin typeface="Gill Sans" charset="0"/>
                <a:ea typeface="Gill Sans" charset="0"/>
                <a:cs typeface="Gill Sans" charset="0"/>
                <a:sym typeface="Gill Sans" charset="0"/>
              </a:rPr>
              <a:t>- p</a:t>
            </a:r>
            <a:r>
              <a:rPr lang="en-US" sz="2000" b="1" baseline="-6000">
                <a:latin typeface="Gill Sans" charset="0"/>
                <a:ea typeface="Gill Sans" charset="0"/>
                <a:cs typeface="Gill Sans" charset="0"/>
                <a:sym typeface="Gill Sans" charset="0"/>
              </a:rPr>
              <a:t>T4</a:t>
            </a:r>
            <a:endParaRPr lang="en-US" sz="2000">
              <a:latin typeface="Gill Sans" charset="0"/>
              <a:ea typeface="Gill Sans" charset="0"/>
              <a:cs typeface="Gill Sans" charset="0"/>
              <a:sym typeface="Gill Sans" charset="0"/>
            </a:endParaRPr>
          </a:p>
          <a:p>
            <a:pPr algn="l" defTabSz="642938">
              <a:buSzPct val="125000"/>
              <a:buFont typeface="Lucida Grande" charset="0"/>
              <a:buChar char="‣"/>
            </a:pPr>
            <a:endParaRPr lang="en-US" sz="2000" b="1">
              <a:solidFill>
                <a:srgbClr val="0000FF"/>
              </a:solidFill>
              <a:latin typeface="Gill Sans" charset="0"/>
              <a:ea typeface="Gill Sans" charset="0"/>
              <a:cs typeface="Gill Sans" charset="0"/>
              <a:sym typeface="Gill Sans" charset="0"/>
            </a:endParaRPr>
          </a:p>
          <a:p>
            <a:pPr algn="l" defTabSz="642938">
              <a:buSzPct val="125000"/>
              <a:buFont typeface="Lucida Grande" charset="0"/>
              <a:buNone/>
            </a:pPr>
            <a:r>
              <a:rPr lang="en-US" sz="2000" b="1">
                <a:solidFill>
                  <a:srgbClr val="ABD1FF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CDF solution:</a:t>
            </a:r>
            <a:endParaRPr lang="en-US" sz="2000" b="1">
              <a:solidFill>
                <a:srgbClr val="0000FF"/>
              </a:solidFill>
              <a:latin typeface="Gill Sans" charset="0"/>
              <a:ea typeface="Gill Sans" charset="0"/>
              <a:cs typeface="Gill Sans" charset="0"/>
              <a:sym typeface="Gill Sans" charset="0"/>
            </a:endParaRPr>
          </a:p>
          <a:p>
            <a:pPr algn="l" defTabSz="642938">
              <a:buSzPct val="125000"/>
              <a:buFont typeface="Gill Sans" charset="0"/>
              <a:buChar char="•"/>
            </a:pPr>
            <a:r>
              <a:rPr lang="en-US" sz="2000">
                <a:latin typeface="Gill Sans" charset="0"/>
                <a:ea typeface="Lucida Grande" charset="0"/>
                <a:cs typeface="Lucida Grande" charset="0"/>
                <a:sym typeface="Gill Sans" charset="0"/>
              </a:rPr>
              <a:t> Study </a:t>
            </a:r>
            <a:r>
              <a:rPr lang="en-US" sz="2000">
                <a:latin typeface="Lucida Grande" charset="0"/>
                <a:ea typeface="Lucida Grande" charset="0"/>
                <a:cs typeface="Lucida Grande" charset="0"/>
                <a:sym typeface="Gill Sans" charset="0"/>
              </a:rPr>
              <a:t>Δφ</a:t>
            </a:r>
            <a:r>
              <a:rPr lang="en-US" sz="2000">
                <a:latin typeface="Gill Sans" charset="0"/>
                <a:ea typeface="Lucida Grande" charset="0"/>
                <a:cs typeface="Lucida Grande" charset="0"/>
                <a:sym typeface="Gill Sans" charset="0"/>
              </a:rPr>
              <a:t> between </a:t>
            </a:r>
            <a:r>
              <a:rPr lang="en-US" sz="2000" b="1">
                <a:latin typeface="Gill Sans" charset="0"/>
                <a:ea typeface="Gill Sans" charset="0"/>
                <a:cs typeface="Gill Sans" charset="0"/>
                <a:sym typeface="Gill Sans" charset="0"/>
              </a:rPr>
              <a:t>p</a:t>
            </a:r>
            <a:r>
              <a:rPr lang="en-US" sz="2000" b="1" baseline="-6000">
                <a:latin typeface="Gill Sans" charset="0"/>
                <a:ea typeface="Gill Sans" charset="0"/>
                <a:cs typeface="Gill Sans" charset="0"/>
                <a:sym typeface="Gill Sans" charset="0"/>
              </a:rPr>
              <a:t>T1 </a:t>
            </a:r>
            <a:r>
              <a:rPr lang="en-US" sz="2000" b="1">
                <a:latin typeface="Gill Sans" charset="0"/>
                <a:ea typeface="Gill Sans" charset="0"/>
                <a:cs typeface="Gill Sans" charset="0"/>
                <a:sym typeface="Gill Sans" charset="0"/>
              </a:rPr>
              <a:t>+ p</a:t>
            </a:r>
            <a:r>
              <a:rPr lang="en-US" sz="2000" b="1" baseline="-6000">
                <a:latin typeface="Gill Sans" charset="0"/>
                <a:ea typeface="Gill Sans" charset="0"/>
                <a:cs typeface="Gill Sans" charset="0"/>
                <a:sym typeface="Gill Sans" charset="0"/>
              </a:rPr>
              <a:t>T2</a:t>
            </a:r>
            <a:r>
              <a:rPr lang="en-US" sz="2000">
                <a:latin typeface="Gill Sans" charset="0"/>
                <a:ea typeface="Gill Sans" charset="0"/>
                <a:cs typeface="Gill Sans" charset="0"/>
                <a:sym typeface="Gill Sans" charset="0"/>
              </a:rPr>
              <a:t> and </a:t>
            </a:r>
            <a:r>
              <a:rPr lang="en-US" sz="2000" b="1">
                <a:latin typeface="Gill Sans" charset="0"/>
                <a:ea typeface="Gill Sans" charset="0"/>
                <a:cs typeface="Gill Sans" charset="0"/>
                <a:sym typeface="Gill Sans" charset="0"/>
              </a:rPr>
              <a:t>p</a:t>
            </a:r>
            <a:r>
              <a:rPr lang="en-US" sz="2000" b="1" baseline="-6000">
                <a:latin typeface="Gill Sans" charset="0"/>
                <a:ea typeface="Gill Sans" charset="0"/>
                <a:cs typeface="Gill Sans" charset="0"/>
                <a:sym typeface="Gill Sans" charset="0"/>
              </a:rPr>
              <a:t>T3 </a:t>
            </a:r>
            <a:r>
              <a:rPr lang="en-US" sz="2000" b="1">
                <a:latin typeface="Gill Sans" charset="0"/>
                <a:ea typeface="Gill Sans" charset="0"/>
                <a:cs typeface="Gill Sans" charset="0"/>
                <a:sym typeface="Gill Sans" charset="0"/>
              </a:rPr>
              <a:t>+ p</a:t>
            </a:r>
            <a:r>
              <a:rPr lang="en-US" sz="2000" b="1" baseline="-6000">
                <a:latin typeface="Gill Sans" charset="0"/>
                <a:ea typeface="Gill Sans" charset="0"/>
                <a:cs typeface="Gill Sans" charset="0"/>
                <a:sym typeface="Gill Sans" charset="0"/>
              </a:rPr>
              <a:t>T4</a:t>
            </a:r>
            <a:r>
              <a:rPr lang="en-US" sz="2000">
                <a:latin typeface="Gill Sans" charset="0"/>
                <a:ea typeface="Lucida Grande" charset="0"/>
                <a:cs typeface="Lucida Grande" charset="0"/>
                <a:sym typeface="Gill Sans" charset="0"/>
              </a:rPr>
              <a:t>                (CDF nomenclature: </a:t>
            </a:r>
            <a:r>
              <a:rPr lang="en-US" sz="2000">
                <a:latin typeface="Lucida Grande" charset="0"/>
                <a:ea typeface="Lucida Grande" charset="0"/>
                <a:cs typeface="Lucida Grande" charset="0"/>
                <a:sym typeface="Gill Sans" charset="0"/>
              </a:rPr>
              <a:t>Δ</a:t>
            </a:r>
            <a:r>
              <a:rPr lang="en-US" sz="2000">
                <a:latin typeface="Gill Sans" charset="0"/>
                <a:ea typeface="Lucida Grande" charset="0"/>
                <a:cs typeface="Lucida Grande" charset="0"/>
                <a:sym typeface="Gill Sans" charset="0"/>
              </a:rPr>
              <a:t>S)</a:t>
            </a:r>
          </a:p>
        </p:txBody>
      </p:sp>
      <p:sp>
        <p:nvSpPr>
          <p:cNvPr id="105480" name="Line 18"/>
          <p:cNvSpPr>
            <a:spLocks noChangeShapeType="1"/>
          </p:cNvSpPr>
          <p:nvPr/>
        </p:nvSpPr>
        <p:spPr bwMode="auto">
          <a:xfrm>
            <a:off x="1236663" y="1930400"/>
            <a:ext cx="1206500" cy="642938"/>
          </a:xfrm>
          <a:prstGeom prst="line">
            <a:avLst/>
          </a:prstGeom>
          <a:noFill/>
          <a:ln w="76200">
            <a:solidFill>
              <a:srgbClr val="FFCC99"/>
            </a:solidFill>
            <a:round/>
            <a:headEnd type="stealth" w="med" len="med"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5481" name="Line 19"/>
          <p:cNvSpPr>
            <a:spLocks noChangeShapeType="1"/>
          </p:cNvSpPr>
          <p:nvPr/>
        </p:nvSpPr>
        <p:spPr bwMode="auto">
          <a:xfrm rot="10800000">
            <a:off x="2443163" y="2573338"/>
            <a:ext cx="873125" cy="311150"/>
          </a:xfrm>
          <a:prstGeom prst="line">
            <a:avLst/>
          </a:prstGeom>
          <a:noFill/>
          <a:ln w="76200">
            <a:solidFill>
              <a:srgbClr val="FFCC99"/>
            </a:solidFill>
            <a:round/>
            <a:headEnd type="stealth" w="med" len="med"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5482" name="Line 20"/>
          <p:cNvSpPr>
            <a:spLocks noChangeShapeType="1"/>
          </p:cNvSpPr>
          <p:nvPr/>
        </p:nvSpPr>
        <p:spPr bwMode="auto">
          <a:xfrm rot="10800000">
            <a:off x="2443163" y="2574925"/>
            <a:ext cx="1038225" cy="90488"/>
          </a:xfrm>
          <a:prstGeom prst="line">
            <a:avLst/>
          </a:prstGeom>
          <a:noFill/>
          <a:ln w="76200">
            <a:solidFill>
              <a:srgbClr val="FFCC99"/>
            </a:solidFill>
            <a:round/>
            <a:headEnd type="stealth" w="med" len="med"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5483" name="Line 21"/>
          <p:cNvSpPr>
            <a:spLocks noChangeShapeType="1"/>
          </p:cNvSpPr>
          <p:nvPr/>
        </p:nvSpPr>
        <p:spPr bwMode="auto">
          <a:xfrm rot="10800000" flipH="1">
            <a:off x="714375" y="2574925"/>
            <a:ext cx="1728788" cy="22225"/>
          </a:xfrm>
          <a:prstGeom prst="line">
            <a:avLst/>
          </a:prstGeom>
          <a:noFill/>
          <a:ln w="76200">
            <a:solidFill>
              <a:srgbClr val="FFCC99"/>
            </a:solidFill>
            <a:round/>
            <a:headEnd type="stealth" w="med" len="med"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5484" name="Rectangle 22"/>
          <p:cNvSpPr>
            <a:spLocks/>
          </p:cNvSpPr>
          <p:nvPr/>
        </p:nvSpPr>
        <p:spPr bwMode="auto">
          <a:xfrm>
            <a:off x="2921000" y="2116138"/>
            <a:ext cx="77946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defTabSz="642938"/>
            <a:r>
              <a:rPr lang="en-US" sz="2000">
                <a:solidFill>
                  <a:srgbClr val="BCB16E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p</a:t>
            </a:r>
            <a:r>
              <a:rPr lang="en-US" sz="2000" baseline="-6000">
                <a:solidFill>
                  <a:srgbClr val="BCB16E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T</a:t>
            </a:r>
            <a:r>
              <a:rPr lang="en-US" sz="2000">
                <a:solidFill>
                  <a:srgbClr val="BCB16E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(jet j)</a:t>
            </a:r>
          </a:p>
        </p:txBody>
      </p:sp>
      <p:sp>
        <p:nvSpPr>
          <p:cNvPr id="105485" name="Rectangle 23"/>
          <p:cNvSpPr>
            <a:spLocks/>
          </p:cNvSpPr>
          <p:nvPr/>
        </p:nvSpPr>
        <p:spPr bwMode="auto">
          <a:xfrm>
            <a:off x="319088" y="2687638"/>
            <a:ext cx="77946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defTabSz="642938"/>
            <a:r>
              <a:rPr lang="en-US" sz="2000">
                <a:solidFill>
                  <a:srgbClr val="BCB16E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p</a:t>
            </a:r>
            <a:r>
              <a:rPr lang="en-US" sz="2000" baseline="-6000">
                <a:solidFill>
                  <a:srgbClr val="BCB16E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T</a:t>
            </a:r>
            <a:r>
              <a:rPr lang="en-US" sz="2000">
                <a:solidFill>
                  <a:srgbClr val="BCB16E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(jet i)</a:t>
            </a:r>
            <a:endParaRPr lang="en-US" sz="2000">
              <a:solidFill>
                <a:srgbClr val="005000"/>
              </a:solidFill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05486" name="Rectangle 24"/>
          <p:cNvSpPr>
            <a:spLocks/>
          </p:cNvSpPr>
          <p:nvPr/>
        </p:nvSpPr>
        <p:spPr bwMode="auto">
          <a:xfrm>
            <a:off x="2921000" y="2919413"/>
            <a:ext cx="77946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defTabSz="642938"/>
            <a:r>
              <a:rPr lang="en-US" sz="2000">
                <a:solidFill>
                  <a:srgbClr val="BCB16E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p</a:t>
            </a:r>
            <a:r>
              <a:rPr lang="en-US" sz="2000" baseline="-6000">
                <a:solidFill>
                  <a:srgbClr val="BCB16E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T</a:t>
            </a:r>
            <a:r>
              <a:rPr lang="en-US" sz="2000">
                <a:solidFill>
                  <a:srgbClr val="BCB16E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(jet l)</a:t>
            </a:r>
          </a:p>
        </p:txBody>
      </p:sp>
      <p:sp>
        <p:nvSpPr>
          <p:cNvPr id="105487" name="Rectangle 25"/>
          <p:cNvSpPr>
            <a:spLocks/>
          </p:cNvSpPr>
          <p:nvPr/>
        </p:nvSpPr>
        <p:spPr bwMode="auto">
          <a:xfrm>
            <a:off x="895350" y="1598613"/>
            <a:ext cx="84455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defTabSz="642938"/>
            <a:r>
              <a:rPr lang="en-US" sz="2000">
                <a:solidFill>
                  <a:srgbClr val="BCB16E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p</a:t>
            </a:r>
            <a:r>
              <a:rPr lang="en-US" sz="2000" baseline="-6000">
                <a:solidFill>
                  <a:srgbClr val="BCB16E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T</a:t>
            </a:r>
            <a:r>
              <a:rPr lang="en-US" sz="2000">
                <a:solidFill>
                  <a:srgbClr val="BCB16E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(jet k)</a:t>
            </a:r>
            <a:endParaRPr lang="en-US" sz="2000">
              <a:solidFill>
                <a:srgbClr val="005000"/>
              </a:solidFill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05488" name="Line 26"/>
          <p:cNvSpPr>
            <a:spLocks noChangeShapeType="1"/>
          </p:cNvSpPr>
          <p:nvPr/>
        </p:nvSpPr>
        <p:spPr bwMode="auto">
          <a:xfrm>
            <a:off x="196850" y="6467475"/>
            <a:ext cx="87503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489" name="Rectangle 27"/>
          <p:cNvSpPr>
            <a:spLocks/>
          </p:cNvSpPr>
          <p:nvPr/>
        </p:nvSpPr>
        <p:spPr bwMode="auto">
          <a:xfrm>
            <a:off x="8866188" y="6496050"/>
            <a:ext cx="82550" cy="198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defTabSz="642938"/>
            <a:r>
              <a:rPr lang="en-US" sz="1300">
                <a:latin typeface="Gill Sans" charset="0"/>
                <a:ea typeface="Gill Sans" charset="0"/>
                <a:cs typeface="Gill Sans" charset="0"/>
                <a:sym typeface="Gill Sans" charset="0"/>
              </a:rPr>
              <a:t>9</a:t>
            </a:r>
          </a:p>
        </p:txBody>
      </p:sp>
      <p:sp>
        <p:nvSpPr>
          <p:cNvPr id="105490" name="Rectangle 28"/>
          <p:cNvSpPr>
            <a:spLocks/>
          </p:cNvSpPr>
          <p:nvPr/>
        </p:nvSpPr>
        <p:spPr bwMode="auto">
          <a:xfrm>
            <a:off x="179388" y="6465888"/>
            <a:ext cx="1677987" cy="258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defTabSz="642938"/>
            <a:r>
              <a:rPr lang="en-US" sz="1300" u="sng">
                <a:latin typeface="Gill Sans" charset="0"/>
                <a:ea typeface="Gill Sans" charset="0"/>
                <a:cs typeface="Gill Sans" charset="0"/>
                <a:sym typeface="Gill Sans" charset="0"/>
                <a:hlinkClick r:id="rId4"/>
              </a:rPr>
              <a:t>florian.bechtel@desy.de</a:t>
            </a:r>
            <a:endParaRPr lang="en-US" sz="1300" u="sng"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05491" name="Rectangle 29"/>
          <p:cNvSpPr>
            <a:spLocks/>
          </p:cNvSpPr>
          <p:nvPr/>
        </p:nvSpPr>
        <p:spPr bwMode="auto">
          <a:xfrm>
            <a:off x="3367088" y="6496050"/>
            <a:ext cx="2401887" cy="198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defTabSz="642938"/>
            <a:r>
              <a:rPr lang="en-US" sz="1300">
                <a:latin typeface="Gill Sans" charset="0"/>
                <a:ea typeface="Gill Sans" charset="0"/>
                <a:cs typeface="Gill Sans" charset="0"/>
                <a:sym typeface="Gill Sans" charset="0"/>
              </a:rPr>
              <a:t>CMS QCD Meeting, April 01</a:t>
            </a:r>
            <a:r>
              <a:rPr lang="en-US" sz="1300" baseline="32000">
                <a:latin typeface="Gill Sans" charset="0"/>
                <a:ea typeface="Gill Sans" charset="0"/>
                <a:cs typeface="Gill Sans" charset="0"/>
                <a:sym typeface="Gill Sans" charset="0"/>
              </a:rPr>
              <a:t>st</a:t>
            </a:r>
            <a:r>
              <a:rPr lang="en-US" sz="1300">
                <a:latin typeface="Gill Sans" charset="0"/>
                <a:ea typeface="Gill Sans" charset="0"/>
                <a:cs typeface="Gill Sans" charset="0"/>
                <a:sym typeface="Gill Sans" charset="0"/>
              </a:rPr>
              <a:t> 2008</a:t>
            </a:r>
          </a:p>
        </p:txBody>
      </p:sp>
      <p:sp>
        <p:nvSpPr>
          <p:cNvPr id="105492" name="Rectangle 30"/>
          <p:cNvSpPr>
            <a:spLocks noRot="1" noChangeArrowheads="1"/>
          </p:cNvSpPr>
          <p:nvPr/>
        </p:nvSpPr>
        <p:spPr bwMode="auto">
          <a:xfrm>
            <a:off x="0" y="0"/>
            <a:ext cx="6629400" cy="533400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l"/>
            <a:r>
              <a:rPr lang="en-GB" sz="2400">
                <a:solidFill>
                  <a:srgbClr val="D4D4D4"/>
                </a:solidFill>
              </a:rPr>
              <a:t>Double Parton Scattering in </a:t>
            </a:r>
            <a:r>
              <a:rPr lang="en-GB" sz="2400">
                <a:solidFill>
                  <a:srgbClr val="D4D4D4"/>
                </a:solidFill>
                <a:latin typeface="Symbol" charset="2"/>
                <a:sym typeface="Symbol" charset="2"/>
              </a:rPr>
              <a:t></a:t>
            </a:r>
            <a:r>
              <a:rPr lang="en-GB" sz="2400">
                <a:solidFill>
                  <a:srgbClr val="D4D4D4"/>
                </a:solidFill>
              </a:rPr>
              <a:t>jet topologies</a:t>
            </a:r>
            <a:endParaRPr lang="it-IT" sz="2400">
              <a:solidFill>
                <a:srgbClr val="D4D4D4"/>
              </a:solidFill>
              <a:latin typeface="Verdana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Paolo Bartalini (NTU)</a:t>
            </a:r>
          </a:p>
        </p:txBody>
      </p:sp>
      <p:sp>
        <p:nvSpPr>
          <p:cNvPr id="107523" name="Date Placeholder 4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Antananarivo, August 24th 2009</a:t>
            </a:r>
          </a:p>
        </p:txBody>
      </p:sp>
      <p:sp>
        <p:nvSpPr>
          <p:cNvPr id="107524" name="Rectangle 4"/>
          <p:cNvSpPr>
            <a:spLocks/>
          </p:cNvSpPr>
          <p:nvPr/>
        </p:nvSpPr>
        <p:spPr bwMode="auto">
          <a:xfrm>
            <a:off x="228600" y="1143000"/>
            <a:ext cx="4027488" cy="18303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l" defTabSz="642938">
              <a:buClr>
                <a:srgbClr val="0000FF"/>
              </a:buClr>
              <a:buSzPct val="125000"/>
              <a:buFont typeface="Lucida Grande" charset="0"/>
              <a:buChar char="‣"/>
            </a:pPr>
            <a:r>
              <a:rPr lang="en-US" sz="2000" b="1">
                <a:solidFill>
                  <a:srgbClr val="ABD1FF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 Generator-level analysis</a:t>
            </a:r>
            <a:endParaRPr lang="en-US" sz="2000" b="1">
              <a:solidFill>
                <a:srgbClr val="0000FF"/>
              </a:solidFill>
              <a:latin typeface="Gill Sans" charset="0"/>
              <a:ea typeface="Gill Sans" charset="0"/>
              <a:cs typeface="Gill Sans" charset="0"/>
              <a:sym typeface="Gill Sans" charset="0"/>
            </a:endParaRPr>
          </a:p>
          <a:p>
            <a:pPr algn="l" defTabSz="642938">
              <a:buSzPct val="125000"/>
              <a:buFont typeface="Gill Sans" charset="0"/>
              <a:buChar char="•"/>
            </a:pPr>
            <a:r>
              <a:rPr lang="en-US" sz="2000">
                <a:latin typeface="Gill Sans" charset="0"/>
                <a:ea typeface="Lucida Grande" charset="0"/>
                <a:cs typeface="Lucida Grande" charset="0"/>
                <a:sym typeface="Gill Sans" charset="0"/>
              </a:rPr>
              <a:t> Combine </a:t>
            </a:r>
            <a:r>
              <a:rPr lang="en-US" sz="2000">
                <a:latin typeface="Lucida Grande" charset="0"/>
                <a:ea typeface="Lucida Grande" charset="0"/>
                <a:cs typeface="Lucida Grande" charset="0"/>
                <a:sym typeface="Gill Sans" charset="0"/>
              </a:rPr>
              <a:t>γ</a:t>
            </a:r>
            <a:r>
              <a:rPr lang="en-US" sz="2000">
                <a:latin typeface="Gill Sans" charset="0"/>
                <a:ea typeface="Lucida Grande" charset="0"/>
                <a:cs typeface="Lucida Grande" charset="0"/>
                <a:sym typeface="Gill Sans" charset="0"/>
              </a:rPr>
              <a:t> (MC truth) with 3 jets (Midpoint-Cone, R=0.7) where </a:t>
            </a:r>
            <a:r>
              <a:rPr lang="en-US" sz="2000">
                <a:latin typeface="Lucida Grande" charset="0"/>
                <a:ea typeface="Lucida Grande" charset="0"/>
                <a:cs typeface="Lucida Grande" charset="0"/>
                <a:sym typeface="Gill Sans" charset="0"/>
              </a:rPr>
              <a:t>Δ</a:t>
            </a:r>
            <a:r>
              <a:rPr lang="en-US" sz="2000">
                <a:latin typeface="Gill Sans" charset="0"/>
                <a:ea typeface="Lucida Grande" charset="0"/>
                <a:cs typeface="Lucida Grande" charset="0"/>
                <a:sym typeface="Gill Sans" charset="0"/>
              </a:rPr>
              <a:t>R</a:t>
            </a:r>
            <a:r>
              <a:rPr lang="en-US" sz="2000" baseline="-6000">
                <a:latin typeface="Gill Sans" charset="0"/>
                <a:ea typeface="Gill Sans" charset="0"/>
                <a:cs typeface="Gill Sans" charset="0"/>
                <a:sym typeface="Gill Sans" charset="0"/>
              </a:rPr>
              <a:t>ij</a:t>
            </a:r>
            <a:r>
              <a:rPr lang="en-US" sz="2000">
                <a:latin typeface="Gill Sans" charset="0"/>
                <a:ea typeface="Gill Sans" charset="0"/>
                <a:cs typeface="Gill Sans" charset="0"/>
                <a:sym typeface="Gill Sans" charset="0"/>
              </a:rPr>
              <a:t> &gt; 0.8</a:t>
            </a:r>
          </a:p>
          <a:p>
            <a:pPr algn="l" defTabSz="642938">
              <a:buSzPct val="125000"/>
              <a:buFont typeface="Gill Sans" charset="0"/>
              <a:buChar char="•"/>
            </a:pPr>
            <a:r>
              <a:rPr lang="en-US" sz="2000">
                <a:latin typeface="Gill Sans" charset="0"/>
                <a:ea typeface="Gill Sans" charset="0"/>
                <a:cs typeface="Gill Sans" charset="0"/>
                <a:sym typeface="Gill Sans" charset="0"/>
              </a:rPr>
              <a:t> assign jets following UA2/CDF method (minimize imbalance)</a:t>
            </a:r>
          </a:p>
        </p:txBody>
      </p:sp>
      <p:sp>
        <p:nvSpPr>
          <p:cNvPr id="107525" name="Rectangle 7"/>
          <p:cNvSpPr>
            <a:spLocks/>
          </p:cNvSpPr>
          <p:nvPr/>
        </p:nvSpPr>
        <p:spPr bwMode="auto">
          <a:xfrm>
            <a:off x="6113463" y="1066800"/>
            <a:ext cx="1658937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defTabSz="642938"/>
            <a:r>
              <a:rPr lang="en-US" sz="2000" b="1">
                <a:latin typeface="Gill Sans" charset="0"/>
                <a:ea typeface="Lucida Grande" charset="0"/>
                <a:cs typeface="Lucida Grande" charset="0"/>
                <a:sym typeface="Gill Sans" charset="0"/>
              </a:rPr>
              <a:t>pp → </a:t>
            </a:r>
            <a:r>
              <a:rPr lang="en-US" sz="2000" b="1">
                <a:latin typeface="Lucida Grande" charset="0"/>
                <a:ea typeface="Lucida Grande" charset="0"/>
                <a:cs typeface="Lucida Grande" charset="0"/>
                <a:sym typeface="Gill Sans" charset="0"/>
              </a:rPr>
              <a:t>γ</a:t>
            </a:r>
            <a:r>
              <a:rPr lang="en-US" sz="2000" b="1">
                <a:latin typeface="Gill Sans" charset="0"/>
                <a:ea typeface="Lucida Grande" charset="0"/>
                <a:cs typeface="Lucida Grande" charset="0"/>
                <a:sym typeface="Gill Sans" charset="0"/>
              </a:rPr>
              <a:t> j + X </a:t>
            </a:r>
          </a:p>
        </p:txBody>
      </p:sp>
      <p:sp>
        <p:nvSpPr>
          <p:cNvPr id="107526" name="Oval 8"/>
          <p:cNvSpPr>
            <a:spLocks/>
          </p:cNvSpPr>
          <p:nvPr/>
        </p:nvSpPr>
        <p:spPr bwMode="auto">
          <a:xfrm>
            <a:off x="5956300" y="973138"/>
            <a:ext cx="1982788" cy="536575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527" name="Rectangle 13"/>
          <p:cNvSpPr>
            <a:spLocks/>
          </p:cNvSpPr>
          <p:nvPr/>
        </p:nvSpPr>
        <p:spPr bwMode="auto">
          <a:xfrm>
            <a:off x="4911725" y="1571625"/>
            <a:ext cx="4062413" cy="4133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l" defTabSz="642938">
              <a:buClr>
                <a:srgbClr val="0000FF"/>
              </a:buClr>
              <a:buSzPct val="125000"/>
              <a:buFont typeface="Lucida Grande" charset="0"/>
              <a:buNone/>
            </a:pPr>
            <a:r>
              <a:rPr lang="en-US" sz="2000" b="1">
                <a:solidFill>
                  <a:srgbClr val="FF2247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Pythia 6.413 p̂</a:t>
            </a:r>
            <a:r>
              <a:rPr lang="en-US" sz="2000" b="1" baseline="-6000">
                <a:solidFill>
                  <a:srgbClr val="FF2247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T</a:t>
            </a:r>
            <a:r>
              <a:rPr lang="en-US" sz="2000" b="1">
                <a:solidFill>
                  <a:srgbClr val="FF2247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 &gt; 20 GeV/c</a:t>
            </a:r>
            <a:endParaRPr lang="en-US" sz="2000" b="1">
              <a:solidFill>
                <a:srgbClr val="0000FF"/>
              </a:solidFill>
              <a:latin typeface="Gill Sans" charset="0"/>
              <a:ea typeface="Gill Sans" charset="0"/>
              <a:cs typeface="Gill Sans" charset="0"/>
              <a:sym typeface="Gill Sans" charset="0"/>
            </a:endParaRPr>
          </a:p>
          <a:p>
            <a:pPr algn="l" defTabSz="642938">
              <a:buClr>
                <a:srgbClr val="FF0000"/>
              </a:buClr>
              <a:buSzPct val="125000"/>
              <a:buFont typeface="Gill Sans" charset="0"/>
              <a:buNone/>
            </a:pPr>
            <a:r>
              <a:rPr lang="en-US" sz="2000">
                <a:solidFill>
                  <a:srgbClr val="FF2247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- DWT (CMS default)</a:t>
            </a:r>
          </a:p>
          <a:p>
            <a:pPr algn="l" defTabSz="642938">
              <a:buClr>
                <a:srgbClr val="FF0000"/>
              </a:buClr>
              <a:buSzPct val="125000"/>
              <a:buFont typeface="Gill Sans" charset="0"/>
              <a:buNone/>
            </a:pPr>
            <a:r>
              <a:rPr lang="en-US" sz="2000">
                <a:solidFill>
                  <a:srgbClr val="FF2247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- S0 (</a:t>
            </a:r>
            <a:r>
              <a:rPr lang="en-US" sz="2000">
                <a:solidFill>
                  <a:srgbClr val="FF2247"/>
                </a:solidFill>
                <a:latin typeface="Gill Sans" charset="0"/>
                <a:ea typeface="Lucida Grande" charset="0"/>
                <a:cs typeface="Lucida Grande" charset="0"/>
                <a:sym typeface="Gill Sans" charset="0"/>
              </a:rPr>
              <a:t>→</a:t>
            </a:r>
            <a:r>
              <a:rPr lang="en-US" sz="2000">
                <a:solidFill>
                  <a:srgbClr val="FF2247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 </a:t>
            </a:r>
            <a:r>
              <a:rPr lang="en-US" sz="2000" i="1">
                <a:solidFill>
                  <a:srgbClr val="FF2247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colour reconnection</a:t>
            </a:r>
            <a:r>
              <a:rPr lang="en-US" sz="2000">
                <a:solidFill>
                  <a:srgbClr val="FF2247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)</a:t>
            </a:r>
            <a:endParaRPr lang="en-US" sz="2000">
              <a:solidFill>
                <a:srgbClr val="FF0000"/>
              </a:solidFill>
              <a:latin typeface="Gill Sans" charset="0"/>
              <a:ea typeface="Gill Sans" charset="0"/>
              <a:cs typeface="Gill Sans" charset="0"/>
              <a:sym typeface="Gill Sans" charset="0"/>
            </a:endParaRPr>
          </a:p>
          <a:p>
            <a:pPr algn="l" defTabSz="642938"/>
            <a:endParaRPr lang="en-US" sz="2000">
              <a:latin typeface="Gill Sans" charset="0"/>
              <a:ea typeface="Gill Sans" charset="0"/>
              <a:cs typeface="Gill Sans" charset="0"/>
              <a:sym typeface="Gill Sans" charset="0"/>
            </a:endParaRPr>
          </a:p>
          <a:p>
            <a:pPr algn="l" defTabSz="642938">
              <a:buClr>
                <a:srgbClr val="0000FF"/>
              </a:buClr>
              <a:buSzPct val="125000"/>
              <a:buFont typeface="Lucida Grande" charset="0"/>
              <a:buNone/>
            </a:pPr>
            <a:r>
              <a:rPr lang="en-US" sz="2000" b="1">
                <a:solidFill>
                  <a:schemeClr val="accent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Pythia 8.1 p̂</a:t>
            </a:r>
            <a:r>
              <a:rPr lang="en-US" sz="2000" b="1" baseline="-6000">
                <a:solidFill>
                  <a:schemeClr val="accent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T</a:t>
            </a:r>
            <a:r>
              <a:rPr lang="en-US" sz="2000" b="1">
                <a:solidFill>
                  <a:schemeClr val="accent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 &gt; 20 GeV/c</a:t>
            </a:r>
            <a:endParaRPr lang="en-US" sz="2000" b="1">
              <a:solidFill>
                <a:srgbClr val="0000FF"/>
              </a:solidFill>
              <a:latin typeface="Gill Sans" charset="0"/>
              <a:ea typeface="Gill Sans" charset="0"/>
              <a:cs typeface="Gill Sans" charset="0"/>
              <a:sym typeface="Gill Sans" charset="0"/>
            </a:endParaRPr>
          </a:p>
          <a:p>
            <a:pPr algn="l" defTabSz="642938">
              <a:buClr>
                <a:srgbClr val="FF0000"/>
              </a:buClr>
              <a:buSzPct val="125000"/>
              <a:buFont typeface="Gill Sans" charset="0"/>
              <a:buNone/>
            </a:pPr>
            <a:r>
              <a:rPr lang="en-US" sz="2000">
                <a:latin typeface="Gill Sans" charset="0"/>
                <a:ea typeface="Gill Sans" charset="0"/>
                <a:cs typeface="Gill Sans" charset="0"/>
                <a:sym typeface="Gill Sans" charset="0"/>
              </a:rPr>
              <a:t>- default (physics ~ Pythia 6.4 S0)</a:t>
            </a:r>
            <a:endParaRPr lang="en-US" sz="2000">
              <a:solidFill>
                <a:srgbClr val="FF0000"/>
              </a:solidFill>
              <a:latin typeface="Gill Sans" charset="0"/>
              <a:ea typeface="Gill Sans" charset="0"/>
              <a:cs typeface="Gill Sans" charset="0"/>
              <a:sym typeface="Gill Sans" charset="0"/>
            </a:endParaRPr>
          </a:p>
          <a:p>
            <a:pPr algn="l" defTabSz="642938">
              <a:buClr>
                <a:srgbClr val="000000"/>
              </a:buClr>
              <a:buSzPct val="125000"/>
              <a:buFont typeface="Gill Sans" charset="0"/>
              <a:buNone/>
            </a:pPr>
            <a:r>
              <a:rPr lang="en-US" sz="2000">
                <a:latin typeface="Gill Sans" charset="0"/>
                <a:ea typeface="Gill Sans" charset="0"/>
                <a:cs typeface="Gill Sans" charset="0"/>
                <a:sym typeface="Gill Sans" charset="0"/>
              </a:rPr>
              <a:t>- multiple parton-parton interactions switched off</a:t>
            </a:r>
          </a:p>
          <a:p>
            <a:pPr algn="l" defTabSz="642938">
              <a:buClr>
                <a:srgbClr val="0000FF"/>
              </a:buClr>
              <a:buSzPct val="125000"/>
              <a:buFont typeface="Gill Sans" charset="0"/>
              <a:buNone/>
            </a:pPr>
            <a:r>
              <a:rPr lang="en-US" sz="2000">
                <a:solidFill>
                  <a:schemeClr val="accent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+ simulate two hard jets </a:t>
            </a:r>
          </a:p>
          <a:p>
            <a:pPr algn="r" defTabSz="642938"/>
            <a:r>
              <a:rPr lang="en-US" sz="2000">
                <a:solidFill>
                  <a:schemeClr val="accent1"/>
                </a:solidFill>
                <a:latin typeface="Gill Sans" charset="0"/>
                <a:ea typeface="Lucida Grande" charset="0"/>
                <a:cs typeface="Lucida Grande" charset="0"/>
                <a:sym typeface="Gill Sans" charset="0"/>
              </a:rPr>
              <a:t>(in addition to </a:t>
            </a:r>
            <a:r>
              <a:rPr lang="en-US" sz="2000">
                <a:solidFill>
                  <a:schemeClr val="accent1"/>
                </a:solidFill>
                <a:latin typeface="Lucida Grande" charset="0"/>
                <a:ea typeface="Lucida Grande" charset="0"/>
                <a:cs typeface="Lucida Grande" charset="0"/>
                <a:sym typeface="Gill Sans" charset="0"/>
              </a:rPr>
              <a:t>γ</a:t>
            </a:r>
            <a:r>
              <a:rPr lang="en-US" sz="2000">
                <a:solidFill>
                  <a:schemeClr val="accent1"/>
                </a:solidFill>
                <a:latin typeface="Gill Sans" charset="0"/>
                <a:ea typeface="Lucida Grande" charset="0"/>
                <a:cs typeface="Lucida Grande" charset="0"/>
                <a:sym typeface="Gill Sans" charset="0"/>
              </a:rPr>
              <a:t> j)</a:t>
            </a:r>
            <a:endParaRPr lang="en-US" sz="2000">
              <a:solidFill>
                <a:schemeClr val="accent1"/>
              </a:solidFill>
              <a:latin typeface="Gill Sans" charset="0"/>
              <a:ea typeface="Gill Sans" charset="0"/>
              <a:cs typeface="Gill Sans" charset="0"/>
              <a:sym typeface="Gill Sans" charset="0"/>
            </a:endParaRPr>
          </a:p>
          <a:p>
            <a:pPr algn="l" defTabSz="642938">
              <a:buClr>
                <a:srgbClr val="000000"/>
              </a:buClr>
              <a:buSzPct val="125000"/>
              <a:buFont typeface="Gill Sans" charset="0"/>
              <a:buChar char="•"/>
            </a:pPr>
            <a:endParaRPr lang="en-US" sz="2000">
              <a:solidFill>
                <a:schemeClr val="accent1"/>
              </a:solidFill>
              <a:latin typeface="Gill Sans" charset="0"/>
              <a:ea typeface="Gill Sans" charset="0"/>
              <a:cs typeface="Gill Sans" charset="0"/>
              <a:sym typeface="Gill Sans" charset="0"/>
            </a:endParaRPr>
          </a:p>
          <a:p>
            <a:pPr algn="l" defTabSz="642938">
              <a:buClr>
                <a:srgbClr val="0000FF"/>
              </a:buClr>
              <a:buSzPct val="125000"/>
              <a:buFont typeface="Lucida Grande" charset="0"/>
              <a:buNone/>
            </a:pPr>
            <a:r>
              <a:rPr lang="en-US" sz="2000" b="1">
                <a:solidFill>
                  <a:srgbClr val="FFFF66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Herwig 6.510 p̂</a:t>
            </a:r>
            <a:r>
              <a:rPr lang="en-US" sz="2000" b="1" baseline="-6000">
                <a:solidFill>
                  <a:srgbClr val="FFFF66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T</a:t>
            </a:r>
            <a:r>
              <a:rPr lang="en-US" sz="2000" b="1">
                <a:solidFill>
                  <a:srgbClr val="FFFF66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 &gt; 20 GeV/c</a:t>
            </a:r>
          </a:p>
          <a:p>
            <a:pPr algn="l" defTabSz="642938">
              <a:buClr>
                <a:srgbClr val="000000"/>
              </a:buClr>
              <a:buSzPct val="125000"/>
              <a:buFont typeface="Gill Sans" charset="0"/>
              <a:buNone/>
            </a:pPr>
            <a:r>
              <a:rPr lang="en-US" sz="2000">
                <a:solidFill>
                  <a:srgbClr val="FFFF66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- soft underlying event</a:t>
            </a:r>
          </a:p>
          <a:p>
            <a:pPr algn="l" defTabSz="642938">
              <a:buClr>
                <a:srgbClr val="005000"/>
              </a:buClr>
              <a:buSzPct val="125000"/>
              <a:buFont typeface="Gill Sans" charset="0"/>
              <a:buNone/>
            </a:pPr>
            <a:r>
              <a:rPr lang="en-US" sz="2000">
                <a:solidFill>
                  <a:srgbClr val="5F9D22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- Jimmy 4.2</a:t>
            </a:r>
            <a:endParaRPr lang="en-US" sz="2000">
              <a:solidFill>
                <a:srgbClr val="005000"/>
              </a:solidFill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07528" name="Rectangle 14"/>
          <p:cNvSpPr>
            <a:spLocks noRot="1" noChangeArrowheads="1"/>
          </p:cNvSpPr>
          <p:nvPr/>
        </p:nvSpPr>
        <p:spPr bwMode="auto">
          <a:xfrm>
            <a:off x="0" y="0"/>
            <a:ext cx="6629400" cy="533400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l"/>
            <a:r>
              <a:rPr lang="en-GB" sz="2400">
                <a:solidFill>
                  <a:srgbClr val="D4D4D4"/>
                </a:solidFill>
              </a:rPr>
              <a:t>Double Parton Scattering in </a:t>
            </a:r>
            <a:r>
              <a:rPr lang="en-GB" sz="2400">
                <a:solidFill>
                  <a:srgbClr val="D4D4D4"/>
                </a:solidFill>
                <a:latin typeface="Symbol" charset="2"/>
                <a:sym typeface="Symbol" charset="2"/>
              </a:rPr>
              <a:t></a:t>
            </a:r>
            <a:r>
              <a:rPr lang="en-GB" sz="2400">
                <a:solidFill>
                  <a:srgbClr val="D4D4D4"/>
                </a:solidFill>
              </a:rPr>
              <a:t>+3jet topologies</a:t>
            </a:r>
            <a:endParaRPr lang="it-IT" sz="2400">
              <a:solidFill>
                <a:srgbClr val="D4D4D4"/>
              </a:solidFill>
              <a:latin typeface="Verdana" charset="0"/>
            </a:endParaRPr>
          </a:p>
        </p:txBody>
      </p:sp>
      <p:sp>
        <p:nvSpPr>
          <p:cNvPr id="107529" name="Rectangle 37"/>
          <p:cNvSpPr>
            <a:spLocks noChangeArrowheads="1"/>
          </p:cNvSpPr>
          <p:nvPr/>
        </p:nvSpPr>
        <p:spPr bwMode="auto">
          <a:xfrm>
            <a:off x="7237413" y="182563"/>
            <a:ext cx="19065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pPr algn="l"/>
            <a:r>
              <a:rPr lang="en-US" b="1"/>
              <a:t>Generator Level Studies 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Paolo Bartalini (NTU)</a:t>
            </a:r>
          </a:p>
        </p:txBody>
      </p:sp>
      <p:sp>
        <p:nvSpPr>
          <p:cNvPr id="109571" name="Date Placeholder 4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Antananarivo, August 24th 2009</a:t>
            </a:r>
          </a:p>
        </p:txBody>
      </p:sp>
      <p:sp>
        <p:nvSpPr>
          <p:cNvPr id="109572" name="Rectangle 5"/>
          <p:cNvSpPr>
            <a:spLocks/>
          </p:cNvSpPr>
          <p:nvPr/>
        </p:nvSpPr>
        <p:spPr bwMode="auto">
          <a:xfrm>
            <a:off x="561975" y="5835650"/>
            <a:ext cx="8010525" cy="374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defTabSz="642938"/>
            <a:r>
              <a:rPr lang="en-US" sz="2000" b="1">
                <a:latin typeface="Gill Sans" charset="0"/>
                <a:ea typeface="Lucida Grande" charset="0"/>
                <a:cs typeface="Lucida Grande" charset="0"/>
                <a:sym typeface="Gill Sans" charset="0"/>
              </a:rPr>
              <a:t>→ large differences Pythia </a:t>
            </a:r>
            <a:r>
              <a:rPr lang="en-US" sz="2000" b="1">
                <a:latin typeface="Gill Sans" charset="0"/>
                <a:ea typeface="ヒラギノ角ゴ Pro W3" charset="-128"/>
                <a:cs typeface="ヒラギノ角ゴ Pro W3" charset="-128"/>
                <a:sym typeface="Gill Sans" charset="0"/>
              </a:rPr>
              <a:t>↔</a:t>
            </a:r>
            <a:r>
              <a:rPr lang="en-US" sz="2000" b="1">
                <a:latin typeface="Gill Sans" charset="0"/>
                <a:ea typeface="Lucida Grande" charset="0"/>
                <a:cs typeface="Lucida Grande" charset="0"/>
                <a:sym typeface="Gill Sans" charset="0"/>
              </a:rPr>
              <a:t> Herwig in separation variable </a:t>
            </a:r>
            <a:r>
              <a:rPr lang="en-US" sz="2000" b="1">
                <a:latin typeface="Lucida Grande" charset="0"/>
                <a:ea typeface="Lucida Grande" charset="0"/>
                <a:cs typeface="Lucida Grande" charset="0"/>
                <a:sym typeface="Gill Sans" charset="0"/>
              </a:rPr>
              <a:t>Δ</a:t>
            </a:r>
            <a:r>
              <a:rPr lang="en-US" sz="2000" b="1">
                <a:latin typeface="Gill Sans" charset="0"/>
                <a:ea typeface="Lucida Grande" charset="0"/>
                <a:cs typeface="Lucida Grande" charset="0"/>
                <a:sym typeface="Gill Sans" charset="0"/>
              </a:rPr>
              <a:t>S</a:t>
            </a:r>
            <a:endParaRPr lang="en-US" sz="2000" b="1">
              <a:solidFill>
                <a:srgbClr val="FF0000"/>
              </a:solidFill>
              <a:latin typeface="Gill Sans" charset="0"/>
              <a:ea typeface="Lucida Grande" charset="0"/>
              <a:cs typeface="Lucida Grande" charset="0"/>
              <a:sym typeface="Gill Sans" charset="0"/>
            </a:endParaRPr>
          </a:p>
        </p:txBody>
      </p:sp>
      <p:sp>
        <p:nvSpPr>
          <p:cNvPr id="109573" name="Rectangle 6"/>
          <p:cNvSpPr>
            <a:spLocks/>
          </p:cNvSpPr>
          <p:nvPr/>
        </p:nvSpPr>
        <p:spPr bwMode="auto">
          <a:xfrm>
            <a:off x="4911725" y="1571625"/>
            <a:ext cx="4062413" cy="4133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l" defTabSz="642938">
              <a:buClr>
                <a:srgbClr val="0000FF"/>
              </a:buClr>
              <a:buSzPct val="125000"/>
              <a:buFont typeface="Lucida Grande" charset="0"/>
              <a:buNone/>
            </a:pPr>
            <a:r>
              <a:rPr lang="en-US" sz="2000" b="1">
                <a:solidFill>
                  <a:srgbClr val="FF2247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Pythia 6.413 p̂</a:t>
            </a:r>
            <a:r>
              <a:rPr lang="en-US" sz="2000" b="1" baseline="-6000">
                <a:solidFill>
                  <a:srgbClr val="FF2247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T</a:t>
            </a:r>
            <a:r>
              <a:rPr lang="en-US" sz="2000" b="1">
                <a:solidFill>
                  <a:srgbClr val="FF2247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 &gt; 20 GeV/c</a:t>
            </a:r>
            <a:endParaRPr lang="en-US" sz="2000" b="1">
              <a:solidFill>
                <a:srgbClr val="0000FF"/>
              </a:solidFill>
              <a:latin typeface="Gill Sans" charset="0"/>
              <a:ea typeface="Gill Sans" charset="0"/>
              <a:cs typeface="Gill Sans" charset="0"/>
              <a:sym typeface="Gill Sans" charset="0"/>
            </a:endParaRPr>
          </a:p>
          <a:p>
            <a:pPr algn="l" defTabSz="642938">
              <a:buClr>
                <a:srgbClr val="FF0000"/>
              </a:buClr>
              <a:buSzPct val="125000"/>
              <a:buFont typeface="Gill Sans" charset="0"/>
              <a:buNone/>
            </a:pPr>
            <a:r>
              <a:rPr lang="en-US" sz="2000">
                <a:solidFill>
                  <a:srgbClr val="FF2247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- DWT (CMS default)</a:t>
            </a:r>
          </a:p>
          <a:p>
            <a:pPr algn="l" defTabSz="642938">
              <a:buClr>
                <a:srgbClr val="FF0000"/>
              </a:buClr>
              <a:buSzPct val="125000"/>
              <a:buFont typeface="Gill Sans" charset="0"/>
              <a:buNone/>
            </a:pPr>
            <a:r>
              <a:rPr lang="en-US" sz="2000">
                <a:solidFill>
                  <a:srgbClr val="FF2247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- S0 (</a:t>
            </a:r>
            <a:r>
              <a:rPr lang="en-US" sz="2000">
                <a:solidFill>
                  <a:srgbClr val="FF2247"/>
                </a:solidFill>
                <a:latin typeface="Gill Sans" charset="0"/>
                <a:ea typeface="Lucida Grande" charset="0"/>
                <a:cs typeface="Lucida Grande" charset="0"/>
                <a:sym typeface="Gill Sans" charset="0"/>
              </a:rPr>
              <a:t>→</a:t>
            </a:r>
            <a:r>
              <a:rPr lang="en-US" sz="2000">
                <a:solidFill>
                  <a:srgbClr val="FF2247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 </a:t>
            </a:r>
            <a:r>
              <a:rPr lang="en-US" sz="2000" i="1">
                <a:solidFill>
                  <a:srgbClr val="FF2247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colour reconnection</a:t>
            </a:r>
            <a:r>
              <a:rPr lang="en-US" sz="2000">
                <a:solidFill>
                  <a:srgbClr val="FF2247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)</a:t>
            </a:r>
            <a:endParaRPr lang="en-US" sz="2000">
              <a:solidFill>
                <a:srgbClr val="FF0000"/>
              </a:solidFill>
              <a:latin typeface="Gill Sans" charset="0"/>
              <a:ea typeface="Gill Sans" charset="0"/>
              <a:cs typeface="Gill Sans" charset="0"/>
              <a:sym typeface="Gill Sans" charset="0"/>
            </a:endParaRPr>
          </a:p>
          <a:p>
            <a:pPr algn="l" defTabSz="642938"/>
            <a:endParaRPr lang="en-US" sz="2000">
              <a:latin typeface="Gill Sans" charset="0"/>
              <a:ea typeface="Gill Sans" charset="0"/>
              <a:cs typeface="Gill Sans" charset="0"/>
              <a:sym typeface="Gill Sans" charset="0"/>
            </a:endParaRPr>
          </a:p>
          <a:p>
            <a:pPr algn="l" defTabSz="642938">
              <a:buClr>
                <a:srgbClr val="0000FF"/>
              </a:buClr>
              <a:buSzPct val="125000"/>
              <a:buFont typeface="Lucida Grande" charset="0"/>
              <a:buNone/>
            </a:pPr>
            <a:r>
              <a:rPr lang="en-US" sz="2000" b="1">
                <a:solidFill>
                  <a:schemeClr val="accent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Pythia 8.1 p̂</a:t>
            </a:r>
            <a:r>
              <a:rPr lang="en-US" sz="2000" b="1" baseline="-6000">
                <a:solidFill>
                  <a:schemeClr val="accent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T</a:t>
            </a:r>
            <a:r>
              <a:rPr lang="en-US" sz="2000" b="1">
                <a:solidFill>
                  <a:schemeClr val="accent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 &gt; 20 GeV/c</a:t>
            </a:r>
            <a:endParaRPr lang="en-US" sz="2000" b="1">
              <a:solidFill>
                <a:srgbClr val="0000FF"/>
              </a:solidFill>
              <a:latin typeface="Gill Sans" charset="0"/>
              <a:ea typeface="Gill Sans" charset="0"/>
              <a:cs typeface="Gill Sans" charset="0"/>
              <a:sym typeface="Gill Sans" charset="0"/>
            </a:endParaRPr>
          </a:p>
          <a:p>
            <a:pPr algn="l" defTabSz="642938">
              <a:buClr>
                <a:srgbClr val="FF0000"/>
              </a:buClr>
              <a:buSzPct val="125000"/>
              <a:buFont typeface="Gill Sans" charset="0"/>
              <a:buNone/>
            </a:pPr>
            <a:r>
              <a:rPr lang="en-US" sz="2000">
                <a:latin typeface="Gill Sans" charset="0"/>
                <a:ea typeface="Gill Sans" charset="0"/>
                <a:cs typeface="Gill Sans" charset="0"/>
                <a:sym typeface="Gill Sans" charset="0"/>
              </a:rPr>
              <a:t>- default (physics ~ Pythia 6.4 S0)</a:t>
            </a:r>
            <a:endParaRPr lang="en-US" sz="2000">
              <a:solidFill>
                <a:srgbClr val="FF0000"/>
              </a:solidFill>
              <a:latin typeface="Gill Sans" charset="0"/>
              <a:ea typeface="Gill Sans" charset="0"/>
              <a:cs typeface="Gill Sans" charset="0"/>
              <a:sym typeface="Gill Sans" charset="0"/>
            </a:endParaRPr>
          </a:p>
          <a:p>
            <a:pPr algn="l" defTabSz="642938">
              <a:buClr>
                <a:srgbClr val="000000"/>
              </a:buClr>
              <a:buSzPct val="125000"/>
              <a:buFont typeface="Gill Sans" charset="0"/>
              <a:buNone/>
            </a:pPr>
            <a:r>
              <a:rPr lang="en-US" sz="2000">
                <a:latin typeface="Gill Sans" charset="0"/>
                <a:ea typeface="Gill Sans" charset="0"/>
                <a:cs typeface="Gill Sans" charset="0"/>
                <a:sym typeface="Gill Sans" charset="0"/>
              </a:rPr>
              <a:t>- multiple parton-parton interactions switched off</a:t>
            </a:r>
          </a:p>
          <a:p>
            <a:pPr algn="l" defTabSz="642938">
              <a:buClr>
                <a:srgbClr val="0000FF"/>
              </a:buClr>
              <a:buSzPct val="125000"/>
              <a:buFont typeface="Gill Sans" charset="0"/>
              <a:buNone/>
            </a:pPr>
            <a:r>
              <a:rPr lang="en-US" sz="2000">
                <a:solidFill>
                  <a:schemeClr val="accent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+ simulate two hard jets </a:t>
            </a:r>
          </a:p>
          <a:p>
            <a:pPr algn="r" defTabSz="642938"/>
            <a:r>
              <a:rPr lang="en-US" sz="2000">
                <a:solidFill>
                  <a:schemeClr val="accent1"/>
                </a:solidFill>
                <a:latin typeface="Gill Sans" charset="0"/>
                <a:ea typeface="Lucida Grande" charset="0"/>
                <a:cs typeface="Lucida Grande" charset="0"/>
                <a:sym typeface="Gill Sans" charset="0"/>
              </a:rPr>
              <a:t>(in addition to </a:t>
            </a:r>
            <a:r>
              <a:rPr lang="en-US" sz="2000">
                <a:solidFill>
                  <a:schemeClr val="accent1"/>
                </a:solidFill>
                <a:latin typeface="Lucida Grande" charset="0"/>
                <a:ea typeface="Lucida Grande" charset="0"/>
                <a:cs typeface="Lucida Grande" charset="0"/>
                <a:sym typeface="Gill Sans" charset="0"/>
              </a:rPr>
              <a:t>γ</a:t>
            </a:r>
            <a:r>
              <a:rPr lang="en-US" sz="2000">
                <a:solidFill>
                  <a:schemeClr val="accent1"/>
                </a:solidFill>
                <a:latin typeface="Gill Sans" charset="0"/>
                <a:ea typeface="Lucida Grande" charset="0"/>
                <a:cs typeface="Lucida Grande" charset="0"/>
                <a:sym typeface="Gill Sans" charset="0"/>
              </a:rPr>
              <a:t> j)</a:t>
            </a:r>
            <a:endParaRPr lang="en-US" sz="2000">
              <a:solidFill>
                <a:schemeClr val="accent1"/>
              </a:solidFill>
              <a:latin typeface="Gill Sans" charset="0"/>
              <a:ea typeface="Gill Sans" charset="0"/>
              <a:cs typeface="Gill Sans" charset="0"/>
              <a:sym typeface="Gill Sans" charset="0"/>
            </a:endParaRPr>
          </a:p>
          <a:p>
            <a:pPr algn="l" defTabSz="642938">
              <a:buClr>
                <a:srgbClr val="000000"/>
              </a:buClr>
              <a:buSzPct val="125000"/>
              <a:buFont typeface="Gill Sans" charset="0"/>
              <a:buChar char="•"/>
            </a:pPr>
            <a:endParaRPr lang="en-US" sz="2000">
              <a:solidFill>
                <a:schemeClr val="accent1"/>
              </a:solidFill>
              <a:latin typeface="Gill Sans" charset="0"/>
              <a:ea typeface="Gill Sans" charset="0"/>
              <a:cs typeface="Gill Sans" charset="0"/>
              <a:sym typeface="Gill Sans" charset="0"/>
            </a:endParaRPr>
          </a:p>
          <a:p>
            <a:pPr algn="l" defTabSz="642938">
              <a:buClr>
                <a:srgbClr val="0000FF"/>
              </a:buClr>
              <a:buSzPct val="125000"/>
              <a:buFont typeface="Lucida Grande" charset="0"/>
              <a:buNone/>
            </a:pPr>
            <a:r>
              <a:rPr lang="en-US" sz="2000" b="1">
                <a:solidFill>
                  <a:srgbClr val="FFFF66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Herwig 6.510 p̂</a:t>
            </a:r>
            <a:r>
              <a:rPr lang="en-US" sz="2000" b="1" baseline="-6000">
                <a:solidFill>
                  <a:srgbClr val="FFFF66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T</a:t>
            </a:r>
            <a:r>
              <a:rPr lang="en-US" sz="2000" b="1">
                <a:solidFill>
                  <a:srgbClr val="FFFF66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 &gt; 20 GeV/c</a:t>
            </a:r>
          </a:p>
          <a:p>
            <a:pPr algn="l" defTabSz="642938">
              <a:buClr>
                <a:srgbClr val="000000"/>
              </a:buClr>
              <a:buSzPct val="125000"/>
              <a:buFont typeface="Gill Sans" charset="0"/>
              <a:buNone/>
            </a:pPr>
            <a:r>
              <a:rPr lang="en-US" sz="2000">
                <a:solidFill>
                  <a:srgbClr val="FFFF66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- soft underlying event</a:t>
            </a:r>
          </a:p>
          <a:p>
            <a:pPr algn="l" defTabSz="642938">
              <a:buClr>
                <a:srgbClr val="005000"/>
              </a:buClr>
              <a:buSzPct val="125000"/>
              <a:buFont typeface="Gill Sans" charset="0"/>
              <a:buNone/>
            </a:pPr>
            <a:r>
              <a:rPr lang="en-US" sz="2000">
                <a:solidFill>
                  <a:srgbClr val="5F9D22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- Jimmy 4.2</a:t>
            </a:r>
            <a:endParaRPr lang="en-US" sz="2000">
              <a:solidFill>
                <a:srgbClr val="005000"/>
              </a:solidFill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pic>
        <p:nvPicPr>
          <p:cNvPr id="109574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44575"/>
            <a:ext cx="4822825" cy="4822825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</p:spPr>
      </p:pic>
      <p:sp>
        <p:nvSpPr>
          <p:cNvPr id="109575" name="Rectangle 8"/>
          <p:cNvSpPr>
            <a:spLocks/>
          </p:cNvSpPr>
          <p:nvPr/>
        </p:nvSpPr>
        <p:spPr bwMode="auto">
          <a:xfrm>
            <a:off x="1133475" y="987425"/>
            <a:ext cx="3384550" cy="3571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l" defTabSz="642938"/>
            <a:r>
              <a:rPr lang="en-US" sz="2000">
                <a:solidFill>
                  <a:schemeClr val="bg2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E</a:t>
            </a:r>
            <a:r>
              <a:rPr lang="en-US" sz="2000" baseline="-6000">
                <a:solidFill>
                  <a:schemeClr val="bg2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T</a:t>
            </a:r>
            <a:r>
              <a:rPr lang="en-US" sz="2000">
                <a:solidFill>
                  <a:schemeClr val="bg2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 (photon and jets) &gt; 30 GeV/c</a:t>
            </a:r>
          </a:p>
        </p:txBody>
      </p:sp>
      <p:sp>
        <p:nvSpPr>
          <p:cNvPr id="109576" name="Rectangle 9"/>
          <p:cNvSpPr>
            <a:spLocks/>
          </p:cNvSpPr>
          <p:nvPr/>
        </p:nvSpPr>
        <p:spPr bwMode="auto">
          <a:xfrm>
            <a:off x="1236663" y="4062413"/>
            <a:ext cx="1358900" cy="258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defTabSz="642938"/>
            <a:r>
              <a:rPr lang="en-US" sz="170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Pythia with MPI</a:t>
            </a:r>
          </a:p>
        </p:txBody>
      </p:sp>
      <p:sp>
        <p:nvSpPr>
          <p:cNvPr id="109577" name="Rectangle 10"/>
          <p:cNvSpPr>
            <a:spLocks/>
          </p:cNvSpPr>
          <p:nvPr/>
        </p:nvSpPr>
        <p:spPr bwMode="auto">
          <a:xfrm>
            <a:off x="3925888" y="4468813"/>
            <a:ext cx="333375" cy="517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l" defTabSz="642938"/>
            <a:r>
              <a:rPr lang="en-US" sz="1700">
                <a:solidFill>
                  <a:schemeClr val="bg2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no</a:t>
            </a:r>
          </a:p>
          <a:p>
            <a:pPr algn="l" defTabSz="642938"/>
            <a:r>
              <a:rPr lang="en-US" sz="1700">
                <a:solidFill>
                  <a:schemeClr val="bg2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MPI</a:t>
            </a:r>
            <a:endParaRPr lang="en-US" sz="1700"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09578" name="Rectangle 11"/>
          <p:cNvSpPr>
            <a:spLocks/>
          </p:cNvSpPr>
          <p:nvPr/>
        </p:nvSpPr>
        <p:spPr bwMode="auto">
          <a:xfrm>
            <a:off x="2705100" y="4508500"/>
            <a:ext cx="528638" cy="2587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defTabSz="642938"/>
            <a:r>
              <a:rPr lang="en-US" sz="1700">
                <a:solidFill>
                  <a:srgbClr val="005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Jimmy</a:t>
            </a:r>
          </a:p>
        </p:txBody>
      </p:sp>
      <p:sp>
        <p:nvSpPr>
          <p:cNvPr id="109579" name="Rectangle 12"/>
          <p:cNvSpPr>
            <a:spLocks/>
          </p:cNvSpPr>
          <p:nvPr/>
        </p:nvSpPr>
        <p:spPr bwMode="auto">
          <a:xfrm>
            <a:off x="1222375" y="3232150"/>
            <a:ext cx="1136650" cy="2587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defTabSz="642938"/>
            <a:r>
              <a:rPr lang="en-US" sz="170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two hard int.</a:t>
            </a:r>
          </a:p>
        </p:txBody>
      </p:sp>
      <p:sp>
        <p:nvSpPr>
          <p:cNvPr id="109580" name="Rectangle 13"/>
          <p:cNvSpPr>
            <a:spLocks/>
          </p:cNvSpPr>
          <p:nvPr/>
        </p:nvSpPr>
        <p:spPr bwMode="auto">
          <a:xfrm>
            <a:off x="3603625" y="1466850"/>
            <a:ext cx="97948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r" defTabSz="642938"/>
            <a:r>
              <a:rPr lang="en-US" sz="1300">
                <a:solidFill>
                  <a:schemeClr val="bg2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Normalized to</a:t>
            </a:r>
          </a:p>
          <a:p>
            <a:pPr algn="r" defTabSz="642938"/>
            <a:r>
              <a:rPr lang="en-US" sz="1300">
                <a:solidFill>
                  <a:schemeClr val="bg2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highest bin</a:t>
            </a:r>
          </a:p>
        </p:txBody>
      </p:sp>
      <p:sp>
        <p:nvSpPr>
          <p:cNvPr id="109581" name="Rectangle 14"/>
          <p:cNvSpPr>
            <a:spLocks/>
          </p:cNvSpPr>
          <p:nvPr/>
        </p:nvSpPr>
        <p:spPr bwMode="auto">
          <a:xfrm>
            <a:off x="6113463" y="1066800"/>
            <a:ext cx="1658937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defTabSz="642938"/>
            <a:r>
              <a:rPr lang="en-US" sz="2000" b="1">
                <a:latin typeface="Gill Sans" charset="0"/>
                <a:ea typeface="Lucida Grande" charset="0"/>
                <a:cs typeface="Lucida Grande" charset="0"/>
                <a:sym typeface="Gill Sans" charset="0"/>
              </a:rPr>
              <a:t>pp → </a:t>
            </a:r>
            <a:r>
              <a:rPr lang="en-US" sz="2000" b="1">
                <a:latin typeface="Lucida Grande" charset="0"/>
                <a:ea typeface="Lucida Grande" charset="0"/>
                <a:cs typeface="Lucida Grande" charset="0"/>
                <a:sym typeface="Gill Sans" charset="0"/>
              </a:rPr>
              <a:t>γ</a:t>
            </a:r>
            <a:r>
              <a:rPr lang="en-US" sz="2000" b="1">
                <a:latin typeface="Gill Sans" charset="0"/>
                <a:ea typeface="Lucida Grande" charset="0"/>
                <a:cs typeface="Lucida Grande" charset="0"/>
                <a:sym typeface="Gill Sans" charset="0"/>
              </a:rPr>
              <a:t> j + X </a:t>
            </a:r>
          </a:p>
        </p:txBody>
      </p:sp>
      <p:sp>
        <p:nvSpPr>
          <p:cNvPr id="109582" name="Oval 15"/>
          <p:cNvSpPr>
            <a:spLocks/>
          </p:cNvSpPr>
          <p:nvPr/>
        </p:nvSpPr>
        <p:spPr bwMode="auto">
          <a:xfrm>
            <a:off x="5956300" y="973138"/>
            <a:ext cx="1982788" cy="536575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583" name="Rectangle 20"/>
          <p:cNvSpPr>
            <a:spLocks noRot="1" noChangeArrowheads="1"/>
          </p:cNvSpPr>
          <p:nvPr/>
        </p:nvSpPr>
        <p:spPr bwMode="auto">
          <a:xfrm>
            <a:off x="0" y="0"/>
            <a:ext cx="6629400" cy="533400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l"/>
            <a:r>
              <a:rPr lang="en-GB" sz="2400">
                <a:solidFill>
                  <a:srgbClr val="D4D4D4"/>
                </a:solidFill>
              </a:rPr>
              <a:t>Double Parton Scattering in </a:t>
            </a:r>
            <a:r>
              <a:rPr lang="en-GB" sz="2400">
                <a:solidFill>
                  <a:srgbClr val="D4D4D4"/>
                </a:solidFill>
                <a:latin typeface="Symbol" charset="2"/>
                <a:sym typeface="Symbol" charset="2"/>
              </a:rPr>
              <a:t></a:t>
            </a:r>
            <a:r>
              <a:rPr lang="en-GB" sz="2400">
                <a:solidFill>
                  <a:srgbClr val="D4D4D4"/>
                </a:solidFill>
              </a:rPr>
              <a:t>+3jet topologies</a:t>
            </a:r>
            <a:endParaRPr lang="it-IT" sz="2400">
              <a:solidFill>
                <a:srgbClr val="D4D4D4"/>
              </a:solidFill>
              <a:latin typeface="Verdana" charset="0"/>
            </a:endParaRPr>
          </a:p>
        </p:txBody>
      </p:sp>
      <p:sp>
        <p:nvSpPr>
          <p:cNvPr id="109584" name="Rectangle 21"/>
          <p:cNvSpPr>
            <a:spLocks/>
          </p:cNvSpPr>
          <p:nvPr/>
        </p:nvSpPr>
        <p:spPr bwMode="auto">
          <a:xfrm>
            <a:off x="0" y="6172200"/>
            <a:ext cx="91440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2000" b="1">
                <a:solidFill>
                  <a:srgbClr val="ABD1FF"/>
                </a:solidFill>
                <a:latin typeface="Lucida Grande" charset="0"/>
                <a:ea typeface="Lucida Grande" charset="0"/>
                <a:cs typeface="Lucida Grande" charset="0"/>
                <a:sym typeface="Gill Sans" charset="0"/>
              </a:rPr>
              <a:t>σ</a:t>
            </a:r>
            <a:r>
              <a:rPr lang="en-US" sz="2000" b="1">
                <a:solidFill>
                  <a:srgbClr val="ABD1FF"/>
                </a:solidFill>
                <a:latin typeface="Gill Sans" charset="0"/>
                <a:ea typeface="Lucida Grande" charset="0"/>
                <a:cs typeface="Lucida Grande" charset="0"/>
                <a:sym typeface="Gill Sans" charset="0"/>
              </a:rPr>
              <a:t> ~ nb promising for DPS detection</a:t>
            </a:r>
          </a:p>
        </p:txBody>
      </p:sp>
      <p:sp>
        <p:nvSpPr>
          <p:cNvPr id="109585" name="Rectangle 22"/>
          <p:cNvSpPr>
            <a:spLocks noChangeArrowheads="1"/>
          </p:cNvSpPr>
          <p:nvPr/>
        </p:nvSpPr>
        <p:spPr bwMode="auto">
          <a:xfrm>
            <a:off x="7237413" y="182563"/>
            <a:ext cx="19065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pPr algn="l"/>
            <a:r>
              <a:rPr lang="en-US" b="1"/>
              <a:t>Generator Level Studies 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8681" name="Picture 89"/>
          <p:cNvPicPr>
            <a:picLocks noChangeAspect="1" noChangeArrowheads="1"/>
          </p:cNvPicPr>
          <p:nvPr/>
        </p:nvPicPr>
        <p:blipFill>
          <a:blip r:embed="rId3"/>
          <a:srcRect l="6581" r="6490"/>
          <a:stretch>
            <a:fillRect/>
          </a:stretch>
        </p:blipFill>
        <p:spPr bwMode="auto">
          <a:xfrm>
            <a:off x="142875" y="731838"/>
            <a:ext cx="9001125" cy="540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78682" name="Rectangle 90"/>
          <p:cNvSpPr>
            <a:spLocks noChangeArrowheads="1"/>
          </p:cNvSpPr>
          <p:nvPr/>
        </p:nvSpPr>
        <p:spPr bwMode="auto">
          <a:xfrm>
            <a:off x="1744663" y="4668838"/>
            <a:ext cx="20843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FF0000"/>
                </a:solidFill>
              </a:rPr>
              <a:t>DP Component</a:t>
            </a:r>
            <a:endParaRPr lang="en-US"/>
          </a:p>
        </p:txBody>
      </p:sp>
      <p:sp>
        <p:nvSpPr>
          <p:cNvPr id="878683" name="Rectangle 91"/>
          <p:cNvSpPr>
            <a:spLocks noChangeArrowheads="1"/>
          </p:cNvSpPr>
          <p:nvPr/>
        </p:nvSpPr>
        <p:spPr bwMode="auto">
          <a:xfrm>
            <a:off x="4392613" y="5372100"/>
            <a:ext cx="11620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0000CC"/>
                </a:solidFill>
              </a:rPr>
              <a:t>[F.Bechtel]</a:t>
            </a:r>
          </a:p>
        </p:txBody>
      </p:sp>
      <p:sp>
        <p:nvSpPr>
          <p:cNvPr id="878684" name="Rectangle 92"/>
          <p:cNvSpPr>
            <a:spLocks noChangeArrowheads="1"/>
          </p:cNvSpPr>
          <p:nvPr/>
        </p:nvSpPr>
        <p:spPr bwMode="auto">
          <a:xfrm>
            <a:off x="1107747" y="6164263"/>
            <a:ext cx="719680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 smtClean="0"/>
              <a:t>Let’s extend these DPS </a:t>
            </a:r>
            <a:r>
              <a:rPr lang="en-US" sz="2000" dirty="0"/>
              <a:t>studies to double boson, multi-HF, etc.</a:t>
            </a:r>
            <a:endParaRPr lang="en-US" sz="1800" dirty="0"/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0" y="0"/>
            <a:ext cx="5483225" cy="669925"/>
          </a:xfrm>
          <a:prstGeom prst="rect">
            <a:avLst/>
          </a:prstGeom>
          <a:noFill/>
          <a:ln w="28575">
            <a:solidFill>
              <a:srgbClr val="993366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3600" b="1" i="1" dirty="0" smtClean="0">
                <a:solidFill>
                  <a:srgbClr val="FF3FFA"/>
                </a:solidFill>
                <a:latin typeface="Palatino" charset="0"/>
              </a:rPr>
              <a:t>Double Parton Scattering</a:t>
            </a:r>
            <a:endParaRPr lang="it-IT" sz="2800" b="1" i="1" dirty="0">
              <a:solidFill>
                <a:srgbClr val="FF3FFA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Palatino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r>
              <a:rPr lang="en-US" smtClean="0"/>
              <a:t>Antananarivo, August 24th 2009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Paolo Bartalini (NTU)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Paolo Bartalini (NTU)</a:t>
            </a:r>
          </a:p>
        </p:txBody>
      </p:sp>
      <p:sp>
        <p:nvSpPr>
          <p:cNvPr id="115715" name="Date Placeholder 4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Antananarivo, August 24th 2009</a:t>
            </a:r>
          </a:p>
        </p:txBody>
      </p:sp>
      <p:sp>
        <p:nvSpPr>
          <p:cNvPr id="10209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UE in Hard Diffractive Topologies</a:t>
            </a:r>
          </a:p>
        </p:txBody>
      </p:sp>
      <p:sp>
        <p:nvSpPr>
          <p:cNvPr id="102093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charset="2"/>
              <a:buNone/>
            </a:pPr>
            <a:endParaRPr lang="en-US" sz="1800">
              <a:latin typeface="Helvetica" charset="0"/>
            </a:endParaRP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endParaRPr lang="en-US" sz="1800">
              <a:latin typeface="Helvetica" charset="0"/>
            </a:endParaRP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endParaRPr lang="en-US" sz="1800">
              <a:latin typeface="Helvetica" charset="0"/>
            </a:endParaRP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endParaRPr lang="en-US" sz="1800">
              <a:latin typeface="Helvetica" charset="0"/>
            </a:endParaRP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endParaRPr lang="en-US" sz="1800">
              <a:latin typeface="Helvetica" charset="0"/>
            </a:endParaRP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en-US" sz="1800">
                <a:latin typeface="Helvetica" charset="0"/>
              </a:rPr>
              <a:t>Scale given by </a:t>
            </a:r>
            <a:r>
              <a:rPr lang="en-US" sz="1800" b="1">
                <a:latin typeface="Helvetica" charset="0"/>
              </a:rPr>
              <a:t>X </a:t>
            </a:r>
            <a:r>
              <a:rPr lang="en-US" sz="1800">
                <a:solidFill>
                  <a:srgbClr val="FFFF66"/>
                </a:solidFill>
                <a:effectLst/>
                <a:sym typeface="Wingdings" charset="2"/>
              </a:rPr>
              <a:t> Study UE(M</a:t>
            </a:r>
            <a:r>
              <a:rPr lang="en-US" sz="1800" baseline="-25000">
                <a:solidFill>
                  <a:srgbClr val="FFFF66"/>
                </a:solidFill>
                <a:effectLst/>
              </a:rPr>
              <a:t>X</a:t>
            </a:r>
            <a:r>
              <a:rPr lang="en-US" sz="1800">
                <a:solidFill>
                  <a:srgbClr val="FFFF66"/>
                </a:solidFill>
                <a:effectLst/>
                <a:sym typeface="Wingdings" charset="2"/>
              </a:rPr>
              <a:t>)</a:t>
            </a:r>
            <a:endParaRPr lang="en-US" sz="1800" b="1">
              <a:latin typeface="Helvetica" charset="0"/>
            </a:endParaRP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endParaRPr lang="en-US" sz="1800" b="1">
              <a:latin typeface="Helvetica" charset="0"/>
            </a:endParaRP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en-US" sz="1800" b="1"/>
              <a:t>MPI</a:t>
            </a:r>
            <a:r>
              <a:rPr lang="en-US" sz="1800"/>
              <a:t> in diffractive events are strongly suppressed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endParaRPr lang="en-US" sz="1800"/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en-US" sz="1800"/>
              <a:t>The </a:t>
            </a:r>
            <a:r>
              <a:rPr lang="en-US" sz="1800" b="1"/>
              <a:t>Beam Remnant</a:t>
            </a:r>
            <a:r>
              <a:rPr lang="en-US" sz="1800"/>
              <a:t> component is also strongly suppressed 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en-US" sz="1800"/>
              <a:t>(at least in the hemispheres with surviving protons)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endParaRPr lang="en-US" sz="1800" b="1">
              <a:solidFill>
                <a:srgbClr val="CCFF66"/>
              </a:solidFill>
              <a:effectLst/>
            </a:endParaRPr>
          </a:p>
          <a:p>
            <a:pPr eaLnBrk="1" hangingPunct="1">
              <a:lnSpc>
                <a:spcPct val="90000"/>
              </a:lnSpc>
              <a:buFont typeface="Wingdings" charset="2"/>
              <a:buChar char="à"/>
            </a:pPr>
            <a:r>
              <a:rPr lang="en-US" sz="1800" b="1">
                <a:solidFill>
                  <a:srgbClr val="CCFF66"/>
                </a:solidFill>
                <a:effectLst/>
              </a:rPr>
              <a:t>Comparing with corresponding not diffractive topologies may allow to better disentangle the different UE components</a:t>
            </a:r>
          </a:p>
          <a:p>
            <a:pPr eaLnBrk="1" hangingPunct="1">
              <a:lnSpc>
                <a:spcPct val="90000"/>
              </a:lnSpc>
              <a:buFont typeface="Wingdings" charset="2"/>
              <a:buChar char="à"/>
            </a:pPr>
            <a:r>
              <a:rPr lang="en-US" sz="1800">
                <a:solidFill>
                  <a:srgbClr val="FFFF66"/>
                </a:solidFill>
                <a:effectLst/>
              </a:rPr>
              <a:t>Optimize LRG definition</a:t>
            </a:r>
            <a:endParaRPr lang="en-US" sz="1800">
              <a:solidFill>
                <a:srgbClr val="FF0000"/>
              </a:solidFill>
              <a:latin typeface="Helvetica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800"/>
          </a:p>
        </p:txBody>
      </p:sp>
      <p:sp>
        <p:nvSpPr>
          <p:cNvPr id="115718" name="Text Box 4"/>
          <p:cNvSpPr txBox="1">
            <a:spLocks noChangeArrowheads="1"/>
          </p:cNvSpPr>
          <p:nvPr/>
        </p:nvSpPr>
        <p:spPr bwMode="auto">
          <a:xfrm>
            <a:off x="7413625" y="2028825"/>
            <a:ext cx="3365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sz="1800" b="1">
                <a:latin typeface="Arial" charset="0"/>
              </a:rPr>
              <a:t>X</a:t>
            </a:r>
          </a:p>
        </p:txBody>
      </p:sp>
      <p:sp>
        <p:nvSpPr>
          <p:cNvPr id="115719" name="Text Box 5"/>
          <p:cNvSpPr txBox="1">
            <a:spLocks noChangeArrowheads="1"/>
          </p:cNvSpPr>
          <p:nvPr/>
        </p:nvSpPr>
        <p:spPr bwMode="auto">
          <a:xfrm>
            <a:off x="3581400" y="990600"/>
            <a:ext cx="4460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it-IT" sz="1800" b="1">
                <a:solidFill>
                  <a:srgbClr val="ABD1FF"/>
                </a:solidFill>
                <a:latin typeface="Verdana" charset="0"/>
              </a:rPr>
              <a:t>Double Pomeron exchange (DPE)</a:t>
            </a:r>
            <a:endParaRPr lang="it-IT" sz="1800" b="1">
              <a:solidFill>
                <a:srgbClr val="0033CC"/>
              </a:solidFill>
              <a:latin typeface="Verdana" charset="0"/>
            </a:endParaRPr>
          </a:p>
        </p:txBody>
      </p:sp>
      <p:sp>
        <p:nvSpPr>
          <p:cNvPr id="115720" name="Line 6"/>
          <p:cNvSpPr>
            <a:spLocks noChangeShapeType="1"/>
          </p:cNvSpPr>
          <p:nvPr/>
        </p:nvSpPr>
        <p:spPr bwMode="auto">
          <a:xfrm>
            <a:off x="279400" y="1608138"/>
            <a:ext cx="1000125" cy="101600"/>
          </a:xfrm>
          <a:prstGeom prst="line">
            <a:avLst/>
          </a:prstGeom>
          <a:noFill/>
          <a:ln w="25400">
            <a:solidFill>
              <a:srgbClr val="FFFF66"/>
            </a:solidFill>
            <a:round/>
            <a:headEnd/>
            <a:tailEnd type="arrow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721" name="Line 7"/>
          <p:cNvSpPr>
            <a:spLocks noChangeShapeType="1"/>
          </p:cNvSpPr>
          <p:nvPr/>
        </p:nvSpPr>
        <p:spPr bwMode="auto">
          <a:xfrm flipV="1">
            <a:off x="1262063" y="1557338"/>
            <a:ext cx="1117600" cy="152400"/>
          </a:xfrm>
          <a:prstGeom prst="line">
            <a:avLst/>
          </a:prstGeom>
          <a:noFill/>
          <a:ln w="25400">
            <a:solidFill>
              <a:srgbClr val="FFFF66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722" name="Line 8"/>
          <p:cNvSpPr>
            <a:spLocks noChangeShapeType="1"/>
          </p:cNvSpPr>
          <p:nvPr/>
        </p:nvSpPr>
        <p:spPr bwMode="auto">
          <a:xfrm flipV="1">
            <a:off x="1328738" y="1708150"/>
            <a:ext cx="1033462" cy="1588"/>
          </a:xfrm>
          <a:prstGeom prst="line">
            <a:avLst/>
          </a:prstGeom>
          <a:noFill/>
          <a:ln w="25400">
            <a:solidFill>
              <a:srgbClr val="FFFF66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723" name="Line 9"/>
          <p:cNvSpPr>
            <a:spLocks noChangeShapeType="1"/>
          </p:cNvSpPr>
          <p:nvPr/>
        </p:nvSpPr>
        <p:spPr bwMode="auto">
          <a:xfrm>
            <a:off x="1327150" y="1692275"/>
            <a:ext cx="1016000" cy="220663"/>
          </a:xfrm>
          <a:prstGeom prst="line">
            <a:avLst/>
          </a:prstGeom>
          <a:noFill/>
          <a:ln w="25400">
            <a:solidFill>
              <a:srgbClr val="FFFF66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724" name="Line 10"/>
          <p:cNvSpPr>
            <a:spLocks noChangeShapeType="1"/>
          </p:cNvSpPr>
          <p:nvPr/>
        </p:nvSpPr>
        <p:spPr bwMode="auto">
          <a:xfrm flipV="1">
            <a:off x="280988" y="2363788"/>
            <a:ext cx="981075" cy="74612"/>
          </a:xfrm>
          <a:prstGeom prst="line">
            <a:avLst/>
          </a:prstGeom>
          <a:noFill/>
          <a:ln w="25400">
            <a:solidFill>
              <a:srgbClr val="FFFF66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725" name="Line 11"/>
          <p:cNvSpPr>
            <a:spLocks noChangeShapeType="1"/>
          </p:cNvSpPr>
          <p:nvPr/>
        </p:nvSpPr>
        <p:spPr bwMode="auto">
          <a:xfrm>
            <a:off x="1223963" y="2352675"/>
            <a:ext cx="1049337" cy="185738"/>
          </a:xfrm>
          <a:prstGeom prst="line">
            <a:avLst/>
          </a:prstGeom>
          <a:noFill/>
          <a:ln w="25400">
            <a:solidFill>
              <a:srgbClr val="FFFF66"/>
            </a:solidFill>
            <a:round/>
            <a:headEnd/>
            <a:tailEnd type="arrow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726" name="Line 12"/>
          <p:cNvSpPr>
            <a:spLocks noChangeShapeType="1"/>
          </p:cNvSpPr>
          <p:nvPr/>
        </p:nvSpPr>
        <p:spPr bwMode="auto">
          <a:xfrm flipH="1">
            <a:off x="1244600" y="1743075"/>
            <a:ext cx="50800" cy="609600"/>
          </a:xfrm>
          <a:prstGeom prst="line">
            <a:avLst/>
          </a:prstGeom>
          <a:noFill/>
          <a:ln w="25400">
            <a:solidFill>
              <a:srgbClr val="FFFF66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727" name="Text Box 13"/>
          <p:cNvSpPr txBox="1">
            <a:spLocks noChangeArrowheads="1"/>
          </p:cNvSpPr>
          <p:nvPr/>
        </p:nvSpPr>
        <p:spPr bwMode="auto">
          <a:xfrm>
            <a:off x="2473325" y="1630363"/>
            <a:ext cx="3365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sz="1800" b="1">
                <a:latin typeface="Arial" charset="0"/>
              </a:rPr>
              <a:t>X</a:t>
            </a:r>
          </a:p>
        </p:txBody>
      </p:sp>
      <p:sp>
        <p:nvSpPr>
          <p:cNvPr id="115728" name="Text Box 14"/>
          <p:cNvSpPr txBox="1">
            <a:spLocks noChangeArrowheads="1"/>
          </p:cNvSpPr>
          <p:nvPr/>
        </p:nvSpPr>
        <p:spPr bwMode="auto">
          <a:xfrm>
            <a:off x="217488" y="990600"/>
            <a:ext cx="30686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it-IT" sz="1800" b="1">
                <a:solidFill>
                  <a:srgbClr val="FFFF66"/>
                </a:solidFill>
                <a:latin typeface="Verdana" charset="0"/>
              </a:rPr>
              <a:t>Single diffraction (SD)</a:t>
            </a:r>
            <a:endParaRPr lang="it-IT" sz="1800" b="1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115729" name="Line 15"/>
          <p:cNvSpPr>
            <a:spLocks noChangeShapeType="1"/>
          </p:cNvSpPr>
          <p:nvPr/>
        </p:nvSpPr>
        <p:spPr bwMode="auto">
          <a:xfrm>
            <a:off x="4897438" y="1470025"/>
            <a:ext cx="1000125" cy="101600"/>
          </a:xfrm>
          <a:prstGeom prst="line">
            <a:avLst/>
          </a:prstGeom>
          <a:noFill/>
          <a:ln w="25400">
            <a:solidFill>
              <a:srgbClr val="ABD1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15730" name="Group 16"/>
          <p:cNvGrpSpPr>
            <a:grpSpLocks/>
          </p:cNvGrpSpPr>
          <p:nvPr/>
        </p:nvGrpSpPr>
        <p:grpSpPr bwMode="auto">
          <a:xfrm>
            <a:off x="6142038" y="1943100"/>
            <a:ext cx="1117600" cy="355600"/>
            <a:chOff x="3797" y="3125"/>
            <a:chExt cx="704" cy="224"/>
          </a:xfrm>
        </p:grpSpPr>
        <p:sp>
          <p:nvSpPr>
            <p:cNvPr id="115752" name="Line 17"/>
            <p:cNvSpPr>
              <a:spLocks noChangeShapeType="1"/>
            </p:cNvSpPr>
            <p:nvPr/>
          </p:nvSpPr>
          <p:spPr bwMode="auto">
            <a:xfrm flipV="1">
              <a:off x="3797" y="3125"/>
              <a:ext cx="704" cy="96"/>
            </a:xfrm>
            <a:prstGeom prst="line">
              <a:avLst/>
            </a:prstGeom>
            <a:noFill/>
            <a:ln w="25400">
              <a:solidFill>
                <a:srgbClr val="ABD1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753" name="Line 18"/>
            <p:cNvSpPr>
              <a:spLocks noChangeShapeType="1"/>
            </p:cNvSpPr>
            <p:nvPr/>
          </p:nvSpPr>
          <p:spPr bwMode="auto">
            <a:xfrm flipV="1">
              <a:off x="3839" y="3220"/>
              <a:ext cx="651" cy="1"/>
            </a:xfrm>
            <a:prstGeom prst="line">
              <a:avLst/>
            </a:prstGeom>
            <a:noFill/>
            <a:ln w="25400">
              <a:solidFill>
                <a:srgbClr val="ABD1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754" name="Line 19"/>
            <p:cNvSpPr>
              <a:spLocks noChangeShapeType="1"/>
            </p:cNvSpPr>
            <p:nvPr/>
          </p:nvSpPr>
          <p:spPr bwMode="auto">
            <a:xfrm>
              <a:off x="3838" y="3210"/>
              <a:ext cx="640" cy="139"/>
            </a:xfrm>
            <a:prstGeom prst="line">
              <a:avLst/>
            </a:prstGeom>
            <a:noFill/>
            <a:ln w="25400">
              <a:solidFill>
                <a:srgbClr val="ABD1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5731" name="Line 20"/>
          <p:cNvSpPr>
            <a:spLocks noChangeShapeType="1"/>
          </p:cNvSpPr>
          <p:nvPr/>
        </p:nvSpPr>
        <p:spPr bwMode="auto">
          <a:xfrm flipV="1">
            <a:off x="4899025" y="2505075"/>
            <a:ext cx="965200" cy="46038"/>
          </a:xfrm>
          <a:prstGeom prst="line">
            <a:avLst/>
          </a:prstGeom>
          <a:noFill/>
          <a:ln w="25400">
            <a:solidFill>
              <a:srgbClr val="ABD1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732" name="Line 21"/>
          <p:cNvSpPr>
            <a:spLocks noChangeShapeType="1"/>
          </p:cNvSpPr>
          <p:nvPr/>
        </p:nvSpPr>
        <p:spPr bwMode="auto">
          <a:xfrm>
            <a:off x="5829300" y="2511425"/>
            <a:ext cx="1049338" cy="185738"/>
          </a:xfrm>
          <a:prstGeom prst="line">
            <a:avLst/>
          </a:prstGeom>
          <a:noFill/>
          <a:ln w="25400">
            <a:solidFill>
              <a:srgbClr val="ABD1FF"/>
            </a:solidFill>
            <a:round/>
            <a:headEnd/>
            <a:tailEnd type="arrow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733" name="Line 22"/>
          <p:cNvSpPr>
            <a:spLocks noChangeShapeType="1"/>
          </p:cNvSpPr>
          <p:nvPr/>
        </p:nvSpPr>
        <p:spPr bwMode="auto">
          <a:xfrm>
            <a:off x="5897563" y="1573213"/>
            <a:ext cx="322262" cy="439737"/>
          </a:xfrm>
          <a:prstGeom prst="line">
            <a:avLst/>
          </a:prstGeom>
          <a:noFill/>
          <a:ln w="25400">
            <a:solidFill>
              <a:srgbClr val="ABD1FF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734" name="Line 23"/>
          <p:cNvSpPr>
            <a:spLocks noChangeShapeType="1"/>
          </p:cNvSpPr>
          <p:nvPr/>
        </p:nvSpPr>
        <p:spPr bwMode="auto">
          <a:xfrm flipV="1">
            <a:off x="5864225" y="2147888"/>
            <a:ext cx="338138" cy="355600"/>
          </a:xfrm>
          <a:prstGeom prst="line">
            <a:avLst/>
          </a:prstGeom>
          <a:noFill/>
          <a:ln w="25400">
            <a:solidFill>
              <a:srgbClr val="ABD1FF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735" name="Oval 24"/>
          <p:cNvSpPr>
            <a:spLocks noChangeArrowheads="1"/>
          </p:cNvSpPr>
          <p:nvPr/>
        </p:nvSpPr>
        <p:spPr bwMode="auto">
          <a:xfrm>
            <a:off x="6153150" y="1974850"/>
            <a:ext cx="190500" cy="187325"/>
          </a:xfrm>
          <a:prstGeom prst="ellipse">
            <a:avLst/>
          </a:prstGeom>
          <a:solidFill>
            <a:srgbClr val="FF0000"/>
          </a:solidFill>
          <a:ln w="25400">
            <a:solidFill>
              <a:srgbClr val="ABD1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736" name="Line 25"/>
          <p:cNvSpPr>
            <a:spLocks noChangeShapeType="1"/>
          </p:cNvSpPr>
          <p:nvPr/>
        </p:nvSpPr>
        <p:spPr bwMode="auto">
          <a:xfrm flipV="1">
            <a:off x="5915025" y="1503363"/>
            <a:ext cx="981075" cy="68262"/>
          </a:xfrm>
          <a:prstGeom prst="line">
            <a:avLst/>
          </a:prstGeom>
          <a:noFill/>
          <a:ln w="25400">
            <a:solidFill>
              <a:srgbClr val="ABD1FF"/>
            </a:solidFill>
            <a:round/>
            <a:headEnd/>
            <a:tailEnd type="arrow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737" name="Text Box 28"/>
          <p:cNvSpPr txBox="1">
            <a:spLocks noChangeArrowheads="1"/>
          </p:cNvSpPr>
          <p:nvPr/>
        </p:nvSpPr>
        <p:spPr bwMode="auto">
          <a:xfrm>
            <a:off x="0" y="2133600"/>
            <a:ext cx="3238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sz="1800" b="1">
                <a:latin typeface="Arial" charset="0"/>
              </a:rPr>
              <a:t>p</a:t>
            </a:r>
          </a:p>
        </p:txBody>
      </p:sp>
      <p:sp>
        <p:nvSpPr>
          <p:cNvPr id="115738" name="Text Box 29"/>
          <p:cNvSpPr txBox="1">
            <a:spLocks noChangeArrowheads="1"/>
          </p:cNvSpPr>
          <p:nvPr/>
        </p:nvSpPr>
        <p:spPr bwMode="auto">
          <a:xfrm>
            <a:off x="2286000" y="2286000"/>
            <a:ext cx="3238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sz="1800" b="1">
                <a:latin typeface="Arial" charset="0"/>
              </a:rPr>
              <a:t>p</a:t>
            </a:r>
          </a:p>
        </p:txBody>
      </p:sp>
      <p:sp>
        <p:nvSpPr>
          <p:cNvPr id="115739" name="Text Box 30"/>
          <p:cNvSpPr txBox="1">
            <a:spLocks noChangeArrowheads="1"/>
          </p:cNvSpPr>
          <p:nvPr/>
        </p:nvSpPr>
        <p:spPr bwMode="auto">
          <a:xfrm>
            <a:off x="0" y="1524000"/>
            <a:ext cx="3238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sz="1800" b="1">
                <a:latin typeface="Arial" charset="0"/>
              </a:rPr>
              <a:t>p</a:t>
            </a:r>
          </a:p>
        </p:txBody>
      </p:sp>
      <p:sp>
        <p:nvSpPr>
          <p:cNvPr id="115740" name="Text Box 31"/>
          <p:cNvSpPr txBox="1">
            <a:spLocks noChangeArrowheads="1"/>
          </p:cNvSpPr>
          <p:nvPr/>
        </p:nvSpPr>
        <p:spPr bwMode="auto">
          <a:xfrm>
            <a:off x="4495800" y="1295400"/>
            <a:ext cx="3238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sz="1800" b="1">
                <a:latin typeface="Arial" charset="0"/>
              </a:rPr>
              <a:t>p</a:t>
            </a:r>
          </a:p>
        </p:txBody>
      </p:sp>
      <p:sp>
        <p:nvSpPr>
          <p:cNvPr id="115741" name="Text Box 32"/>
          <p:cNvSpPr txBox="1">
            <a:spLocks noChangeArrowheads="1"/>
          </p:cNvSpPr>
          <p:nvPr/>
        </p:nvSpPr>
        <p:spPr bwMode="auto">
          <a:xfrm>
            <a:off x="4495800" y="2286000"/>
            <a:ext cx="3238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sz="1800" b="1">
                <a:latin typeface="Arial" charset="0"/>
              </a:rPr>
              <a:t>p</a:t>
            </a:r>
          </a:p>
        </p:txBody>
      </p:sp>
      <p:sp>
        <p:nvSpPr>
          <p:cNvPr id="115742" name="Text Box 33"/>
          <p:cNvSpPr txBox="1">
            <a:spLocks noChangeArrowheads="1"/>
          </p:cNvSpPr>
          <p:nvPr/>
        </p:nvSpPr>
        <p:spPr bwMode="auto">
          <a:xfrm>
            <a:off x="7010400" y="1371600"/>
            <a:ext cx="4508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sz="1800" b="1">
                <a:latin typeface="Arial" charset="0"/>
              </a:rPr>
              <a:t>p1</a:t>
            </a:r>
          </a:p>
        </p:txBody>
      </p:sp>
      <p:sp>
        <p:nvSpPr>
          <p:cNvPr id="115743" name="Text Box 34"/>
          <p:cNvSpPr txBox="1">
            <a:spLocks noChangeArrowheads="1"/>
          </p:cNvSpPr>
          <p:nvPr/>
        </p:nvSpPr>
        <p:spPr bwMode="auto">
          <a:xfrm>
            <a:off x="7010400" y="2362200"/>
            <a:ext cx="4508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sz="1800" b="1">
                <a:latin typeface="Arial" charset="0"/>
              </a:rPr>
              <a:t>p2</a:t>
            </a:r>
          </a:p>
        </p:txBody>
      </p:sp>
      <p:sp>
        <p:nvSpPr>
          <p:cNvPr id="115744" name="AutoShape 35"/>
          <p:cNvSpPr>
            <a:spLocks noChangeArrowheads="1"/>
          </p:cNvSpPr>
          <p:nvPr/>
        </p:nvSpPr>
        <p:spPr bwMode="auto">
          <a:xfrm>
            <a:off x="2743200" y="2286000"/>
            <a:ext cx="828675" cy="541338"/>
          </a:xfrm>
          <a:prstGeom prst="roundRect">
            <a:avLst>
              <a:gd name="adj" fmla="val 347"/>
            </a:avLst>
          </a:prstGeom>
          <a:noFill/>
          <a:ln w="36720">
            <a:solidFill>
              <a:srgbClr val="FF00FF"/>
            </a:solidFill>
            <a:round/>
            <a:headEnd/>
            <a:tailEnd/>
          </a:ln>
        </p:spPr>
        <p:txBody>
          <a:bodyPr lIns="55273" tIns="27638" rIns="55273" bIns="27638">
            <a:prstTxWarp prst="textNoShape">
              <a:avLst/>
            </a:prstTxWarp>
            <a:spAutoFit/>
          </a:bodyPr>
          <a:lstStyle/>
          <a:p>
            <a:pPr defTabSz="414338" hangingPunct="0">
              <a:lnSpc>
                <a:spcPct val="98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657225" algn="l"/>
              </a:tabLst>
            </a:pPr>
            <a:r>
              <a:rPr lang="en-GB" sz="1500">
                <a:latin typeface="Bitstream Vera Sans" pitchFamily="16" charset="0"/>
                <a:ea typeface="msgothic" charset="0"/>
                <a:cs typeface="msgothic" charset="0"/>
              </a:rPr>
              <a:t>Roman Pot</a:t>
            </a:r>
            <a:endParaRPr lang="en-GB" sz="1500">
              <a:solidFill>
                <a:srgbClr val="5E11A6"/>
              </a:solidFill>
              <a:latin typeface="Bitstream Vera Sans" pitchFamily="16" charset="0"/>
              <a:ea typeface="msgothic" charset="0"/>
              <a:cs typeface="msgothic" charset="0"/>
            </a:endParaRPr>
          </a:p>
        </p:txBody>
      </p:sp>
      <p:sp>
        <p:nvSpPr>
          <p:cNvPr id="115745" name="AutoShape 36"/>
          <p:cNvSpPr>
            <a:spLocks noChangeArrowheads="1"/>
          </p:cNvSpPr>
          <p:nvPr/>
        </p:nvSpPr>
        <p:spPr bwMode="auto">
          <a:xfrm>
            <a:off x="7696200" y="1905000"/>
            <a:ext cx="1116013" cy="503238"/>
          </a:xfrm>
          <a:prstGeom prst="roundRect">
            <a:avLst>
              <a:gd name="adj" fmla="val 347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45480" tIns="22741" rIns="45480" bIns="22741">
            <a:prstTxWarp prst="textNoShape">
              <a:avLst/>
            </a:prstTxWarp>
            <a:spAutoFit/>
          </a:bodyPr>
          <a:lstStyle/>
          <a:p>
            <a:pPr defTabSz="414338" hangingPunct="0">
              <a:lnSpc>
                <a:spcPct val="98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657225" algn="l"/>
              </a:tabLst>
            </a:pPr>
            <a:r>
              <a:rPr lang="en-GB" sz="1500">
                <a:solidFill>
                  <a:srgbClr val="5E11A6"/>
                </a:solidFill>
                <a:latin typeface="Bitstream Vera Sans" pitchFamily="16" charset="0"/>
                <a:ea typeface="msgothic" charset="0"/>
                <a:cs typeface="msgothic" charset="0"/>
              </a:rPr>
              <a:t>central +</a:t>
            </a:r>
          </a:p>
          <a:p>
            <a:pPr defTabSz="414338" hangingPunct="0">
              <a:lnSpc>
                <a:spcPct val="97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657225" algn="l"/>
              </a:tabLst>
            </a:pPr>
            <a:r>
              <a:rPr lang="en-GB" sz="1500">
                <a:solidFill>
                  <a:srgbClr val="5E11A6"/>
                </a:solidFill>
                <a:latin typeface="Bitstream Vera Sans" pitchFamily="16" charset="0"/>
                <a:ea typeface="msgothic" charset="0"/>
                <a:cs typeface="msgothic" charset="0"/>
              </a:rPr>
              <a:t>forw. det.</a:t>
            </a:r>
          </a:p>
        </p:txBody>
      </p:sp>
      <p:sp>
        <p:nvSpPr>
          <p:cNvPr id="115746" name="AutoShape 37"/>
          <p:cNvSpPr>
            <a:spLocks noChangeArrowheads="1"/>
          </p:cNvSpPr>
          <p:nvPr/>
        </p:nvSpPr>
        <p:spPr bwMode="auto">
          <a:xfrm>
            <a:off x="7467600" y="1295400"/>
            <a:ext cx="830263" cy="530225"/>
          </a:xfrm>
          <a:prstGeom prst="roundRect">
            <a:avLst>
              <a:gd name="adj" fmla="val 347"/>
            </a:avLst>
          </a:prstGeom>
          <a:noFill/>
          <a:ln w="36720">
            <a:solidFill>
              <a:srgbClr val="FF00FF"/>
            </a:solidFill>
            <a:round/>
            <a:headEnd/>
            <a:tailEnd/>
          </a:ln>
        </p:spPr>
        <p:txBody>
          <a:bodyPr lIns="45480" tIns="22741" rIns="45480" bIns="22741">
            <a:prstTxWarp prst="textNoShape">
              <a:avLst/>
            </a:prstTxWarp>
            <a:spAutoFit/>
          </a:bodyPr>
          <a:lstStyle/>
          <a:p>
            <a:pPr defTabSz="414338" hangingPunct="0">
              <a:lnSpc>
                <a:spcPct val="98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657225" algn="l"/>
              </a:tabLst>
            </a:pPr>
            <a:r>
              <a:rPr lang="en-GB" sz="1500">
                <a:latin typeface="Bitstream Vera Sans" pitchFamily="16" charset="0"/>
                <a:ea typeface="msgothic" charset="0"/>
                <a:cs typeface="msgothic" charset="0"/>
              </a:rPr>
              <a:t>Roman</a:t>
            </a:r>
          </a:p>
          <a:p>
            <a:pPr defTabSz="414338" hangingPunct="0">
              <a:lnSpc>
                <a:spcPct val="97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657225" algn="l"/>
              </a:tabLst>
            </a:pPr>
            <a:r>
              <a:rPr lang="en-GB" sz="1500">
                <a:latin typeface="Bitstream Vera Sans" pitchFamily="16" charset="0"/>
                <a:ea typeface="msgothic" charset="0"/>
                <a:cs typeface="msgothic" charset="0"/>
              </a:rPr>
              <a:t> Pot</a:t>
            </a:r>
            <a:endParaRPr lang="en-GB" sz="1500">
              <a:solidFill>
                <a:srgbClr val="5E11A6"/>
              </a:solidFill>
              <a:latin typeface="Bitstream Vera Sans" pitchFamily="16" charset="0"/>
              <a:ea typeface="msgothic" charset="0"/>
              <a:cs typeface="msgothic" charset="0"/>
            </a:endParaRPr>
          </a:p>
        </p:txBody>
      </p:sp>
      <p:sp>
        <p:nvSpPr>
          <p:cNvPr id="115747" name="AutoShape 38"/>
          <p:cNvSpPr>
            <a:spLocks noChangeArrowheads="1"/>
          </p:cNvSpPr>
          <p:nvPr/>
        </p:nvSpPr>
        <p:spPr bwMode="auto">
          <a:xfrm>
            <a:off x="7467600" y="2514600"/>
            <a:ext cx="830263" cy="530225"/>
          </a:xfrm>
          <a:prstGeom prst="roundRect">
            <a:avLst>
              <a:gd name="adj" fmla="val 347"/>
            </a:avLst>
          </a:prstGeom>
          <a:noFill/>
          <a:ln w="36720">
            <a:solidFill>
              <a:srgbClr val="FF00FF"/>
            </a:solidFill>
            <a:round/>
            <a:headEnd/>
            <a:tailEnd/>
          </a:ln>
        </p:spPr>
        <p:txBody>
          <a:bodyPr lIns="45480" tIns="22741" rIns="45480" bIns="22741">
            <a:prstTxWarp prst="textNoShape">
              <a:avLst/>
            </a:prstTxWarp>
            <a:spAutoFit/>
          </a:bodyPr>
          <a:lstStyle/>
          <a:p>
            <a:pPr defTabSz="414338" hangingPunct="0">
              <a:lnSpc>
                <a:spcPct val="98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657225" algn="l"/>
              </a:tabLst>
            </a:pPr>
            <a:r>
              <a:rPr lang="en-GB" sz="1500">
                <a:latin typeface="Bitstream Vera Sans" pitchFamily="16" charset="0"/>
                <a:ea typeface="msgothic" charset="0"/>
                <a:cs typeface="msgothic" charset="0"/>
              </a:rPr>
              <a:t>Roman</a:t>
            </a:r>
          </a:p>
          <a:p>
            <a:pPr defTabSz="414338" hangingPunct="0">
              <a:lnSpc>
                <a:spcPct val="97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657225" algn="l"/>
              </a:tabLst>
            </a:pPr>
            <a:r>
              <a:rPr lang="en-GB" sz="1500">
                <a:latin typeface="Bitstream Vera Sans" pitchFamily="16" charset="0"/>
                <a:ea typeface="msgothic" charset="0"/>
                <a:cs typeface="msgothic" charset="0"/>
              </a:rPr>
              <a:t> Pot</a:t>
            </a:r>
            <a:endParaRPr lang="en-GB" sz="1500">
              <a:solidFill>
                <a:srgbClr val="5E11A6"/>
              </a:solidFill>
              <a:latin typeface="Bitstream Vera Sans" pitchFamily="16" charset="0"/>
              <a:ea typeface="msgothic" charset="0"/>
              <a:cs typeface="msgothic" charset="0"/>
            </a:endParaRPr>
          </a:p>
        </p:txBody>
      </p:sp>
      <p:sp>
        <p:nvSpPr>
          <p:cNvPr id="115748" name="AutoShape 39"/>
          <p:cNvSpPr>
            <a:spLocks noChangeArrowheads="1"/>
          </p:cNvSpPr>
          <p:nvPr/>
        </p:nvSpPr>
        <p:spPr bwMode="auto">
          <a:xfrm>
            <a:off x="6324600" y="2286000"/>
            <a:ext cx="755650" cy="280988"/>
          </a:xfrm>
          <a:prstGeom prst="roundRect">
            <a:avLst>
              <a:gd name="adj" fmla="val 731"/>
            </a:avLst>
          </a:prstGeom>
          <a:solidFill>
            <a:srgbClr val="E6E6E6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45480" tIns="22741" rIns="45480" bIns="22741">
            <a:prstTxWarp prst="textNoShape">
              <a:avLst/>
            </a:prstTxWarp>
            <a:spAutoFit/>
          </a:bodyPr>
          <a:lstStyle/>
          <a:p>
            <a:pPr defTabSz="414338" hangingPunct="0">
              <a:lnSpc>
                <a:spcPct val="98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657225" algn="l"/>
              </a:tabLst>
            </a:pPr>
            <a:r>
              <a:rPr lang="en-GB" sz="1500">
                <a:solidFill>
                  <a:srgbClr val="000000"/>
                </a:solidFill>
                <a:latin typeface="Bitstream Vera Sans" pitchFamily="16" charset="0"/>
                <a:ea typeface="msgothic" charset="0"/>
                <a:cs typeface="msgothic" charset="0"/>
              </a:rPr>
              <a:t>gap</a:t>
            </a:r>
          </a:p>
        </p:txBody>
      </p:sp>
      <p:sp>
        <p:nvSpPr>
          <p:cNvPr id="115749" name="AutoShape 40"/>
          <p:cNvSpPr>
            <a:spLocks noChangeArrowheads="1"/>
          </p:cNvSpPr>
          <p:nvPr/>
        </p:nvSpPr>
        <p:spPr bwMode="auto">
          <a:xfrm>
            <a:off x="6324600" y="1600200"/>
            <a:ext cx="755650" cy="280988"/>
          </a:xfrm>
          <a:prstGeom prst="roundRect">
            <a:avLst>
              <a:gd name="adj" fmla="val 731"/>
            </a:avLst>
          </a:prstGeom>
          <a:solidFill>
            <a:srgbClr val="E6E6E6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45480" tIns="22741" rIns="45480" bIns="22741">
            <a:prstTxWarp prst="textNoShape">
              <a:avLst/>
            </a:prstTxWarp>
            <a:spAutoFit/>
          </a:bodyPr>
          <a:lstStyle/>
          <a:p>
            <a:pPr defTabSz="414338" hangingPunct="0">
              <a:lnSpc>
                <a:spcPct val="98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657225" algn="l"/>
              </a:tabLst>
            </a:pPr>
            <a:r>
              <a:rPr lang="en-GB" sz="1500">
                <a:solidFill>
                  <a:srgbClr val="000000"/>
                </a:solidFill>
                <a:latin typeface="Bitstream Vera Sans" pitchFamily="16" charset="0"/>
                <a:ea typeface="msgothic" charset="0"/>
                <a:cs typeface="msgothic" charset="0"/>
              </a:rPr>
              <a:t>gap</a:t>
            </a:r>
          </a:p>
        </p:txBody>
      </p:sp>
      <p:sp>
        <p:nvSpPr>
          <p:cNvPr id="115750" name="AutoShape 41"/>
          <p:cNvSpPr>
            <a:spLocks noChangeArrowheads="1"/>
          </p:cNvSpPr>
          <p:nvPr/>
        </p:nvSpPr>
        <p:spPr bwMode="auto">
          <a:xfrm>
            <a:off x="1752600" y="2057400"/>
            <a:ext cx="755650" cy="280988"/>
          </a:xfrm>
          <a:prstGeom prst="roundRect">
            <a:avLst>
              <a:gd name="adj" fmla="val 731"/>
            </a:avLst>
          </a:prstGeom>
          <a:solidFill>
            <a:srgbClr val="E6E6E6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45480" tIns="22741" rIns="45480" bIns="22741">
            <a:prstTxWarp prst="textNoShape">
              <a:avLst/>
            </a:prstTxWarp>
            <a:spAutoFit/>
          </a:bodyPr>
          <a:lstStyle/>
          <a:p>
            <a:pPr defTabSz="414338" hangingPunct="0">
              <a:lnSpc>
                <a:spcPct val="98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657225" algn="l"/>
              </a:tabLst>
            </a:pPr>
            <a:r>
              <a:rPr lang="en-GB" sz="1500">
                <a:solidFill>
                  <a:srgbClr val="000000"/>
                </a:solidFill>
                <a:latin typeface="Bitstream Vera Sans" pitchFamily="16" charset="0"/>
                <a:ea typeface="msgothic" charset="0"/>
                <a:cs typeface="msgothic" charset="0"/>
              </a:rPr>
              <a:t>gap</a:t>
            </a:r>
          </a:p>
        </p:txBody>
      </p:sp>
      <p:sp>
        <p:nvSpPr>
          <p:cNvPr id="115751" name="AutoShape 42"/>
          <p:cNvSpPr>
            <a:spLocks noChangeArrowheads="1"/>
          </p:cNvSpPr>
          <p:nvPr/>
        </p:nvSpPr>
        <p:spPr bwMode="auto">
          <a:xfrm>
            <a:off x="2895600" y="1676400"/>
            <a:ext cx="1116013" cy="280988"/>
          </a:xfrm>
          <a:prstGeom prst="roundRect">
            <a:avLst>
              <a:gd name="adj" fmla="val 347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45480" tIns="22741" rIns="45480" bIns="22741">
            <a:prstTxWarp prst="textNoShape">
              <a:avLst/>
            </a:prstTxWarp>
            <a:spAutoFit/>
          </a:bodyPr>
          <a:lstStyle/>
          <a:p>
            <a:pPr defTabSz="414338" hangingPunct="0">
              <a:lnSpc>
                <a:spcPct val="98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657225" algn="l"/>
              </a:tabLst>
            </a:pPr>
            <a:r>
              <a:rPr lang="en-GB" sz="1500">
                <a:solidFill>
                  <a:srgbClr val="5E11A6"/>
                </a:solidFill>
                <a:latin typeface="Bitstream Vera Sans" pitchFamily="16" charset="0"/>
                <a:ea typeface="msgothic" charset="0"/>
                <a:cs typeface="msgothic" charset="0"/>
              </a:rPr>
              <a:t>forw. det.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Paolo Bartalini (NTU)</a:t>
            </a:r>
          </a:p>
        </p:txBody>
      </p:sp>
      <p:sp>
        <p:nvSpPr>
          <p:cNvPr id="117763" name="Date Placeholder 4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Antananarivo, August 24th 2009</a:t>
            </a:r>
          </a:p>
        </p:txBody>
      </p:sp>
      <p:sp>
        <p:nvSpPr>
          <p:cNvPr id="894067" name="Rectangle 115"/>
          <p:cNvSpPr>
            <a:spLocks noRot="1" noChangeArrowheads="1"/>
          </p:cNvSpPr>
          <p:nvPr/>
        </p:nvSpPr>
        <p:spPr bwMode="auto">
          <a:xfrm>
            <a:off x="0" y="4495800"/>
            <a:ext cx="8991600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charset="2"/>
              <a:buChar char="n"/>
            </a:pPr>
            <a:endParaRPr lang="en-US" sz="200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charset="0"/>
            </a:endParaRP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charset="2"/>
              <a:buChar char="n"/>
            </a:pPr>
            <a:r>
              <a:rPr lang="en-US" sz="2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On the other hand there’s a well consolidated experimental methodology to measure hard diffraction from data</a:t>
            </a:r>
            <a:endParaRPr lang="en-US" sz="2000">
              <a:solidFill>
                <a:srgbClr val="99FF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charset="0"/>
            </a:endParaRP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n"/>
            </a:pPr>
            <a:r>
              <a:rPr lang="en-US" sz="1800"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  <a:ea typeface="ＭＳ Ｐゴシック" charset="-128"/>
                <a:cs typeface="ＭＳ Ｐゴシック" charset="-128"/>
              </a:rPr>
              <a:t>Extrapolate the dPDFs measured at HERA and Tevatron and compare the resulting cross section predictions for the LHC with the cross sections measured at the LHC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n"/>
            </a:pPr>
            <a:r>
              <a:rPr lang="en-US" sz="1600"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  <a:ea typeface="ＭＳ Ｐゴシック" charset="-128"/>
                <a:cs typeface="ＭＳ Ｐゴシック" charset="-128"/>
              </a:rPr>
              <a:t>Measure F</a:t>
            </a:r>
            <a:r>
              <a:rPr lang="en-US" sz="16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  <a:ea typeface="ＭＳ Ｐゴシック" charset="-128"/>
                <a:cs typeface="ＭＳ Ｐゴシック" charset="-128"/>
              </a:rPr>
              <a:t>2</a:t>
            </a:r>
            <a:r>
              <a:rPr lang="en-US" sz="1600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  <a:ea typeface="ＭＳ Ｐゴシック" charset="-128"/>
                <a:cs typeface="ＭＳ Ｐゴシック" charset="-128"/>
              </a:rPr>
              <a:t>D</a:t>
            </a:r>
            <a:r>
              <a:rPr lang="en-US" sz="1600"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  <a:ea typeface="ＭＳ Ｐゴシック" charset="-128"/>
                <a:cs typeface="ＭＳ Ｐゴシック" charset="-128"/>
              </a:rPr>
              <a:t>, via e.g. dijet production, in </a:t>
            </a:r>
            <a:r>
              <a:rPr lang="en-US" sz="16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  <a:ea typeface="ＭＳ Ｐゴシック" charset="-128"/>
                <a:cs typeface="ＭＳ Ｐゴシック" charset="-128"/>
              </a:rPr>
              <a:t>SD</a:t>
            </a:r>
            <a:r>
              <a:rPr lang="en-US" sz="1600"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  <a:ea typeface="ＭＳ Ｐゴシック" charset="-128"/>
                <a:cs typeface="ＭＳ Ｐゴシック" charset="-128"/>
              </a:rPr>
              <a:t> and </a:t>
            </a:r>
            <a:r>
              <a:rPr lang="en-US" sz="1600">
                <a:solidFill>
                  <a:srgbClr val="ABD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  <a:ea typeface="ＭＳ Ｐゴシック" charset="-128"/>
                <a:cs typeface="ＭＳ Ｐゴシック" charset="-128"/>
              </a:rPr>
              <a:t>DPE</a:t>
            </a:r>
            <a:r>
              <a:rPr lang="en-US" sz="1600"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  <a:ea typeface="ＭＳ Ｐゴシック" charset="-128"/>
                <a:cs typeface="ＭＳ Ｐゴシック" charset="-128"/>
              </a:rPr>
              <a:t> and compare</a:t>
            </a:r>
            <a:endParaRPr lang="en-US" sz="28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Helvetic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9395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1371600"/>
            <a:ext cx="89916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>
                <a:solidFill>
                  <a:srgbClr val="99FF33"/>
                </a:solidFill>
                <a:latin typeface="Helvetica" charset="0"/>
              </a:rPr>
              <a:t>Handle on soft multiple parton-parton interactions in hard diffractive events</a:t>
            </a:r>
            <a:endParaRPr lang="en-US" sz="2000">
              <a:latin typeface="Helvetica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1800">
                <a:latin typeface="Helvetica" charset="0"/>
                <a:ea typeface="ＭＳ Ｐゴシック" charset="-128"/>
              </a:rPr>
              <a:t>Breaking of factorization in hard diffraction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>
                <a:latin typeface="Helvetica" charset="0"/>
                <a:ea typeface="ＭＳ Ｐゴシック" charset="-128"/>
              </a:rPr>
              <a:t>Survival probability of protons and LRGs ~ </a:t>
            </a:r>
            <a:r>
              <a:rPr lang="en-US" sz="1600" b="1" i="1">
                <a:latin typeface="Helvetica" charset="0"/>
                <a:ea typeface="ＭＳ Ｐゴシック" charset="-128"/>
              </a:rPr>
              <a:t>e</a:t>
            </a:r>
            <a:endParaRPr lang="en-US" sz="1600">
              <a:latin typeface="Helvetica" charset="0"/>
              <a:ea typeface="ＭＳ Ｐゴシック" charset="-128"/>
            </a:endParaRPr>
          </a:p>
        </p:txBody>
      </p:sp>
      <p:sp>
        <p:nvSpPr>
          <p:cNvPr id="893957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974725"/>
          </a:xfrm>
          <a:prstGeom prst="rect">
            <a:avLst/>
          </a:prstGeom>
          <a:noFill/>
          <a:ln w="28575">
            <a:solidFill>
              <a:srgbClr val="993366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8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Interplays Between Multiple Interactions and </a:t>
            </a:r>
          </a:p>
          <a:p>
            <a:pPr eaLnBrk="0" hangingPunct="0"/>
            <a:r>
              <a:rPr lang="en-US" sz="28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Hard Diffraction at the LHC</a:t>
            </a:r>
            <a:endParaRPr lang="it-IT" sz="4400" b="1" i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94036" name="Text Box 84"/>
          <p:cNvSpPr txBox="1">
            <a:spLocks noChangeArrowheads="1"/>
          </p:cNvSpPr>
          <p:nvPr/>
        </p:nvSpPr>
        <p:spPr bwMode="auto">
          <a:xfrm>
            <a:off x="914400" y="2362200"/>
            <a:ext cx="594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GB" sz="20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Where</a:t>
            </a:r>
            <a:r>
              <a:rPr lang="en-GB" sz="20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  </a:t>
            </a:r>
            <a:r>
              <a:rPr lang="en-GB" sz="2000" i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&lt; N</a:t>
            </a:r>
            <a:r>
              <a:rPr lang="en-GB" sz="2000" i="1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int</a:t>
            </a:r>
            <a:r>
              <a:rPr lang="en-GB" sz="2000" i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 &gt;</a:t>
            </a:r>
            <a:r>
              <a:rPr lang="en-GB" sz="2000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 </a:t>
            </a:r>
            <a:r>
              <a:rPr lang="en-GB" sz="2000" i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=</a:t>
            </a:r>
            <a:r>
              <a:rPr lang="en-GB" sz="2000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 </a:t>
            </a:r>
            <a:r>
              <a:rPr lang="en-GB" sz="2000" i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charset="2"/>
              </a:rPr>
              <a:t>s</a:t>
            </a:r>
            <a:r>
              <a:rPr lang="en-GB" sz="2000" i="1" baseline="-250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parton-parton</a:t>
            </a:r>
            <a:r>
              <a:rPr lang="en-GB" sz="2000" i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 </a:t>
            </a:r>
            <a:r>
              <a:rPr lang="en-GB" sz="2000" i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/</a:t>
            </a:r>
            <a:r>
              <a:rPr lang="en-GB" sz="2000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charset="2"/>
              </a:rPr>
              <a:t>s</a:t>
            </a:r>
            <a:r>
              <a:rPr lang="en-GB" sz="2000" i="1" baseline="-25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inel proton-proton</a:t>
            </a:r>
            <a:r>
              <a:rPr lang="en-US" sz="2000" i="1">
                <a:solidFill>
                  <a:srgbClr val="FFFF66"/>
                </a:solidFill>
              </a:rPr>
              <a:t> </a:t>
            </a:r>
          </a:p>
        </p:txBody>
      </p:sp>
      <p:graphicFrame>
        <p:nvGraphicFramePr>
          <p:cNvPr id="894072" name="Group 120"/>
          <p:cNvGraphicFramePr>
            <a:graphicFrameLocks noGrp="1"/>
          </p:cNvGraphicFramePr>
          <p:nvPr/>
        </p:nvGraphicFramePr>
        <p:xfrm>
          <a:off x="152400" y="3200400"/>
          <a:ext cx="4267200" cy="1205231"/>
        </p:xfrm>
        <a:graphic>
          <a:graphicData uri="http://schemas.openxmlformats.org/drawingml/2006/table">
            <a:tbl>
              <a:tblPr/>
              <a:tblGrid>
                <a:gridCol w="963613"/>
                <a:gridCol w="1574800"/>
                <a:gridCol w="1728787"/>
              </a:tblGrid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66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Palatino" charset="0"/>
                        </a:rPr>
                        <a:t>[R.Field]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ymbol" charset="2"/>
                        </a:rPr>
                        <a:t>s </a:t>
                      </a:r>
                      <a:r>
                        <a:rPr kumimoji="0" lang="en-US" sz="10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alatino" charset="0"/>
                        </a:rPr>
                        <a:t>parton-parton</a:t>
                      </a: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alatino" charset="0"/>
                        </a:rPr>
                        <a:t> at 1.96 TeV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ymbol" charset="2"/>
                        </a:rPr>
                        <a:t>s </a:t>
                      </a:r>
                      <a:r>
                        <a:rPr kumimoji="0" lang="en-US" sz="10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alatino" charset="0"/>
                        </a:rPr>
                        <a:t>parton-parton</a:t>
                      </a: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alatino" charset="0"/>
                        </a:rPr>
                        <a:t> at 14 TeV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alatino" charset="0"/>
                        </a:rPr>
                        <a:t>Tune 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alatino" charset="0"/>
                        </a:rPr>
                        <a:t>309.7 mb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alatino" charset="0"/>
                        </a:rPr>
                        <a:t>484.0 mb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alatino" charset="0"/>
                        </a:rPr>
                        <a:t>Tune DW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alatino" charset="0"/>
                        </a:rPr>
                        <a:t>351.7 mb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alatino" charset="0"/>
                        </a:rPr>
                        <a:t>549.2 mb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alatino" charset="0"/>
                        </a:rPr>
                        <a:t>Tune DWT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alatino" charset="0"/>
                        </a:rPr>
                        <a:t>351.7 mb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alatino" charset="0"/>
                        </a:rPr>
                        <a:t>829.1 mb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pSp>
        <p:nvGrpSpPr>
          <p:cNvPr id="2" name="Group 119"/>
          <p:cNvGrpSpPr>
            <a:grpSpLocks/>
          </p:cNvGrpSpPr>
          <p:nvPr/>
        </p:nvGrpSpPr>
        <p:grpSpPr bwMode="auto">
          <a:xfrm>
            <a:off x="3352800" y="2819400"/>
            <a:ext cx="1874838" cy="1160463"/>
            <a:chOff x="4241" y="2931"/>
            <a:chExt cx="1181" cy="731"/>
          </a:xfrm>
        </p:grpSpPr>
        <p:sp>
          <p:nvSpPr>
            <p:cNvPr id="117793" name="Text Box 116"/>
            <p:cNvSpPr txBox="1">
              <a:spLocks noChangeArrowheads="1"/>
            </p:cNvSpPr>
            <p:nvPr/>
          </p:nvSpPr>
          <p:spPr bwMode="auto">
            <a:xfrm>
              <a:off x="4954" y="3483"/>
              <a:ext cx="468" cy="179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b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b="1"/>
                <a:t>~ 80 mb</a:t>
              </a:r>
            </a:p>
          </p:txBody>
        </p:sp>
        <p:sp>
          <p:nvSpPr>
            <p:cNvPr id="117794" name="AutoShape 117"/>
            <p:cNvSpPr>
              <a:spLocks noChangeArrowheads="1"/>
            </p:cNvSpPr>
            <p:nvPr/>
          </p:nvSpPr>
          <p:spPr bwMode="auto">
            <a:xfrm>
              <a:off x="5148" y="2931"/>
              <a:ext cx="125" cy="544"/>
            </a:xfrm>
            <a:prstGeom prst="upArrow">
              <a:avLst>
                <a:gd name="adj1" fmla="val 50000"/>
                <a:gd name="adj2" fmla="val 108800"/>
              </a:avLst>
            </a:prstGeom>
            <a:solidFill>
              <a:schemeClr val="hlink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795" name="AutoShape 118"/>
            <p:cNvSpPr>
              <a:spLocks noChangeArrowheads="1"/>
            </p:cNvSpPr>
            <p:nvPr/>
          </p:nvSpPr>
          <p:spPr bwMode="auto">
            <a:xfrm>
              <a:off x="4241" y="2931"/>
              <a:ext cx="79" cy="226"/>
            </a:xfrm>
            <a:prstGeom prst="upArrow">
              <a:avLst>
                <a:gd name="adj1" fmla="val 50000"/>
                <a:gd name="adj2" fmla="val 71519"/>
              </a:avLst>
            </a:prstGeom>
            <a:solidFill>
              <a:srgbClr val="FFFF66"/>
            </a:solidFill>
            <a:ln w="9525">
              <a:solidFill>
                <a:srgbClr val="FFFF66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94074" name="Rectangle 122"/>
          <p:cNvSpPr>
            <a:spLocks noChangeArrowheads="1"/>
          </p:cNvSpPr>
          <p:nvPr/>
        </p:nvSpPr>
        <p:spPr bwMode="auto">
          <a:xfrm>
            <a:off x="5105400" y="1905000"/>
            <a:ext cx="7461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pPr algn="l"/>
            <a:r>
              <a:rPr lang="en-GB" b="1" i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- &lt; N</a:t>
            </a:r>
            <a:r>
              <a:rPr lang="en-GB" b="1" i="1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int</a:t>
            </a:r>
            <a:r>
              <a:rPr lang="en-GB" b="1" i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 &gt;</a:t>
            </a:r>
            <a:endParaRPr lang="en-US" sz="2000" b="1" i="1">
              <a:solidFill>
                <a:srgbClr val="99FF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</a:endParaRPr>
          </a:p>
        </p:txBody>
      </p:sp>
      <p:sp>
        <p:nvSpPr>
          <p:cNvPr id="894075" name="Rectangle 123"/>
          <p:cNvSpPr>
            <a:spLocks noChangeArrowheads="1"/>
          </p:cNvSpPr>
          <p:nvPr/>
        </p:nvSpPr>
        <p:spPr bwMode="auto">
          <a:xfrm>
            <a:off x="5486400" y="2819400"/>
            <a:ext cx="36576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/>
              <a:t>Our goal would be to give a more “concrete” meaning to the </a:t>
            </a:r>
            <a:r>
              <a:rPr lang="en-US" sz="2000">
                <a:solidFill>
                  <a:srgbClr val="FFFF66"/>
                </a:solidFill>
                <a:latin typeface="Symbol" charset="2"/>
                <a:sym typeface="Symbol" charset="2"/>
              </a:rPr>
              <a:t></a:t>
            </a:r>
            <a:r>
              <a:rPr lang="en-US" sz="2000" baseline="-25000">
                <a:solidFill>
                  <a:srgbClr val="FFFF66"/>
                </a:solidFill>
              </a:rPr>
              <a:t>parton-parton</a:t>
            </a:r>
            <a:r>
              <a:rPr lang="en-US" sz="2000">
                <a:solidFill>
                  <a:srgbClr val="FFFF66"/>
                </a:solidFill>
              </a:rPr>
              <a:t> (P</a:t>
            </a:r>
            <a:r>
              <a:rPr lang="en-US" sz="2000" baseline="-25000">
                <a:solidFill>
                  <a:srgbClr val="FFFF66"/>
                </a:solidFill>
              </a:rPr>
              <a:t>T</a:t>
            </a:r>
            <a:r>
              <a:rPr lang="en-US" sz="2000">
                <a:solidFill>
                  <a:srgbClr val="FFFF66"/>
                </a:solidFill>
              </a:rPr>
              <a:t>)</a:t>
            </a:r>
            <a:r>
              <a:rPr lang="en-US" sz="2000"/>
              <a:t> numbers  for example through the mini-jet pair counting method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94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94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4067" grpId="0"/>
      <p:bldP spid="89407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Footer Placehold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Paolo Bartalini (NTU)</a:t>
            </a:r>
          </a:p>
        </p:txBody>
      </p:sp>
      <p:sp>
        <p:nvSpPr>
          <p:cNvPr id="9635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558800"/>
          </a:xfrm>
        </p:spPr>
        <p:txBody>
          <a:bodyPr/>
          <a:lstStyle/>
          <a:p>
            <a:pPr eaLnBrk="1" hangingPunct="1"/>
            <a:r>
              <a:rPr lang="en-US"/>
              <a:t>CMS Design features</a:t>
            </a:r>
          </a:p>
        </p:txBody>
      </p:sp>
      <p:sp>
        <p:nvSpPr>
          <p:cNvPr id="58373" name="Text Box 3"/>
          <p:cNvSpPr txBox="1">
            <a:spLocks noChangeArrowheads="1"/>
          </p:cNvSpPr>
          <p:nvPr/>
        </p:nvSpPr>
        <p:spPr bwMode="auto">
          <a:xfrm>
            <a:off x="422275" y="974725"/>
            <a:ext cx="1355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sz="2000" b="1" dirty="0">
                <a:latin typeface="Arial" charset="0"/>
              </a:rPr>
              <a:t>Detectors</a:t>
            </a:r>
          </a:p>
        </p:txBody>
      </p:sp>
      <p:pic>
        <p:nvPicPr>
          <p:cNvPr id="5837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408112"/>
            <a:ext cx="3946525" cy="484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3589" name="Text Box 5"/>
          <p:cNvSpPr txBox="1">
            <a:spLocks noChangeArrowheads="1"/>
          </p:cNvSpPr>
          <p:nvPr/>
        </p:nvSpPr>
        <p:spPr bwMode="auto">
          <a:xfrm>
            <a:off x="4329113" y="4779962"/>
            <a:ext cx="4691062" cy="1468438"/>
          </a:xfrm>
          <a:prstGeom prst="rect">
            <a:avLst/>
          </a:prstGeom>
          <a:solidFill>
            <a:srgbClr val="F3E085"/>
          </a:solidFill>
          <a:ln w="317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l" eaLnBrk="0" hangingPunct="0">
              <a:tabLst>
                <a:tab pos="3235325" algn="l"/>
              </a:tabLst>
            </a:pPr>
            <a:r>
              <a:rPr lang="en-US" sz="1800" b="1">
                <a:solidFill>
                  <a:srgbClr val="7F0E00"/>
                </a:solidFill>
                <a:latin typeface="Verdana" charset="0"/>
              </a:rPr>
              <a:t>Event Rates: 	~10</a:t>
            </a:r>
            <a:r>
              <a:rPr lang="en-US" sz="1800" b="1" baseline="30000">
                <a:solidFill>
                  <a:srgbClr val="7F0E00"/>
                </a:solidFill>
                <a:latin typeface="Verdana" charset="0"/>
              </a:rPr>
              <a:t>9</a:t>
            </a:r>
            <a:r>
              <a:rPr lang="en-US" sz="1800" b="1">
                <a:solidFill>
                  <a:srgbClr val="7F0E00"/>
                </a:solidFill>
                <a:latin typeface="Verdana" charset="0"/>
              </a:rPr>
              <a:t> Hz</a:t>
            </a:r>
          </a:p>
          <a:p>
            <a:pPr algn="l" eaLnBrk="0" hangingPunct="0">
              <a:tabLst>
                <a:tab pos="3235325" algn="l"/>
              </a:tabLst>
            </a:pPr>
            <a:r>
              <a:rPr lang="en-US" sz="1800" b="1">
                <a:solidFill>
                  <a:srgbClr val="7F0E00"/>
                </a:solidFill>
                <a:latin typeface="Verdana" charset="0"/>
              </a:rPr>
              <a:t>Event size: 	~1 MByte</a:t>
            </a:r>
          </a:p>
          <a:p>
            <a:pPr algn="l" eaLnBrk="0" hangingPunct="0">
              <a:tabLst>
                <a:tab pos="3235325" algn="l"/>
              </a:tabLst>
            </a:pPr>
            <a:r>
              <a:rPr lang="en-US" sz="1800" b="1">
                <a:solidFill>
                  <a:srgbClr val="7F0E00"/>
                </a:solidFill>
                <a:latin typeface="Verdana" charset="0"/>
              </a:rPr>
              <a:t>Level-1 Output 	100kHz</a:t>
            </a:r>
          </a:p>
          <a:p>
            <a:pPr algn="l" eaLnBrk="0" hangingPunct="0">
              <a:tabLst>
                <a:tab pos="3235325" algn="l"/>
              </a:tabLst>
            </a:pPr>
            <a:r>
              <a:rPr lang="en-US" sz="1800" b="1">
                <a:solidFill>
                  <a:srgbClr val="7F0E00"/>
                </a:solidFill>
                <a:latin typeface="Verdana" charset="0"/>
              </a:rPr>
              <a:t>Mass storage	10</a:t>
            </a:r>
            <a:r>
              <a:rPr lang="en-US" sz="1800" b="1" baseline="30000">
                <a:solidFill>
                  <a:srgbClr val="7F0E00"/>
                </a:solidFill>
                <a:latin typeface="Verdana" charset="0"/>
              </a:rPr>
              <a:t>2</a:t>
            </a:r>
            <a:r>
              <a:rPr lang="en-US" sz="1800" b="1">
                <a:solidFill>
                  <a:srgbClr val="7F0E00"/>
                </a:solidFill>
                <a:latin typeface="Verdana" charset="0"/>
              </a:rPr>
              <a:t>Hz</a:t>
            </a:r>
          </a:p>
          <a:p>
            <a:pPr algn="l" eaLnBrk="0" hangingPunct="0">
              <a:tabLst>
                <a:tab pos="3235325" algn="l"/>
              </a:tabLst>
            </a:pPr>
            <a:r>
              <a:rPr lang="en-US" sz="1800" b="1">
                <a:solidFill>
                  <a:srgbClr val="7F0E00"/>
                </a:solidFill>
                <a:latin typeface="Verdana" charset="0"/>
              </a:rPr>
              <a:t>Event Selection: 	~1/10</a:t>
            </a:r>
            <a:r>
              <a:rPr lang="en-US" sz="1800" b="1" baseline="30000">
                <a:solidFill>
                  <a:srgbClr val="7F0E00"/>
                </a:solidFill>
                <a:latin typeface="Verdana" charset="0"/>
              </a:rPr>
              <a:t>13</a:t>
            </a:r>
          </a:p>
        </p:txBody>
      </p:sp>
      <p:sp>
        <p:nvSpPr>
          <p:cNvPr id="963590" name="Text Box 6"/>
          <p:cNvSpPr txBox="1">
            <a:spLocks noChangeArrowheads="1"/>
          </p:cNvSpPr>
          <p:nvPr/>
        </p:nvSpPr>
        <p:spPr bwMode="auto">
          <a:xfrm>
            <a:off x="4329113" y="2590800"/>
            <a:ext cx="4691062" cy="2017713"/>
          </a:xfrm>
          <a:prstGeom prst="rect">
            <a:avLst/>
          </a:prstGeom>
          <a:solidFill>
            <a:srgbClr val="F3E085"/>
          </a:solidFill>
          <a:ln w="317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tabLst>
                <a:tab pos="3041650" algn="l"/>
              </a:tabLst>
            </a:pPr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</a:rPr>
              <a:t>Long 4 Tesla Solenoid containing Tracker, ECAL and HCAL</a:t>
            </a:r>
          </a:p>
          <a:p>
            <a:pPr eaLnBrk="0" hangingPunct="0">
              <a:tabLst>
                <a:tab pos="3041650" algn="l"/>
              </a:tabLst>
            </a:pPr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</a:rPr>
              <a:t> Tracking up to</a:t>
            </a:r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charset="2"/>
              </a:rPr>
              <a:t>h</a:t>
            </a:r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 </a:t>
            </a:r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</a:rPr>
              <a:t>~ 2.4</a:t>
            </a:r>
          </a:p>
          <a:p>
            <a:pPr eaLnBrk="0" hangingPunct="0">
              <a:tabLst>
                <a:tab pos="3041650" algn="l"/>
              </a:tabLst>
            </a:pPr>
            <a:r>
              <a:rPr lang="en-US" sz="1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charset="2"/>
              </a:rPr>
              <a:t>m</a:t>
            </a:r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 </a:t>
            </a:r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</a:rPr>
              <a:t>system in return iron</a:t>
            </a:r>
          </a:p>
          <a:p>
            <a:pPr eaLnBrk="0" hangingPunct="0">
              <a:tabLst>
                <a:tab pos="3041650" algn="l"/>
              </a:tabLst>
            </a:pPr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</a:rPr>
              <a:t>First</a:t>
            </a:r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charset="2"/>
              </a:rPr>
              <a:t>m</a:t>
            </a:r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 </a:t>
            </a:r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</a:rPr>
              <a:t>chamber just after Solenoid</a:t>
            </a:r>
          </a:p>
          <a:p>
            <a:pPr eaLnBrk="0" hangingPunct="0">
              <a:tabLst>
                <a:tab pos="3041650" algn="l"/>
              </a:tabLst>
            </a:pPr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</a:rPr>
              <a:t>(max. </a:t>
            </a:r>
            <a:r>
              <a:rPr lang="en-US" sz="1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</a:rPr>
              <a:t>sagitta</a:t>
            </a:r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</a:rPr>
              <a:t>)</a:t>
            </a:r>
          </a:p>
          <a:p>
            <a:pPr eaLnBrk="0" hangingPunct="0">
              <a:tabLst>
                <a:tab pos="3041650" algn="l"/>
              </a:tabLst>
            </a:pPr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</a:rPr>
              <a:t>Big lever arm for P</a:t>
            </a:r>
            <a:r>
              <a:rPr lang="en-US" sz="1800" b="1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</a:rPr>
              <a:t>T</a:t>
            </a:r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</a:rPr>
              <a:t> measurement</a:t>
            </a:r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r>
              <a:rPr lang="en-US" dirty="0" smtClean="0"/>
              <a:t>Antananarivo, August 24</a:t>
            </a:r>
            <a:r>
              <a:rPr lang="en-US" baseline="30000" dirty="0" smtClean="0"/>
              <a:t>th</a:t>
            </a:r>
            <a:r>
              <a:rPr lang="en-US" dirty="0" smtClean="0"/>
              <a:t> 2009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667000" y="609600"/>
            <a:ext cx="31641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See also the introductory talk</a:t>
            </a:r>
          </a:p>
          <a:p>
            <a:r>
              <a:rPr lang="en-US" sz="1800" dirty="0" smtClean="0">
                <a:solidFill>
                  <a:srgbClr val="FF0000"/>
                </a:solidFill>
              </a:rPr>
              <a:t>o</a:t>
            </a:r>
            <a:r>
              <a:rPr lang="en-US" sz="1800" dirty="0" smtClean="0">
                <a:solidFill>
                  <a:srgbClr val="FF0000"/>
                </a:solidFill>
              </a:rPr>
              <a:t>f Greg </a:t>
            </a:r>
            <a:r>
              <a:rPr lang="en-US" sz="1800" dirty="0" err="1" smtClean="0">
                <a:solidFill>
                  <a:srgbClr val="FF0000"/>
                </a:solidFill>
              </a:rPr>
              <a:t>Landsberg</a:t>
            </a:r>
            <a:r>
              <a:rPr lang="en-US" sz="1800" dirty="0" smtClean="0">
                <a:solidFill>
                  <a:srgbClr val="FF0000"/>
                </a:solidFill>
              </a:rPr>
              <a:t>!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62400" y="1371600"/>
            <a:ext cx="533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9750" indent="-482600" eaLnBrk="1" hangingPunct="1">
              <a:spcBef>
                <a:spcPts val="1600"/>
              </a:spcBef>
              <a:buSzPct val="75000"/>
            </a:pPr>
            <a:r>
              <a:rPr lang="en-US" sz="1800" dirty="0" smtClean="0">
                <a:solidFill>
                  <a:srgbClr val="FFFF66"/>
                </a:solidFill>
                <a:latin typeface="Verdana"/>
                <a:cs typeface="Verdana"/>
              </a:rPr>
              <a:t>CMS design choice:</a:t>
            </a:r>
            <a:r>
              <a:rPr lang="en-US" sz="1800" dirty="0" smtClean="0">
                <a:latin typeface="Verdana"/>
                <a:cs typeface="Verdana"/>
              </a:rPr>
              <a:t> </a:t>
            </a:r>
            <a:r>
              <a:rPr lang="en-US" sz="1800" dirty="0" smtClean="0">
                <a:latin typeface="Verdana"/>
                <a:cs typeface="Verdana"/>
              </a:rPr>
              <a:t>optimize performance </a:t>
            </a:r>
            <a:r>
              <a:rPr lang="en-US" sz="1800" dirty="0" smtClean="0">
                <a:latin typeface="Verdana"/>
                <a:cs typeface="Verdana"/>
              </a:rPr>
              <a:t>for </a:t>
            </a:r>
            <a:r>
              <a:rPr lang="en-US" sz="1800" dirty="0" err="1" smtClean="0">
                <a:latin typeface="Verdana"/>
                <a:cs typeface="Verdana"/>
              </a:rPr>
              <a:t>muon</a:t>
            </a:r>
            <a:r>
              <a:rPr lang="en-US" sz="1800" dirty="0" smtClean="0">
                <a:latin typeface="Verdana"/>
                <a:cs typeface="Verdana"/>
              </a:rPr>
              <a:t>/track momentum </a:t>
            </a:r>
            <a:r>
              <a:rPr lang="en-US" sz="1800" dirty="0" smtClean="0">
                <a:latin typeface="Verdana"/>
                <a:cs typeface="Verdana"/>
              </a:rPr>
              <a:t>resolution and </a:t>
            </a:r>
            <a:r>
              <a:rPr lang="en-US" sz="1800" dirty="0" smtClean="0">
                <a:latin typeface="Verdana"/>
                <a:cs typeface="Verdana"/>
              </a:rPr>
              <a:t>electromagnetic energy resolution....</a:t>
            </a:r>
            <a:endParaRPr lang="en-US" sz="1800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one-Jet_CDF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36031" y="2678906"/>
            <a:ext cx="3422303" cy="2437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FFF2_fig27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71959"/>
            <a:ext cx="2575099" cy="3648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2997" name="Rectangle 1"/>
          <p:cNvSpPr>
            <a:spLocks/>
          </p:cNvSpPr>
          <p:nvPr/>
        </p:nvSpPr>
        <p:spPr bwMode="auto">
          <a:xfrm>
            <a:off x="0" y="31254"/>
            <a:ext cx="8804672" cy="6786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l"/>
            <a:r>
              <a:rPr lang="en-US" sz="3000" b="1" i="1" dirty="0">
                <a:solidFill>
                  <a:srgbClr val="0099CC"/>
                </a:solidFill>
              </a:rPr>
              <a:t>Inclusive Jet production – the legacy from past</a:t>
            </a:r>
          </a:p>
        </p:txBody>
      </p:sp>
      <p:pic>
        <p:nvPicPr>
          <p:cNvPr id="212998" name="Picture 1"/>
          <p:cNvPicPr>
            <a:picLocks noChangeAspect="1" noChangeArrowheads="1"/>
          </p:cNvPicPr>
          <p:nvPr/>
        </p:nvPicPr>
        <p:blipFill>
          <a:blip r:embed="rId4"/>
          <a:srcRect r="48358"/>
          <a:stretch>
            <a:fillRect/>
          </a:stretch>
        </p:blipFill>
        <p:spPr bwMode="auto">
          <a:xfrm>
            <a:off x="5410200" y="3696891"/>
            <a:ext cx="3413373" cy="316110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12999" name="TextBox 17"/>
          <p:cNvSpPr txBox="1">
            <a:spLocks noChangeArrowheads="1"/>
          </p:cNvSpPr>
          <p:nvPr/>
        </p:nvSpPr>
        <p:spPr bwMode="auto">
          <a:xfrm>
            <a:off x="3124200" y="685800"/>
            <a:ext cx="3429000" cy="618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91" tIns="32146" rIns="64291" bIns="32146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 dirty="0"/>
              <a:t>1978 – </a:t>
            </a:r>
            <a:r>
              <a:rPr lang="en-US" sz="1800" dirty="0" err="1"/>
              <a:t>Feynmann</a:t>
            </a:r>
            <a:r>
              <a:rPr lang="en-US" sz="1800" dirty="0"/>
              <a:t>-Field model</a:t>
            </a:r>
          </a:p>
          <a:p>
            <a:pPr algn="l"/>
            <a:r>
              <a:rPr lang="en-US" sz="1800" dirty="0" smtClean="0"/>
              <a:t>predicts </a:t>
            </a:r>
            <a:r>
              <a:rPr lang="en-US" sz="1800" dirty="0"/>
              <a:t>a</a:t>
            </a:r>
            <a:r>
              <a:rPr lang="en-US" sz="1800" dirty="0" smtClean="0"/>
              <a:t> large </a:t>
            </a:r>
            <a:r>
              <a:rPr lang="en-US" sz="1800" dirty="0"/>
              <a:t>jet cross section </a:t>
            </a:r>
          </a:p>
        </p:txBody>
      </p:sp>
      <p:sp>
        <p:nvSpPr>
          <p:cNvPr id="213000" name="TextBox 18"/>
          <p:cNvSpPr txBox="1">
            <a:spLocks noChangeArrowheads="1"/>
          </p:cNvSpPr>
          <p:nvPr/>
        </p:nvSpPr>
        <p:spPr bwMode="auto">
          <a:xfrm>
            <a:off x="3714750" y="2089547"/>
            <a:ext cx="2250281" cy="326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91" tIns="32146" rIns="64291" bIns="32146">
            <a:prstTxWarp prst="textNoShape">
              <a:avLst/>
            </a:prstTxWarp>
            <a:spAutoFit/>
          </a:bodyPr>
          <a:lstStyle/>
          <a:p>
            <a:pPr algn="l"/>
            <a:r>
              <a:rPr lang="en-US" sz="1700" dirty="0"/>
              <a:t>2006 – CDF   1 fb</a:t>
            </a:r>
            <a:r>
              <a:rPr lang="en-US" sz="1700" baseline="30000" dirty="0"/>
              <a:t>-1</a:t>
            </a:r>
          </a:p>
        </p:txBody>
      </p:sp>
      <p:sp>
        <p:nvSpPr>
          <p:cNvPr id="213001" name="TextBox 19"/>
          <p:cNvSpPr txBox="1">
            <a:spLocks noChangeArrowheads="1"/>
          </p:cNvSpPr>
          <p:nvPr/>
        </p:nvSpPr>
        <p:spPr bwMode="auto">
          <a:xfrm>
            <a:off x="6554391" y="3321844"/>
            <a:ext cx="2589609" cy="249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91" tIns="32146" rIns="64291" bIns="32146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 smtClean="0"/>
              <a:t>2009/2010 </a:t>
            </a:r>
            <a:r>
              <a:rPr lang="en-US" dirty="0"/>
              <a:t>– LHC  </a:t>
            </a:r>
            <a:r>
              <a:rPr lang="en-US" b="1" dirty="0">
                <a:solidFill>
                  <a:srgbClr val="FF0000"/>
                </a:solidFill>
              </a:rPr>
              <a:t>10 pb</a:t>
            </a:r>
            <a:r>
              <a:rPr lang="en-US" b="1" baseline="30000" dirty="0">
                <a:solidFill>
                  <a:srgbClr val="FF0000"/>
                </a:solidFill>
              </a:rPr>
              <a:t>-1</a:t>
            </a:r>
          </a:p>
        </p:txBody>
      </p:sp>
      <p:sp>
        <p:nvSpPr>
          <p:cNvPr id="213002" name="Oval 20"/>
          <p:cNvSpPr>
            <a:spLocks noChangeArrowheads="1"/>
          </p:cNvSpPr>
          <p:nvPr/>
        </p:nvSpPr>
        <p:spPr bwMode="auto">
          <a:xfrm>
            <a:off x="2107406" y="3857625"/>
            <a:ext cx="482203" cy="375047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</p:spPr>
        <p:txBody>
          <a:bodyPr lIns="64291" tIns="32146" rIns="64291" bIns="32146">
            <a:prstTxWarp prst="textNoShape">
              <a:avLst/>
            </a:prstTxWarp>
          </a:bodyPr>
          <a:lstStyle/>
          <a:p>
            <a:endParaRPr lang="it-IT" sz="3000" dirty="0"/>
          </a:p>
        </p:txBody>
      </p:sp>
      <p:sp>
        <p:nvSpPr>
          <p:cNvPr id="213003" name="Oval 21"/>
          <p:cNvSpPr>
            <a:spLocks noChangeArrowheads="1"/>
          </p:cNvSpPr>
          <p:nvPr/>
        </p:nvSpPr>
        <p:spPr bwMode="auto">
          <a:xfrm>
            <a:off x="2803922" y="4661297"/>
            <a:ext cx="482203" cy="375047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</p:spPr>
        <p:txBody>
          <a:bodyPr lIns="64291" tIns="32146" rIns="64291" bIns="32146">
            <a:prstTxWarp prst="textNoShape">
              <a:avLst/>
            </a:prstTxWarp>
          </a:bodyPr>
          <a:lstStyle/>
          <a:p>
            <a:endParaRPr lang="it-IT" sz="3000" dirty="0"/>
          </a:p>
        </p:txBody>
      </p:sp>
      <p:sp>
        <p:nvSpPr>
          <p:cNvPr id="213004" name="Oval 22"/>
          <p:cNvSpPr>
            <a:spLocks noChangeArrowheads="1"/>
          </p:cNvSpPr>
          <p:nvPr/>
        </p:nvSpPr>
        <p:spPr bwMode="auto">
          <a:xfrm>
            <a:off x="5107781" y="4661297"/>
            <a:ext cx="482203" cy="375047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</p:spPr>
        <p:txBody>
          <a:bodyPr lIns="64291" tIns="32146" rIns="64291" bIns="32146">
            <a:prstTxWarp prst="textNoShape">
              <a:avLst/>
            </a:prstTxWarp>
          </a:bodyPr>
          <a:lstStyle/>
          <a:p>
            <a:endParaRPr lang="it-IT" sz="3000" dirty="0"/>
          </a:p>
        </p:txBody>
      </p:sp>
      <p:sp>
        <p:nvSpPr>
          <p:cNvPr id="213005" name="Oval 23"/>
          <p:cNvSpPr>
            <a:spLocks noChangeArrowheads="1"/>
          </p:cNvSpPr>
          <p:nvPr/>
        </p:nvSpPr>
        <p:spPr bwMode="auto">
          <a:xfrm>
            <a:off x="6822281" y="6322219"/>
            <a:ext cx="482203" cy="375047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</p:spPr>
        <p:txBody>
          <a:bodyPr lIns="64291" tIns="32146" rIns="64291" bIns="32146">
            <a:prstTxWarp prst="textNoShape">
              <a:avLst/>
            </a:prstTxWarp>
          </a:bodyPr>
          <a:lstStyle/>
          <a:p>
            <a:endParaRPr lang="it-IT" sz="3000" dirty="0"/>
          </a:p>
        </p:txBody>
      </p:sp>
      <p:sp>
        <p:nvSpPr>
          <p:cNvPr id="25" name="TextBox 24"/>
          <p:cNvSpPr txBox="1"/>
          <p:nvPr/>
        </p:nvSpPr>
        <p:spPr>
          <a:xfrm>
            <a:off x="6781800" y="4533393"/>
            <a:ext cx="1752600" cy="495807"/>
          </a:xfrm>
          <a:prstGeom prst="rect">
            <a:avLst/>
          </a:prstGeom>
          <a:solidFill>
            <a:schemeClr val="accent5">
              <a:lumMod val="85000"/>
              <a:alpha val="74000"/>
            </a:schemeClr>
          </a:solidFill>
        </p:spPr>
        <p:txBody>
          <a:bodyPr wrap="square" lIns="64291" tIns="32146" rIns="64291" bIns="32146">
            <a:spAutoFit/>
          </a:bodyPr>
          <a:lstStyle/>
          <a:p>
            <a:pPr>
              <a:defRPr/>
            </a:pPr>
            <a:r>
              <a:rPr lang="en-US" sz="1400" b="1" dirty="0" smtClean="0">
                <a:solidFill>
                  <a:srgbClr val="FF0000"/>
                </a:solidFill>
              </a:rPr>
              <a:t>New interactions could be visible</a:t>
            </a:r>
            <a:endParaRPr lang="en-US" sz="1400" b="1" dirty="0">
              <a:solidFill>
                <a:srgbClr val="FF0000"/>
              </a:solidFill>
            </a:endParaRPr>
          </a:p>
        </p:txBody>
      </p:sp>
      <p:cxnSp>
        <p:nvCxnSpPr>
          <p:cNvPr id="213007" name="Straight Arrow Connector 26"/>
          <p:cNvCxnSpPr>
            <a:cxnSpLocks noChangeShapeType="1"/>
          </p:cNvCxnSpPr>
          <p:nvPr/>
        </p:nvCxnSpPr>
        <p:spPr bwMode="auto">
          <a:xfrm rot="16200000" flipH="1">
            <a:off x="7893845" y="5212556"/>
            <a:ext cx="366711" cy="1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29" name="Bent Arrow 28"/>
          <p:cNvSpPr/>
          <p:nvPr/>
        </p:nvSpPr>
        <p:spPr bwMode="auto">
          <a:xfrm flipV="1">
            <a:off x="2321719" y="4286250"/>
            <a:ext cx="411882" cy="696516"/>
          </a:xfrm>
          <a:prstGeom prst="bentArrow">
            <a:avLst>
              <a:gd name="adj1" fmla="val 11232"/>
              <a:gd name="adj2" fmla="val 25000"/>
              <a:gd name="adj3" fmla="val 25000"/>
              <a:gd name="adj4" fmla="val 46045"/>
            </a:avLst>
          </a:prstGeom>
          <a:solidFill>
            <a:srgbClr val="FF00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4291" tIns="32146" rIns="64291" bIns="32146">
            <a:prstTxWarp prst="textNoShape">
              <a:avLst/>
            </a:prstTxWarp>
          </a:bodyPr>
          <a:lstStyle/>
          <a:p>
            <a:pPr>
              <a:defRPr/>
            </a:pPr>
            <a:endParaRPr lang="en-US" sz="3000" dirty="0">
              <a:latin typeface="Gill Sans" pitchFamily="-110" charset="0"/>
              <a:sym typeface="Gill Sans" pitchFamily="-110" charset="0"/>
            </a:endParaRPr>
          </a:p>
        </p:txBody>
      </p:sp>
      <p:sp>
        <p:nvSpPr>
          <p:cNvPr id="30" name="Bent Arrow 29"/>
          <p:cNvSpPr/>
          <p:nvPr/>
        </p:nvSpPr>
        <p:spPr bwMode="auto">
          <a:xfrm flipV="1">
            <a:off x="5322094" y="5304235"/>
            <a:ext cx="1393031" cy="1446609"/>
          </a:xfrm>
          <a:prstGeom prst="bentArrow">
            <a:avLst>
              <a:gd name="adj1" fmla="val 4634"/>
              <a:gd name="adj2" fmla="val 9446"/>
              <a:gd name="adj3" fmla="val 15574"/>
              <a:gd name="adj4" fmla="val 24365"/>
            </a:avLst>
          </a:prstGeom>
          <a:solidFill>
            <a:srgbClr val="FF00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4291" tIns="32146" rIns="64291" bIns="32146">
            <a:prstTxWarp prst="textNoShape">
              <a:avLst/>
            </a:prstTxWarp>
          </a:bodyPr>
          <a:lstStyle/>
          <a:p>
            <a:pPr>
              <a:defRPr/>
            </a:pPr>
            <a:endParaRPr lang="en-US" sz="3000" dirty="0">
              <a:latin typeface="Gill Sans" pitchFamily="-110" charset="0"/>
              <a:sym typeface="Gill Sans" pitchFamily="-110" charset="0"/>
            </a:endParaRPr>
          </a:p>
        </p:txBody>
      </p:sp>
      <p:sp>
        <p:nvSpPr>
          <p:cNvPr id="213010" name="TextBox 30"/>
          <p:cNvSpPr txBox="1">
            <a:spLocks noChangeArrowheads="1"/>
          </p:cNvSpPr>
          <p:nvPr/>
        </p:nvSpPr>
        <p:spPr bwMode="auto">
          <a:xfrm>
            <a:off x="0" y="4305226"/>
            <a:ext cx="2667000" cy="2157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b="1" dirty="0"/>
              <a:t>QCD just born!</a:t>
            </a:r>
          </a:p>
          <a:p>
            <a:pPr algn="l"/>
            <a:endParaRPr lang="en-US" sz="800" dirty="0"/>
          </a:p>
          <a:p>
            <a:pPr algn="l"/>
            <a:r>
              <a:rPr lang="en-US" sz="1400" dirty="0"/>
              <a:t>+ </a:t>
            </a:r>
            <a:r>
              <a:rPr lang="en-US" sz="1400" dirty="0" err="1"/>
              <a:t>PDFs</a:t>
            </a:r>
            <a:r>
              <a:rPr lang="en-US" sz="1400" dirty="0"/>
              <a:t> Q</a:t>
            </a:r>
            <a:r>
              <a:rPr lang="en-US" sz="1400" baseline="30000" dirty="0"/>
              <a:t>2</a:t>
            </a:r>
            <a:r>
              <a:rPr lang="en-US" sz="1400" dirty="0"/>
              <a:t> dependence predicted from QCD </a:t>
            </a:r>
          </a:p>
          <a:p>
            <a:pPr algn="l"/>
            <a:endParaRPr lang="en-US" sz="800" dirty="0"/>
          </a:p>
          <a:p>
            <a:pPr algn="l"/>
            <a:r>
              <a:rPr lang="en-US" sz="1400" dirty="0"/>
              <a:t>Quark &amp; Gluon Fragmentation Functions Q</a:t>
            </a:r>
            <a:r>
              <a:rPr lang="en-US" sz="1400" baseline="30000" dirty="0"/>
              <a:t>2 </a:t>
            </a:r>
            <a:r>
              <a:rPr lang="en-US" sz="1400" dirty="0"/>
              <a:t>dependence predicted from QCD</a:t>
            </a:r>
          </a:p>
          <a:p>
            <a:pPr algn="l"/>
            <a:endParaRPr lang="en-US" sz="800" dirty="0"/>
          </a:p>
          <a:p>
            <a:pPr algn="l"/>
            <a:r>
              <a:rPr lang="en-US" sz="1400" dirty="0"/>
              <a:t>Quark &amp; Gluon X-Sections Calculated from QCD</a:t>
            </a:r>
          </a:p>
        </p:txBody>
      </p:sp>
      <p:cxnSp>
        <p:nvCxnSpPr>
          <p:cNvPr id="213011" name="Straight Arrow Connector 32"/>
          <p:cNvCxnSpPr>
            <a:cxnSpLocks noChangeShapeType="1"/>
          </p:cNvCxnSpPr>
          <p:nvPr/>
        </p:nvCxnSpPr>
        <p:spPr bwMode="auto">
          <a:xfrm rot="5400000">
            <a:off x="419695" y="4045149"/>
            <a:ext cx="428625" cy="160734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</p:spPr>
      </p:cxnSp>
      <p:sp>
        <p:nvSpPr>
          <p:cNvPr id="20" name="Date Placeholder 19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r>
              <a:rPr lang="en-US" smtClean="0"/>
              <a:t>Antananarivo, August 24th 2009</a:t>
            </a:r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Paolo Bartalini (NTU)</a:t>
            </a:r>
            <a:endParaRPr lang="en-US"/>
          </a:p>
        </p:txBody>
      </p:sp>
      <p:sp>
        <p:nvSpPr>
          <p:cNvPr id="24" name="Rectangle 12"/>
          <p:cNvSpPr>
            <a:spLocks/>
          </p:cNvSpPr>
          <p:nvPr/>
        </p:nvSpPr>
        <p:spPr bwMode="auto">
          <a:xfrm rot="16200000">
            <a:off x="6953250" y="3054350"/>
            <a:ext cx="4025900" cy="355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1800" i="1" dirty="0">
                <a:solidFill>
                  <a:srgbClr val="FFFF66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CMS Physics Analysis Summary QCD-</a:t>
            </a:r>
            <a:r>
              <a:rPr lang="en-US" sz="1800" i="1" dirty="0" smtClean="0">
                <a:solidFill>
                  <a:srgbClr val="FFFF66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08-001</a:t>
            </a:r>
            <a:endParaRPr lang="en-US" sz="1800" i="1" dirty="0">
              <a:solidFill>
                <a:srgbClr val="FFFF66"/>
              </a:solidFill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9" name="Rectangle 1"/>
          <p:cNvSpPr>
            <a:spLocks/>
          </p:cNvSpPr>
          <p:nvPr/>
        </p:nvSpPr>
        <p:spPr bwMode="auto">
          <a:xfrm>
            <a:off x="104775" y="0"/>
            <a:ext cx="9039225" cy="5893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l"/>
            <a:r>
              <a:rPr lang="en-US" sz="3000" b="1" i="1" dirty="0">
                <a:solidFill>
                  <a:srgbClr val="0099CC"/>
                </a:solidFill>
              </a:rPr>
              <a:t>Inclusive Jet production –</a:t>
            </a:r>
            <a:r>
              <a:rPr lang="en-US" sz="3000" b="1" i="1" dirty="0" smtClean="0">
                <a:solidFill>
                  <a:srgbClr val="0099CC"/>
                </a:solidFill>
              </a:rPr>
              <a:t> EXP and TH uncertainties</a:t>
            </a:r>
            <a:endParaRPr lang="en-US" sz="3000" b="1" i="1" dirty="0">
              <a:solidFill>
                <a:srgbClr val="0099CC"/>
              </a:solidFill>
            </a:endParaRPr>
          </a:p>
        </p:txBody>
      </p:sp>
      <p:pic>
        <p:nvPicPr>
          <p:cNvPr id="214022" name="Picture 5"/>
          <p:cNvPicPr>
            <a:picLocks noChangeAspect="1" noChangeArrowheads="1"/>
          </p:cNvPicPr>
          <p:nvPr/>
        </p:nvPicPr>
        <p:blipFill>
          <a:blip r:embed="rId2"/>
          <a:srcRect l="75027" b="53935"/>
          <a:stretch>
            <a:fillRect/>
          </a:stretch>
        </p:blipFill>
        <p:spPr bwMode="auto">
          <a:xfrm>
            <a:off x="533400" y="1566714"/>
            <a:ext cx="3589734" cy="3414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14024" name="Picture 5"/>
          <p:cNvPicPr>
            <a:picLocks noChangeAspect="1" noChangeArrowheads="1"/>
          </p:cNvPicPr>
          <p:nvPr/>
        </p:nvPicPr>
        <p:blipFill>
          <a:blip r:embed="rId2"/>
          <a:srcRect l="74860" t="46065" b="6718"/>
          <a:stretch>
            <a:fillRect/>
          </a:stretch>
        </p:blipFill>
        <p:spPr bwMode="auto">
          <a:xfrm>
            <a:off x="4783931" y="1546622"/>
            <a:ext cx="3595316" cy="348257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14025" name="Rectangle 10"/>
          <p:cNvSpPr>
            <a:spLocks noChangeArrowheads="1"/>
          </p:cNvSpPr>
          <p:nvPr/>
        </p:nvSpPr>
        <p:spPr bwMode="auto">
          <a:xfrm>
            <a:off x="0" y="696516"/>
            <a:ext cx="7233047" cy="326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91" tIns="32146" rIns="64291" bIns="32146">
            <a:prstTxWarp prst="textNoShape">
              <a:avLst/>
            </a:prstTxWarp>
            <a:spAutoFit/>
          </a:bodyPr>
          <a:lstStyle/>
          <a:p>
            <a:pPr algn="l"/>
            <a:r>
              <a:rPr lang="en-US" sz="1700" b="1" dirty="0">
                <a:solidFill>
                  <a:srgbClr val="140041"/>
                </a:solidFill>
              </a:rPr>
              <a:t>Main experimental and theoretical sources of uncertainty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r>
              <a:rPr lang="en-US" smtClean="0"/>
              <a:t>Antananarivo, August 24th 2009</a:t>
            </a: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Paolo Bartalini (NTU)</a:t>
            </a:r>
            <a:endParaRPr lang="en-US"/>
          </a:p>
        </p:txBody>
      </p:sp>
      <p:sp>
        <p:nvSpPr>
          <p:cNvPr id="12" name="Rectangle 12"/>
          <p:cNvSpPr>
            <a:spLocks/>
          </p:cNvSpPr>
          <p:nvPr/>
        </p:nvSpPr>
        <p:spPr bwMode="auto">
          <a:xfrm rot="16200000">
            <a:off x="6953250" y="3054350"/>
            <a:ext cx="4025900" cy="355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1800" i="1" dirty="0">
                <a:solidFill>
                  <a:srgbClr val="FFFF66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CMS Physics Analysis Summary QCD-</a:t>
            </a:r>
            <a:r>
              <a:rPr lang="en-US" sz="1800" i="1" dirty="0" smtClean="0">
                <a:solidFill>
                  <a:srgbClr val="FFFF66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08-001</a:t>
            </a:r>
            <a:endParaRPr lang="en-US" sz="1800" i="1" dirty="0">
              <a:solidFill>
                <a:srgbClr val="FFFF66"/>
              </a:solidFill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Paolo Bartalini (NTU)</a:t>
            </a:r>
          </a:p>
        </p:txBody>
      </p:sp>
      <p:sp>
        <p:nvSpPr>
          <p:cNvPr id="9574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688975"/>
          </a:xfrm>
        </p:spPr>
        <p:txBody>
          <a:bodyPr rIns="134853" anchor="b"/>
          <a:lstStyle/>
          <a:p>
            <a:pPr eaLnBrk="1" hangingPunct="1"/>
            <a:r>
              <a:rPr lang="en-US" sz="3200" dirty="0"/>
              <a:t>CMS</a:t>
            </a:r>
            <a:r>
              <a:rPr lang="en-US" sz="3200" dirty="0" smtClean="0"/>
              <a:t> Detectors relevant for QCD</a:t>
            </a:r>
            <a:r>
              <a:rPr lang="en-US" sz="3200" dirty="0" smtClean="0"/>
              <a:t> </a:t>
            </a:r>
            <a:r>
              <a:rPr lang="en-US" sz="3200" dirty="0" smtClean="0"/>
              <a:t>M</a:t>
            </a:r>
            <a:r>
              <a:rPr lang="en-US" sz="3200" dirty="0" smtClean="0"/>
              <a:t>easurements</a:t>
            </a:r>
            <a:endParaRPr lang="en-US" dirty="0"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95744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685800"/>
            <a:ext cx="9144000" cy="3048000"/>
          </a:xfrm>
        </p:spPr>
        <p:txBody>
          <a:bodyPr rIns="134853"/>
          <a:lstStyle/>
          <a:p>
            <a:pPr marL="539750" indent="-482600" eaLnBrk="1" hangingPunct="1">
              <a:spcBef>
                <a:spcPts val="16000"/>
              </a:spcBef>
              <a:buSzPct val="75000"/>
            </a:pPr>
            <a:r>
              <a:rPr lang="en-US" sz="2400" dirty="0" smtClean="0">
                <a:solidFill>
                  <a:srgbClr val="ABD1FF"/>
                </a:solidFill>
              </a:rPr>
              <a:t>Basic </a:t>
            </a:r>
            <a:r>
              <a:rPr lang="en-US" sz="2400" dirty="0">
                <a:solidFill>
                  <a:srgbClr val="ABD1FF"/>
                </a:solidFill>
              </a:rPr>
              <a:t>performance numbers</a:t>
            </a:r>
          </a:p>
          <a:p>
            <a:pPr marL="1114425" lvl="1" indent="-406400" eaLnBrk="1" hangingPunct="1">
              <a:spcBef>
                <a:spcPts val="1800"/>
              </a:spcBef>
              <a:buSzPct val="69000"/>
            </a:pPr>
            <a:r>
              <a:rPr lang="en-US" sz="2000" dirty="0" smtClean="0">
                <a:ea typeface="ＭＳ Ｐゴシック" charset="-128"/>
              </a:rPr>
              <a:t>HCAL</a:t>
            </a:r>
          </a:p>
          <a:p>
            <a:pPr marL="1514475" lvl="2" indent="-406400" eaLnBrk="1" hangingPunct="1">
              <a:spcBef>
                <a:spcPts val="1800"/>
              </a:spcBef>
              <a:buSzPct val="69000"/>
            </a:pPr>
            <a:r>
              <a:rPr lang="en-US" sz="1800" dirty="0" smtClean="0">
                <a:ea typeface="ＭＳ Ｐゴシック" charset="-128"/>
              </a:rPr>
              <a:t>Cu (absorber) + Plastic (</a:t>
            </a:r>
            <a:r>
              <a:rPr lang="en-US" sz="1800" dirty="0" err="1" smtClean="0">
                <a:ea typeface="ＭＳ Ｐゴシック" charset="-128"/>
              </a:rPr>
              <a:t>scintillators</a:t>
            </a:r>
            <a:r>
              <a:rPr lang="en-US" sz="1800" dirty="0" smtClean="0">
                <a:ea typeface="ＭＳ Ｐゴシック" charset="-128"/>
              </a:rPr>
              <a:t>) </a:t>
            </a:r>
            <a:r>
              <a:rPr lang="en-US" sz="1800" dirty="0" smtClean="0"/>
              <a:t>up </a:t>
            </a:r>
            <a:r>
              <a:rPr lang="en-US" sz="1800" dirty="0" smtClean="0">
                <a:latin typeface="Times New Roman" charset="0"/>
                <a:ea typeface="ＭＳ Ｐゴシック" charset="-128"/>
                <a:cs typeface="ＭＳ Ｐゴシック" charset="-128"/>
              </a:rPr>
              <a:t>|</a:t>
            </a:r>
            <a:r>
              <a:rPr lang="en-US" sz="1800" dirty="0" err="1" smtClean="0">
                <a:latin typeface="Symbol" charset="2"/>
                <a:ea typeface="ＭＳ Ｐゴシック" charset="-128"/>
                <a:cs typeface="ＭＳ Ｐゴシック" charset="-128"/>
                <a:sym typeface="Symbol" charset="2"/>
              </a:rPr>
              <a:t></a:t>
            </a:r>
            <a:r>
              <a:rPr lang="en-US" sz="1800" dirty="0" smtClean="0">
                <a:latin typeface="Times New Roman" charset="0"/>
                <a:ea typeface="ＭＳ Ｐゴシック" charset="-128"/>
                <a:cs typeface="ＭＳ Ｐゴシック" charset="-128"/>
              </a:rPr>
              <a:t>| </a:t>
            </a:r>
            <a:r>
              <a:rPr lang="en-US" sz="1800" dirty="0" smtClean="0"/>
              <a:t>~ 3.0</a:t>
            </a:r>
            <a:r>
              <a:rPr lang="en-US" sz="1800" dirty="0" smtClean="0">
                <a:ea typeface="ＭＳ Ｐゴシック" charset="-128"/>
              </a:rPr>
              <a:t> </a:t>
            </a:r>
          </a:p>
          <a:p>
            <a:pPr marL="1114425" lvl="1" indent="-406400" eaLnBrk="1" hangingPunct="1">
              <a:spcBef>
                <a:spcPts val="1800"/>
              </a:spcBef>
              <a:buSzPct val="69000"/>
            </a:pPr>
            <a:r>
              <a:rPr lang="en-US" sz="2000" dirty="0" smtClean="0">
                <a:ea typeface="ＭＳ Ｐゴシック" charset="-128"/>
              </a:rPr>
              <a:t>ECAL </a:t>
            </a:r>
          </a:p>
          <a:p>
            <a:pPr marL="1514475" lvl="2" indent="-406400" eaLnBrk="1" hangingPunct="1">
              <a:spcBef>
                <a:spcPts val="1800"/>
              </a:spcBef>
              <a:buSzPct val="69000"/>
            </a:pPr>
            <a:r>
              <a:rPr lang="en-US" sz="1800" dirty="0" smtClean="0"/>
              <a:t>PbWO4 crystals up </a:t>
            </a:r>
            <a:r>
              <a:rPr lang="en-US" sz="1800" dirty="0" smtClean="0">
                <a:latin typeface="Times New Roman" charset="0"/>
                <a:ea typeface="ＭＳ Ｐゴシック" charset="-128"/>
                <a:cs typeface="ＭＳ Ｐゴシック" charset="-128"/>
              </a:rPr>
              <a:t>|</a:t>
            </a:r>
            <a:r>
              <a:rPr lang="en-US" sz="1800" dirty="0" err="1" smtClean="0">
                <a:latin typeface="Symbol" charset="2"/>
                <a:ea typeface="ＭＳ Ｐゴシック" charset="-128"/>
                <a:cs typeface="ＭＳ Ｐゴシック" charset="-128"/>
                <a:sym typeface="Symbol" charset="2"/>
              </a:rPr>
              <a:t></a:t>
            </a:r>
            <a:r>
              <a:rPr lang="en-US" sz="1800" dirty="0" smtClean="0">
                <a:latin typeface="Times New Roman" charset="0"/>
                <a:ea typeface="ＭＳ Ｐゴシック" charset="-128"/>
                <a:cs typeface="ＭＳ Ｐゴシック" charset="-128"/>
              </a:rPr>
              <a:t>| </a:t>
            </a:r>
            <a:r>
              <a:rPr lang="en-US" sz="1800" dirty="0" smtClean="0"/>
              <a:t> ~ 3.0</a:t>
            </a:r>
            <a:r>
              <a:rPr lang="en-US" sz="1800" dirty="0" smtClean="0">
                <a:ea typeface="ＭＳ Ｐゴシック" charset="-128"/>
              </a:rPr>
              <a:t> </a:t>
            </a:r>
          </a:p>
          <a:p>
            <a:pPr marL="1114425" lvl="1" indent="-406400" eaLnBrk="1" hangingPunct="1">
              <a:spcBef>
                <a:spcPts val="1800"/>
              </a:spcBef>
              <a:buSzPct val="69000"/>
            </a:pPr>
            <a:r>
              <a:rPr lang="en-US" sz="2000" dirty="0" smtClean="0">
                <a:ea typeface="ＭＳ Ｐゴシック" charset="-128"/>
              </a:rPr>
              <a:t>Tracker</a:t>
            </a:r>
          </a:p>
          <a:p>
            <a:pPr marL="1514475" lvl="2" indent="-406400" eaLnBrk="1" hangingPunct="1">
              <a:spcBef>
                <a:spcPts val="1800"/>
              </a:spcBef>
              <a:buSzPct val="69000"/>
            </a:pPr>
            <a:r>
              <a:rPr lang="en-US" sz="1800" dirty="0" smtClean="0">
                <a:ea typeface="ＭＳ Ｐゴシック" charset="-128"/>
              </a:rPr>
              <a:t>Si </a:t>
            </a:r>
            <a:r>
              <a:rPr lang="en-US" sz="1800" dirty="0" err="1" smtClean="0">
                <a:latin typeface="Symbol" charset="2"/>
                <a:ea typeface="ＭＳ Ｐゴシック" charset="-128"/>
                <a:cs typeface="Symbol" charset="2"/>
              </a:rPr>
              <a:t>m</a:t>
            </a:r>
            <a:r>
              <a:rPr lang="en-US" sz="1800" dirty="0" smtClean="0">
                <a:ea typeface="ＭＳ Ｐゴシック" charset="-128"/>
              </a:rPr>
              <a:t>-strip detectors + Pixel </a:t>
            </a:r>
            <a:r>
              <a:rPr lang="en-US" sz="1800" dirty="0" smtClean="0"/>
              <a:t>up </a:t>
            </a:r>
            <a:r>
              <a:rPr lang="en-US" sz="1800" dirty="0" smtClean="0">
                <a:latin typeface="Times New Roman" charset="0"/>
                <a:ea typeface="ＭＳ Ｐゴシック" charset="-128"/>
                <a:cs typeface="ＭＳ Ｐゴシック" charset="-128"/>
              </a:rPr>
              <a:t>|</a:t>
            </a:r>
            <a:r>
              <a:rPr lang="en-US" sz="1800" dirty="0" err="1" smtClean="0">
                <a:latin typeface="Symbol" charset="2"/>
                <a:ea typeface="ＭＳ Ｐゴシック" charset="-128"/>
                <a:cs typeface="ＭＳ Ｐゴシック" charset="-128"/>
                <a:sym typeface="Symbol" charset="2"/>
              </a:rPr>
              <a:t></a:t>
            </a:r>
            <a:r>
              <a:rPr lang="en-US" sz="1800" dirty="0" smtClean="0">
                <a:latin typeface="Times New Roman" charset="0"/>
                <a:ea typeface="ＭＳ Ｐゴシック" charset="-128"/>
                <a:cs typeface="ＭＳ Ｐゴシック" charset="-128"/>
              </a:rPr>
              <a:t>| </a:t>
            </a:r>
            <a:r>
              <a:rPr lang="en-US" sz="1800" dirty="0" smtClean="0"/>
              <a:t> ~ 2.4</a:t>
            </a:r>
            <a:r>
              <a:rPr lang="en-US" sz="1800" dirty="0" smtClean="0">
                <a:ea typeface="ＭＳ Ｐゴシック" charset="-128"/>
              </a:rPr>
              <a:t> </a:t>
            </a:r>
          </a:p>
          <a:p>
            <a:pPr marL="1514475" lvl="2" indent="-406400" eaLnBrk="1" hangingPunct="1">
              <a:spcBef>
                <a:spcPts val="1800"/>
              </a:spcBef>
              <a:buSzPct val="69000"/>
              <a:buNone/>
            </a:pPr>
            <a:endParaRPr lang="en-US" sz="1600" dirty="0" smtClean="0"/>
          </a:p>
        </p:txBody>
      </p:sp>
      <p:grpSp>
        <p:nvGrpSpPr>
          <p:cNvPr id="24" name="Group 23"/>
          <p:cNvGrpSpPr/>
          <p:nvPr/>
        </p:nvGrpSpPr>
        <p:grpSpPr>
          <a:xfrm>
            <a:off x="3200400" y="1210114"/>
            <a:ext cx="1905000" cy="542486"/>
            <a:chOff x="3200400" y="1143000"/>
            <a:chExt cx="1715911" cy="542486"/>
          </a:xfrm>
        </p:grpSpPr>
        <p:sp>
          <p:nvSpPr>
            <p:cNvPr id="957453" name="AutoShape 13"/>
            <p:cNvSpPr>
              <a:spLocks/>
            </p:cNvSpPr>
            <p:nvPr/>
          </p:nvSpPr>
          <p:spPr bwMode="auto">
            <a:xfrm>
              <a:off x="3200400" y="1146794"/>
              <a:ext cx="1715911" cy="538692"/>
            </a:xfrm>
            <a:prstGeom prst="roundRect">
              <a:avLst>
                <a:gd name="adj" fmla="val 2812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127000" dist="76199" dir="2700000" algn="ctr" rotWithShape="0">
                <a:schemeClr val="bg2">
                  <a:alpha val="75000"/>
                </a:schemeClr>
              </a:outerShdw>
            </a:effectLst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60434" name="Picture 1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265679" y="1143000"/>
              <a:ext cx="1604004" cy="5399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5" name="Text Box 100"/>
          <p:cNvSpPr txBox="1">
            <a:spLocks noChangeArrowheads="1"/>
          </p:cNvSpPr>
          <p:nvPr/>
        </p:nvSpPr>
        <p:spPr bwMode="auto">
          <a:xfrm>
            <a:off x="0" y="4572000"/>
            <a:ext cx="6477000" cy="1477328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sz="1800" dirty="0" smtClean="0">
                <a:latin typeface="+mn-lt"/>
                <a:ea typeface="ＭＳ Ｐゴシック" charset="-128"/>
                <a:cs typeface="ＭＳ Ｐゴシック" charset="-128"/>
              </a:rPr>
              <a:t>Complemented by </a:t>
            </a:r>
            <a:r>
              <a:rPr lang="en-US" sz="1800" dirty="0" smtClean="0">
                <a:solidFill>
                  <a:srgbClr val="FFFF00"/>
                </a:solidFill>
                <a:latin typeface="+mn-lt"/>
                <a:ea typeface="ＭＳ Ｐゴシック" charset="-128"/>
                <a:cs typeface="ＭＳ Ｐゴシック" charset="-128"/>
              </a:rPr>
              <a:t>the CMS </a:t>
            </a:r>
            <a:r>
              <a:rPr lang="en-US" sz="1800" dirty="0">
                <a:solidFill>
                  <a:srgbClr val="FFFF00"/>
                </a:solidFill>
                <a:latin typeface="+mn-lt"/>
                <a:ea typeface="ＭＳ Ｐゴシック" charset="-128"/>
                <a:cs typeface="ＭＳ Ｐゴシック" charset="-128"/>
              </a:rPr>
              <a:t>Forward detectors:</a:t>
            </a:r>
          </a:p>
          <a:p>
            <a:pPr algn="l" eaLnBrk="0" hangingPunct="0"/>
            <a:r>
              <a:rPr lang="en-US" sz="1800" dirty="0" err="1">
                <a:latin typeface="+mn-lt"/>
                <a:ea typeface="ＭＳ Ｐゴシック" charset="-128"/>
                <a:cs typeface="ＭＳ Ｐゴシック" charset="-128"/>
              </a:rPr>
              <a:t>Hadron</a:t>
            </a:r>
            <a:r>
              <a:rPr lang="en-US" sz="1800" dirty="0">
                <a:latin typeface="+mn-lt"/>
                <a:ea typeface="ＭＳ Ｐゴシック" charset="-128"/>
                <a:cs typeface="ＭＳ Ｐゴシック" charset="-128"/>
              </a:rPr>
              <a:t> Forward Calorimeter </a:t>
            </a:r>
            <a:r>
              <a:rPr lang="en-US" sz="1800" dirty="0">
                <a:solidFill>
                  <a:srgbClr val="FFFF00"/>
                </a:solidFill>
                <a:latin typeface="+mn-lt"/>
                <a:ea typeface="ＭＳ Ｐゴシック" charset="-128"/>
                <a:cs typeface="ＭＳ Ｐゴシック" charset="-128"/>
              </a:rPr>
              <a:t>HF</a:t>
            </a:r>
            <a:r>
              <a:rPr lang="en-US" sz="1800" dirty="0">
                <a:latin typeface="+mn-lt"/>
                <a:ea typeface="ＭＳ Ｐゴシック" charset="-128"/>
                <a:cs typeface="ＭＳ Ｐゴシック" charset="-128"/>
              </a:rPr>
              <a:t>: 3 ≤|</a:t>
            </a:r>
            <a:r>
              <a:rPr lang="en-US" sz="1800" dirty="0" err="1">
                <a:latin typeface="+mn-lt"/>
                <a:ea typeface="ＭＳ Ｐゴシック" charset="-128"/>
                <a:cs typeface="ＭＳ Ｐゴシック" charset="-128"/>
                <a:sym typeface="Symbol" charset="2"/>
              </a:rPr>
              <a:t></a:t>
            </a:r>
            <a:r>
              <a:rPr lang="en-US" sz="1800" dirty="0">
                <a:latin typeface="+mn-lt"/>
                <a:ea typeface="ＭＳ Ｐゴシック" charset="-128"/>
                <a:cs typeface="ＭＳ Ｐゴシック" charset="-128"/>
              </a:rPr>
              <a:t>| ≤ </a:t>
            </a:r>
            <a:r>
              <a:rPr lang="en-US" sz="1800" dirty="0" smtClean="0">
                <a:latin typeface="+mn-lt"/>
                <a:ea typeface="ＭＳ Ｐゴシック" charset="-128"/>
                <a:cs typeface="ＭＳ Ｐゴシック" charset="-128"/>
              </a:rPr>
              <a:t>5 </a:t>
            </a:r>
            <a:r>
              <a:rPr lang="en-US" sz="1800" dirty="0" err="1" smtClean="0">
                <a:solidFill>
                  <a:srgbClr val="FF3FFA"/>
                </a:solidFill>
                <a:latin typeface="+mn-lt"/>
                <a:ea typeface="ＭＳ Ｐゴシック" charset="-128"/>
                <a:cs typeface="ＭＳ Ｐゴシック" charset="-128"/>
                <a:sym typeface="Wingdings"/>
              </a:rPr>
              <a:t></a:t>
            </a:r>
            <a:r>
              <a:rPr lang="en-US" sz="1800" dirty="0" smtClean="0">
                <a:latin typeface="+mn-lt"/>
                <a:ea typeface="ＭＳ Ｐゴシック" charset="-128"/>
                <a:cs typeface="ＭＳ Ｐゴシック" charset="-128"/>
                <a:sym typeface="Wingdings"/>
              </a:rPr>
              <a:t> </a:t>
            </a:r>
            <a:r>
              <a:rPr lang="en-US" sz="1800" dirty="0" smtClean="0">
                <a:solidFill>
                  <a:srgbClr val="FF3FFA"/>
                </a:solidFill>
                <a:latin typeface="+mn-lt"/>
                <a:ea typeface="ＭＳ Ｐゴシック" charset="-128"/>
                <a:cs typeface="ＭＳ Ｐゴシック" charset="-128"/>
                <a:sym typeface="Wingdings"/>
              </a:rPr>
              <a:t>MB Trigger</a:t>
            </a:r>
            <a:endParaRPr lang="en-US" sz="1800" dirty="0" smtClean="0">
              <a:solidFill>
                <a:srgbClr val="FF3FFA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 algn="l" eaLnBrk="0" hangingPunct="0"/>
            <a:r>
              <a:rPr lang="en-US" sz="1800" dirty="0">
                <a:latin typeface="+mn-lt"/>
                <a:ea typeface="ＭＳ Ｐゴシック" charset="-128"/>
                <a:cs typeface="ＭＳ Ｐゴシック" charset="-128"/>
              </a:rPr>
              <a:t>Castor Calorimeter: 5.2 ≤|</a:t>
            </a:r>
            <a:r>
              <a:rPr lang="en-US" sz="1800" dirty="0" err="1">
                <a:latin typeface="+mn-lt"/>
                <a:ea typeface="ＭＳ Ｐゴシック" charset="-128"/>
                <a:cs typeface="ＭＳ Ｐゴシック" charset="-128"/>
                <a:sym typeface="Symbol" charset="2"/>
              </a:rPr>
              <a:t></a:t>
            </a:r>
            <a:r>
              <a:rPr lang="en-US" sz="1800" dirty="0">
                <a:latin typeface="+mn-lt"/>
                <a:ea typeface="ＭＳ Ｐゴシック" charset="-128"/>
                <a:cs typeface="ＭＳ Ｐゴシック" charset="-128"/>
              </a:rPr>
              <a:t>| ≤ 6.5</a:t>
            </a:r>
          </a:p>
          <a:p>
            <a:pPr algn="l" eaLnBrk="0" hangingPunct="0"/>
            <a:r>
              <a:rPr lang="en-US" sz="1800" dirty="0">
                <a:latin typeface="+mn-lt"/>
                <a:ea typeface="ＭＳ Ｐゴシック" charset="-128"/>
                <a:cs typeface="ＭＳ Ｐゴシック" charset="-128"/>
              </a:rPr>
              <a:t>Beam Scintillation counters </a:t>
            </a:r>
            <a:r>
              <a:rPr lang="en-US" sz="1800" dirty="0">
                <a:solidFill>
                  <a:srgbClr val="FFFF00"/>
                </a:solidFill>
                <a:latin typeface="+mn-lt"/>
                <a:ea typeface="ＭＳ Ｐゴシック" charset="-128"/>
                <a:cs typeface="ＭＳ Ｐゴシック" charset="-128"/>
              </a:rPr>
              <a:t>BSC</a:t>
            </a:r>
          </a:p>
          <a:p>
            <a:pPr algn="l" eaLnBrk="0" hangingPunct="0"/>
            <a:r>
              <a:rPr lang="en-US" sz="1800" dirty="0">
                <a:latin typeface="+mn-lt"/>
                <a:ea typeface="ＭＳ Ｐゴシック" charset="-128"/>
                <a:cs typeface="ＭＳ Ｐゴシック" charset="-128"/>
              </a:rPr>
              <a:t>Zero-Degree Calorimeter </a:t>
            </a:r>
            <a:r>
              <a:rPr lang="en-US" sz="1800" dirty="0" smtClean="0">
                <a:solidFill>
                  <a:srgbClr val="FFFF00"/>
                </a:solidFill>
                <a:latin typeface="+mn-lt"/>
                <a:ea typeface="ＭＳ Ｐゴシック" charset="-128"/>
                <a:cs typeface="ＭＳ Ｐゴシック" charset="-128"/>
              </a:rPr>
              <a:t>ZDC</a:t>
            </a:r>
            <a:endParaRPr lang="en-US" sz="1800" dirty="0">
              <a:solidFill>
                <a:srgbClr val="FFFF00"/>
              </a:solidFill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89" name="Text Box 80"/>
          <p:cNvSpPr txBox="1">
            <a:spLocks noChangeArrowheads="1"/>
          </p:cNvSpPr>
          <p:nvPr/>
        </p:nvSpPr>
        <p:spPr bwMode="auto">
          <a:xfrm>
            <a:off x="5105400" y="5481935"/>
            <a:ext cx="3429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/>
            <a:r>
              <a:rPr lang="fi-FI" sz="2400" dirty="0" err="1">
                <a:solidFill>
                  <a:srgbClr val="FFFF66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P</a:t>
            </a:r>
            <a:r>
              <a:rPr lang="fi-FI" sz="2400" baseline="-25000" dirty="0" err="1" smtClean="0">
                <a:solidFill>
                  <a:srgbClr val="FFFF66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T</a:t>
            </a:r>
            <a:r>
              <a:rPr lang="fi-FI" sz="2400" baseline="30000" dirty="0" err="1" smtClean="0">
                <a:solidFill>
                  <a:srgbClr val="FFFF66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max</a:t>
            </a:r>
            <a:r>
              <a:rPr lang="fi-FI" sz="2400" dirty="0" smtClean="0">
                <a:solidFill>
                  <a:srgbClr val="FFFF66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 </a:t>
            </a:r>
            <a:r>
              <a:rPr lang="en-US" sz="2400" dirty="0">
                <a:solidFill>
                  <a:srgbClr val="FFFF66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~ </a:t>
            </a:r>
            <a:r>
              <a:rPr lang="en-US" sz="2400" dirty="0" err="1">
                <a:solidFill>
                  <a:srgbClr val="FFFF66"/>
                </a:solidFill>
                <a:latin typeface="Comic Sans MS" charset="0"/>
                <a:ea typeface="ＭＳ Ｐゴシック" charset="-128"/>
                <a:cs typeface="ＭＳ Ｐゴシック" charset="-128"/>
                <a:sym typeface="Symbol" charset="2"/>
              </a:rPr>
              <a:t></a:t>
            </a:r>
            <a:r>
              <a:rPr lang="en-US" sz="2400" dirty="0" err="1">
                <a:solidFill>
                  <a:srgbClr val="FFFF66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s</a:t>
            </a:r>
            <a:r>
              <a:rPr lang="en-US" sz="2400" dirty="0">
                <a:solidFill>
                  <a:srgbClr val="FFFF66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 exp(</a:t>
            </a:r>
            <a:r>
              <a:rPr lang="en-US" sz="2400" dirty="0">
                <a:solidFill>
                  <a:srgbClr val="FFFF66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-</a:t>
            </a:r>
            <a:r>
              <a:rPr lang="en-US" sz="2400" dirty="0" err="1">
                <a:solidFill>
                  <a:srgbClr val="FFFF66"/>
                </a:solidFill>
                <a:latin typeface="Symbol" charset="2"/>
                <a:ea typeface="ＭＳ Ｐゴシック" charset="-128"/>
                <a:cs typeface="ＭＳ Ｐゴシック" charset="-128"/>
              </a:rPr>
              <a:t>h</a:t>
            </a:r>
            <a:r>
              <a:rPr lang="en-US" sz="2400" dirty="0">
                <a:solidFill>
                  <a:srgbClr val="FFFF66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)</a:t>
            </a:r>
            <a:endParaRPr lang="en-US" sz="2400" dirty="0">
              <a:solidFill>
                <a:srgbClr val="FFFF66"/>
              </a:solidFill>
              <a:latin typeface="Comic Sans MS" charset="0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3200400" y="2209800"/>
            <a:ext cx="1905000" cy="533400"/>
            <a:chOff x="4916311" y="1671576"/>
            <a:chExt cx="1715911" cy="538692"/>
          </a:xfrm>
        </p:grpSpPr>
        <p:sp>
          <p:nvSpPr>
            <p:cNvPr id="957456" name="AutoShape 16"/>
            <p:cNvSpPr>
              <a:spLocks/>
            </p:cNvSpPr>
            <p:nvPr/>
          </p:nvSpPr>
          <p:spPr bwMode="auto">
            <a:xfrm>
              <a:off x="4916311" y="1671576"/>
              <a:ext cx="1715911" cy="538692"/>
            </a:xfrm>
            <a:prstGeom prst="roundRect">
              <a:avLst>
                <a:gd name="adj" fmla="val 2812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127000" dist="76199" dir="2700000" algn="ctr" rotWithShape="0">
                <a:schemeClr val="bg2">
                  <a:alpha val="75000"/>
                </a:schemeClr>
              </a:outerShdw>
            </a:effectLst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pic>
          <p:nvPicPr>
            <p:cNvPr id="60432" name="Picture 1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975762" y="1706983"/>
              <a:ext cx="1594678" cy="489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2" name="Group 21"/>
          <p:cNvGrpSpPr/>
          <p:nvPr/>
        </p:nvGrpSpPr>
        <p:grpSpPr>
          <a:xfrm>
            <a:off x="3200400" y="3276600"/>
            <a:ext cx="1905000" cy="533400"/>
            <a:chOff x="6678850" y="2067376"/>
            <a:chExt cx="2312750" cy="536163"/>
          </a:xfrm>
        </p:grpSpPr>
        <p:sp>
          <p:nvSpPr>
            <p:cNvPr id="957459" name="AutoShape 19"/>
            <p:cNvSpPr>
              <a:spLocks/>
            </p:cNvSpPr>
            <p:nvPr/>
          </p:nvSpPr>
          <p:spPr bwMode="auto">
            <a:xfrm>
              <a:off x="6678850" y="2067376"/>
              <a:ext cx="2312750" cy="536163"/>
            </a:xfrm>
            <a:prstGeom prst="roundRect">
              <a:avLst>
                <a:gd name="adj" fmla="val 28301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127000" dist="76199" dir="2700000" algn="ctr" rotWithShape="0">
                <a:schemeClr val="bg2">
                  <a:alpha val="75000"/>
                </a:schemeClr>
              </a:outerShdw>
            </a:effectLst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pic>
          <p:nvPicPr>
            <p:cNvPr id="60430" name="Picture 20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747626" y="2125545"/>
              <a:ext cx="2188020" cy="424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9" name="Date Placeholder 4"/>
          <p:cNvSpPr>
            <a:spLocks noGrp="1"/>
          </p:cNvSpPr>
          <p:nvPr>
            <p:ph type="dt" sz="quarter" idx="11"/>
          </p:nvPr>
        </p:nvSpPr>
        <p:spPr>
          <a:xfrm>
            <a:off x="0" y="6381750"/>
            <a:ext cx="4267200" cy="476250"/>
          </a:xfrm>
        </p:spPr>
        <p:txBody>
          <a:bodyPr/>
          <a:lstStyle/>
          <a:p>
            <a:r>
              <a:rPr lang="en-US" dirty="0" smtClean="0"/>
              <a:t>Antananarivo, August 24</a:t>
            </a:r>
            <a:r>
              <a:rPr lang="en-US" baseline="30000" dirty="0" smtClean="0"/>
              <a:t>th</a:t>
            </a:r>
            <a:r>
              <a:rPr lang="en-US" dirty="0" smtClean="0"/>
              <a:t> 2009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Paolo Bartalini (NTU)</a:t>
            </a:r>
          </a:p>
        </p:txBody>
      </p:sp>
      <p:sp>
        <p:nvSpPr>
          <p:cNvPr id="76803" name="Date Placeholder 4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Antananarivo, August 24</a:t>
            </a:r>
            <a:r>
              <a:rPr lang="en-US" baseline="30000" dirty="0" smtClean="0"/>
              <a:t>th</a:t>
            </a:r>
            <a:r>
              <a:rPr lang="en-US" dirty="0" smtClean="0"/>
              <a:t> 2009</a:t>
            </a:r>
          </a:p>
        </p:txBody>
      </p:sp>
      <p:sp>
        <p:nvSpPr>
          <p:cNvPr id="11960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48200" y="0"/>
            <a:ext cx="4495800" cy="8382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Tracking </a:t>
            </a:r>
            <a:r>
              <a:rPr lang="en-US" sz="3200" dirty="0"/>
              <a:t>performances</a:t>
            </a:r>
            <a:endParaRPr lang="en-US" dirty="0"/>
          </a:p>
        </p:txBody>
      </p:sp>
      <p:sp>
        <p:nvSpPr>
          <p:cNvPr id="76805" name="Text Box 3"/>
          <p:cNvSpPr txBox="1">
            <a:spLocks noChangeArrowheads="1"/>
          </p:cNvSpPr>
          <p:nvPr/>
        </p:nvSpPr>
        <p:spPr bwMode="auto">
          <a:xfrm>
            <a:off x="4876800" y="1981200"/>
            <a:ext cx="4267200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sz="1800" dirty="0">
                <a:latin typeface="+mn-lt"/>
                <a:ea typeface="ＭＳ Ｐゴシック" charset="-128"/>
                <a:cs typeface="ＭＳ Ｐゴシック" charset="-128"/>
              </a:rPr>
              <a:t>Efficiency and fake performances at the LHC start-up are recovered using APE </a:t>
            </a:r>
            <a:r>
              <a:rPr lang="en-US" sz="1600" dirty="0">
                <a:latin typeface="+mn-lt"/>
                <a:ea typeface="ＭＳ Ｐゴシック" charset="-128"/>
                <a:cs typeface="ＭＳ Ｐゴシック" charset="-128"/>
              </a:rPr>
              <a:t>(error to the hits taking into account alignment precision)</a:t>
            </a:r>
            <a:endParaRPr lang="en-US" sz="1800" dirty="0">
              <a:latin typeface="+mn-lt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7680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381000"/>
            <a:ext cx="4383088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7" name="Text Box 5"/>
          <p:cNvSpPr txBox="1">
            <a:spLocks noChangeArrowheads="1"/>
          </p:cNvSpPr>
          <p:nvPr/>
        </p:nvSpPr>
        <p:spPr bwMode="auto">
          <a:xfrm>
            <a:off x="4876800" y="3200400"/>
            <a:ext cx="1969773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sz="1400" b="1" dirty="0">
                <a:solidFill>
                  <a:srgbClr val="FF0000"/>
                </a:solidFill>
                <a:latin typeface="+mn-lt"/>
                <a:ea typeface="ＭＳ Ｐゴシック" charset="-128"/>
                <a:cs typeface="ＭＳ Ｐゴシック" charset="-128"/>
              </a:rPr>
              <a:t>Ideal aligned detector</a:t>
            </a:r>
            <a:endParaRPr lang="en-US" sz="1400" b="1" dirty="0">
              <a:latin typeface="+mn-lt"/>
              <a:ea typeface="ＭＳ Ｐゴシック" charset="-128"/>
              <a:cs typeface="ＭＳ Ｐゴシック" charset="-128"/>
            </a:endParaRPr>
          </a:p>
          <a:p>
            <a:pPr algn="l" eaLnBrk="0" hangingPunct="0"/>
            <a:r>
              <a:rPr lang="en-US" sz="1400" b="1" dirty="0">
                <a:solidFill>
                  <a:srgbClr val="ABD1FF"/>
                </a:solidFill>
                <a:latin typeface="+mn-lt"/>
                <a:ea typeface="ＭＳ Ｐゴシック" charset="-128"/>
                <a:cs typeface="ＭＳ Ｐゴシック" charset="-128"/>
              </a:rPr>
              <a:t>Misaligned + APE</a:t>
            </a:r>
          </a:p>
          <a:p>
            <a:pPr algn="l" eaLnBrk="0" hangingPunct="0"/>
            <a:r>
              <a:rPr lang="en-US" sz="1400" b="1" dirty="0">
                <a:latin typeface="+mn-lt"/>
                <a:ea typeface="ＭＳ Ｐゴシック" charset="-128"/>
                <a:cs typeface="ＭＳ Ｐゴシック" charset="-128"/>
              </a:rPr>
              <a:t>Misaligned</a:t>
            </a:r>
          </a:p>
        </p:txBody>
      </p:sp>
      <p:sp>
        <p:nvSpPr>
          <p:cNvPr id="76808" name="Rectangle 6"/>
          <p:cNvSpPr>
            <a:spLocks noChangeArrowheads="1"/>
          </p:cNvSpPr>
          <p:nvPr/>
        </p:nvSpPr>
        <p:spPr bwMode="auto">
          <a:xfrm>
            <a:off x="4849813" y="1209675"/>
            <a:ext cx="18669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latin typeface="+mn-lt"/>
                <a:ea typeface="ＭＳ Ｐゴシック" charset="-128"/>
                <a:cs typeface="ＭＳ Ｐゴシック" charset="-128"/>
              </a:rPr>
              <a:t>MB and Jet events</a:t>
            </a:r>
            <a:endParaRPr lang="en-US" sz="1600" dirty="0" smtClean="0">
              <a:latin typeface="+mn-lt"/>
              <a:ea typeface="ＭＳ Ｐゴシック" charset="-128"/>
              <a:cs typeface="ＭＳ Ｐゴシック" charset="-128"/>
            </a:endParaRPr>
          </a:p>
          <a:p>
            <a:r>
              <a:rPr lang="en-US" sz="1600" dirty="0"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en-US" sz="1600" dirty="0" smtClean="0">
                <a:latin typeface="+mn-lt"/>
                <a:ea typeface="ＭＳ Ｐゴシック" charset="-128"/>
                <a:cs typeface="ＭＳ Ｐゴシック" charset="-128"/>
              </a:rPr>
              <a:t>1 </a:t>
            </a:r>
            <a:r>
              <a:rPr lang="en-US" sz="1600" dirty="0">
                <a:latin typeface="+mn-lt"/>
                <a:ea typeface="ＭＳ Ｐゴシック" charset="-128"/>
                <a:cs typeface="ＭＳ Ｐゴシック" charset="-128"/>
              </a:rPr>
              <a:t>pb</a:t>
            </a:r>
            <a:r>
              <a:rPr lang="en-US" sz="1600" baseline="30000" dirty="0">
                <a:latin typeface="+mn-lt"/>
                <a:ea typeface="ＭＳ Ｐゴシック" charset="-128"/>
                <a:cs typeface="ＭＳ Ｐゴシック" charset="-128"/>
              </a:rPr>
              <a:t>-1</a:t>
            </a:r>
            <a:endParaRPr lang="en-US" sz="1600" dirty="0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6809" name="Text Box 8"/>
          <p:cNvSpPr txBox="1">
            <a:spLocks noChangeArrowheads="1"/>
          </p:cNvSpPr>
          <p:nvPr/>
        </p:nvSpPr>
        <p:spPr bwMode="auto">
          <a:xfrm>
            <a:off x="4876800" y="4114800"/>
            <a:ext cx="4343400" cy="151067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 eaLnBrk="0" hangingPunct="0">
              <a:lnSpc>
                <a:spcPct val="110000"/>
              </a:lnSpc>
            </a:pPr>
            <a:r>
              <a:rPr lang="en-US" sz="1400" dirty="0" smtClean="0">
                <a:latin typeface="+mn-lt"/>
                <a:ea typeface="ＭＳ Ｐゴシック" charset="-128"/>
                <a:cs typeface="ＭＳ Ｐゴシック" charset="-128"/>
              </a:rPr>
              <a:t>CMS </a:t>
            </a:r>
            <a:r>
              <a:rPr lang="en-US" sz="1400" dirty="0">
                <a:latin typeface="+mn-lt"/>
                <a:ea typeface="ＭＳ Ｐゴシック" charset="-128"/>
                <a:cs typeface="ＭＳ Ｐゴシック" charset="-128"/>
              </a:rPr>
              <a:t>tracking</a:t>
            </a:r>
            <a:r>
              <a:rPr lang="en-US" sz="1400" dirty="0" smtClean="0">
                <a:latin typeface="+mn-lt"/>
                <a:ea typeface="ＭＳ Ｐゴシック" charset="-128"/>
                <a:cs typeface="ＭＳ Ｐゴシック" charset="-128"/>
              </a:rPr>
              <a:t> optimized </a:t>
            </a:r>
            <a:r>
              <a:rPr lang="en-US" sz="1400" dirty="0">
                <a:latin typeface="+mn-lt"/>
                <a:ea typeface="ＭＳ Ｐゴシック" charset="-128"/>
                <a:cs typeface="ＭＳ Ｐゴシック" charset="-128"/>
              </a:rPr>
              <a:t>for P</a:t>
            </a:r>
            <a:r>
              <a:rPr lang="en-US" sz="1400" baseline="-25000" dirty="0">
                <a:latin typeface="+mn-lt"/>
                <a:ea typeface="ＭＳ Ｐゴシック" charset="-128"/>
                <a:cs typeface="ＭＳ Ｐゴシック" charset="-128"/>
              </a:rPr>
              <a:t>T</a:t>
            </a:r>
            <a:r>
              <a:rPr lang="en-US" sz="1400" dirty="0">
                <a:latin typeface="+mn-lt"/>
                <a:ea typeface="ＭＳ Ｐゴシック" charset="-128"/>
                <a:cs typeface="ＭＳ Ｐゴシック" charset="-128"/>
              </a:rPr>
              <a:t>&gt;900 </a:t>
            </a:r>
            <a:r>
              <a:rPr lang="en-US" sz="1400" dirty="0" err="1" smtClean="0">
                <a:latin typeface="+mn-lt"/>
                <a:ea typeface="ＭＳ Ｐゴシック" charset="-128"/>
                <a:cs typeface="ＭＳ Ｐゴシック" charset="-128"/>
              </a:rPr>
              <a:t>MeV</a:t>
            </a:r>
            <a:r>
              <a:rPr lang="en-US" sz="1400" dirty="0" err="1" smtClean="0">
                <a:latin typeface="+mn-lt"/>
                <a:ea typeface="ＭＳ Ｐゴシック" charset="-128"/>
                <a:cs typeface="ＭＳ Ｐゴシック" charset="-128"/>
              </a:rPr>
              <a:t>/c</a:t>
            </a:r>
            <a:endParaRPr lang="en-US" sz="1400" dirty="0" smtClean="0">
              <a:latin typeface="+mn-lt"/>
              <a:ea typeface="ＭＳ Ｐゴシック" charset="-128"/>
              <a:cs typeface="ＭＳ Ｐゴシック" charset="-128"/>
            </a:endParaRPr>
          </a:p>
          <a:p>
            <a:pPr algn="l" eaLnBrk="0" hangingPunct="0">
              <a:lnSpc>
                <a:spcPct val="110000"/>
              </a:lnSpc>
            </a:pPr>
            <a:endParaRPr lang="en-US" sz="1400" dirty="0">
              <a:latin typeface="+mn-lt"/>
              <a:ea typeface="ＭＳ Ｐゴシック" charset="-128"/>
              <a:cs typeface="ＭＳ Ｐゴシック" charset="-128"/>
            </a:endParaRPr>
          </a:p>
          <a:p>
            <a:pPr algn="l" eaLnBrk="0" hangingPunct="0">
              <a:lnSpc>
                <a:spcPct val="110000"/>
              </a:lnSpc>
            </a:pPr>
            <a:r>
              <a:rPr lang="en-US" sz="1400" dirty="0">
                <a:latin typeface="+mn-lt"/>
                <a:ea typeface="ＭＳ Ｐゴシック" charset="-128"/>
                <a:cs typeface="ＭＳ Ｐゴシック" charset="-128"/>
              </a:rPr>
              <a:t>Seeding and tracking from 500 </a:t>
            </a:r>
            <a:r>
              <a:rPr lang="en-US" sz="1400" dirty="0" err="1" smtClean="0">
                <a:latin typeface="+mn-lt"/>
                <a:ea typeface="ＭＳ Ｐゴシック" charset="-128"/>
                <a:cs typeface="ＭＳ Ｐゴシック" charset="-128"/>
              </a:rPr>
              <a:t>MeV/c</a:t>
            </a:r>
            <a:r>
              <a:rPr lang="en-US" sz="1400" dirty="0" smtClean="0"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en-US" sz="1400" dirty="0">
                <a:latin typeface="+mn-lt"/>
                <a:ea typeface="ＭＳ Ｐゴシック" charset="-128"/>
                <a:cs typeface="ＭＳ Ｐゴシック" charset="-128"/>
              </a:rPr>
              <a:t>is also possible with sufficient high efficiency (&gt;70%)  and fakes under control (&lt;2%)</a:t>
            </a:r>
            <a:endParaRPr lang="en-US" sz="1400" dirty="0" smtClean="0">
              <a:latin typeface="+mn-lt"/>
              <a:ea typeface="ＭＳ Ｐゴシック" charset="-128"/>
              <a:cs typeface="ＭＳ Ｐゴシック" charset="-128"/>
            </a:endParaRPr>
          </a:p>
          <a:p>
            <a:pPr algn="l" eaLnBrk="0" hangingPunct="0">
              <a:lnSpc>
                <a:spcPct val="110000"/>
              </a:lnSpc>
            </a:pPr>
            <a:endParaRPr lang="en-US" sz="1400" dirty="0"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" name="Rectangle 16"/>
          <p:cNvSpPr>
            <a:spLocks/>
          </p:cNvSpPr>
          <p:nvPr/>
        </p:nvSpPr>
        <p:spPr bwMode="auto">
          <a:xfrm rot="16200000">
            <a:off x="2852738" y="2938462"/>
            <a:ext cx="3611562" cy="325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defTabSz="642938"/>
            <a:r>
              <a:rPr lang="en-US" sz="1600" i="1" dirty="0">
                <a:solidFill>
                  <a:srgbClr val="0099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CMS Physics Analysis Summary QCD-07-003</a:t>
            </a:r>
            <a:endParaRPr lang="en-US" sz="1600" i="1" dirty="0">
              <a:solidFill>
                <a:srgbClr val="0000CC"/>
              </a:solidFill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Paolo Bartalini (NTU)</a:t>
            </a:r>
            <a:endParaRPr lang="en-US" dirty="0" smtClean="0"/>
          </a:p>
        </p:txBody>
      </p:sp>
      <p:sp>
        <p:nvSpPr>
          <p:cNvPr id="68613" name="Text Box 3"/>
          <p:cNvSpPr txBox="1">
            <a:spLocks noChangeArrowheads="1"/>
          </p:cNvSpPr>
          <p:nvPr/>
        </p:nvSpPr>
        <p:spPr bwMode="auto">
          <a:xfrm>
            <a:off x="2133600" y="76200"/>
            <a:ext cx="7010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sz="2400" b="1" dirty="0" smtClean="0">
                <a:solidFill>
                  <a:srgbClr val="AEFF45"/>
                </a:solidFill>
                <a:latin typeface="+mn-lt"/>
                <a:ea typeface="ＭＳ Ｐゴシック" charset="-128"/>
                <a:cs typeface="ＭＳ Ｐゴシック" charset="-128"/>
              </a:rPr>
              <a:t>Based </a:t>
            </a:r>
            <a:r>
              <a:rPr lang="en-US" sz="2400" b="1" dirty="0">
                <a:solidFill>
                  <a:srgbClr val="AEFF45"/>
                </a:solidFill>
                <a:latin typeface="+mn-lt"/>
                <a:ea typeface="ＭＳ Ｐゴシック" charset="-128"/>
                <a:cs typeface="ＭＳ Ｐゴシック" charset="-128"/>
              </a:rPr>
              <a:t>on </a:t>
            </a:r>
            <a:r>
              <a:rPr lang="en-US" sz="2400" b="1" dirty="0" err="1">
                <a:solidFill>
                  <a:srgbClr val="AEFF45"/>
                </a:solidFill>
                <a:latin typeface="+mn-lt"/>
                <a:ea typeface="ＭＳ Ｐゴシック" charset="-128"/>
                <a:cs typeface="ＭＳ Ｐゴシック" charset="-128"/>
              </a:rPr>
              <a:t>Hadron</a:t>
            </a:r>
            <a:r>
              <a:rPr lang="en-US" sz="2400" b="1" dirty="0">
                <a:solidFill>
                  <a:srgbClr val="AEFF45"/>
                </a:solidFill>
                <a:latin typeface="+mn-lt"/>
                <a:ea typeface="ＭＳ Ｐゴシック" charset="-128"/>
                <a:cs typeface="ＭＳ Ｐゴシック" charset="-128"/>
              </a:rPr>
              <a:t> Forward (HF) Calorimeter</a:t>
            </a:r>
          </a:p>
        </p:txBody>
      </p:sp>
      <p:sp>
        <p:nvSpPr>
          <p:cNvPr id="68614" name="Rectangle 4"/>
          <p:cNvSpPr>
            <a:spLocks noGrp="1" noChangeArrowheads="1"/>
          </p:cNvSpPr>
          <p:nvPr/>
        </p:nvSpPr>
        <p:spPr bwMode="auto">
          <a:xfrm>
            <a:off x="5181600" y="4343400"/>
            <a:ext cx="3810000" cy="2057400"/>
          </a:xfrm>
          <a:prstGeom prst="rect">
            <a:avLst/>
          </a:prstGeom>
          <a:solidFill>
            <a:srgbClr val="FFFF66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l" eaLnBrk="0" hangingPunct="0"/>
            <a:r>
              <a:rPr lang="en-US" sz="1500" dirty="0" smtClean="0">
                <a:solidFill>
                  <a:schemeClr val="bg2"/>
                </a:solidFill>
                <a:latin typeface="Verdana" charset="0"/>
                <a:ea typeface="ＭＳ Ｐゴシック" charset="-128"/>
                <a:cs typeface="ＭＳ Ｐゴシック" charset="-128"/>
              </a:rPr>
              <a:t>Can handle both Single and Double Sided Requests on # of HF Towers.</a:t>
            </a:r>
            <a:br>
              <a:rPr lang="en-US" sz="1500" dirty="0" smtClean="0">
                <a:solidFill>
                  <a:schemeClr val="bg2"/>
                </a:solidFill>
                <a:latin typeface="Verdana" charset="0"/>
                <a:ea typeface="ＭＳ Ｐゴシック" charset="-128"/>
                <a:cs typeface="ＭＳ Ｐゴシック" charset="-128"/>
              </a:rPr>
            </a:br>
            <a:r>
              <a:rPr lang="en-US" sz="1500" dirty="0" smtClean="0">
                <a:solidFill>
                  <a:schemeClr val="bg2"/>
                </a:solidFill>
                <a:latin typeface="Verdana" charset="0"/>
                <a:ea typeface="ＭＳ Ｐゴシック" charset="-128"/>
                <a:cs typeface="ＭＳ Ｐゴシック" charset="-128"/>
              </a:rPr>
              <a:t>Example of working point (Single) </a:t>
            </a:r>
            <a:r>
              <a:rPr lang="en-US" sz="1500" dirty="0" err="1" smtClean="0">
                <a:solidFill>
                  <a:schemeClr val="bg2"/>
                </a:solidFill>
                <a:latin typeface="Verdana" charset="0"/>
                <a:ea typeface="ＭＳ Ｐゴシック" charset="-128"/>
                <a:cs typeface="ＭＳ Ｐゴシック" charset="-128"/>
                <a:sym typeface="Wingdings"/>
              </a:rPr>
              <a:t></a:t>
            </a:r>
            <a:endParaRPr lang="en-US" sz="1500" dirty="0" smtClean="0">
              <a:solidFill>
                <a:schemeClr val="bg2"/>
              </a:solidFill>
              <a:latin typeface="Verdana" charset="0"/>
              <a:ea typeface="ＭＳ Ｐゴシック" charset="-128"/>
              <a:cs typeface="ＭＳ Ｐゴシック" charset="-128"/>
            </a:endParaRPr>
          </a:p>
          <a:p>
            <a:pPr algn="l"/>
            <a:r>
              <a:rPr lang="en-US" sz="1600" b="1" dirty="0" smtClean="0">
                <a:solidFill>
                  <a:srgbClr val="FF0000"/>
                </a:solidFill>
              </a:rPr>
              <a:t>81% Non-Diffractive</a:t>
            </a:r>
          </a:p>
          <a:p>
            <a:pPr algn="l"/>
            <a:r>
              <a:rPr lang="en-US" sz="1600" b="1" dirty="0" smtClean="0">
                <a:solidFill>
                  <a:srgbClr val="FF0000"/>
                </a:solidFill>
              </a:rPr>
              <a:t>15% Single-Diffractive</a:t>
            </a:r>
          </a:p>
          <a:p>
            <a:pPr algn="l"/>
            <a:r>
              <a:rPr lang="en-US" sz="1600" b="1" dirty="0" smtClean="0">
                <a:solidFill>
                  <a:srgbClr val="FF0000"/>
                </a:solidFill>
              </a:rPr>
              <a:t>15% Double-Diffractive</a:t>
            </a:r>
          </a:p>
          <a:p>
            <a:pPr algn="l"/>
            <a:endParaRPr lang="en-US" sz="1400" dirty="0" smtClean="0">
              <a:solidFill>
                <a:srgbClr val="FF0000"/>
              </a:solidFill>
            </a:endParaRPr>
          </a:p>
          <a:p>
            <a:pPr algn="l"/>
            <a:r>
              <a:rPr lang="en-US" sz="1400" dirty="0" smtClean="0">
                <a:solidFill>
                  <a:srgbClr val="660066"/>
                </a:solidFill>
                <a:latin typeface="Verdana" charset="0"/>
                <a:ea typeface="ＭＳ Ｐゴシック" charset="-128"/>
                <a:cs typeface="ＭＳ Ｐゴシック" charset="-128"/>
              </a:rPr>
              <a:t>Double requests get rid of Single </a:t>
            </a:r>
            <a:r>
              <a:rPr lang="en-US" sz="1400" dirty="0" err="1" smtClean="0">
                <a:solidFill>
                  <a:srgbClr val="660066"/>
                </a:solidFill>
                <a:latin typeface="Verdana" charset="0"/>
                <a:ea typeface="ＭＳ Ｐゴシック" charset="-128"/>
                <a:cs typeface="ＭＳ Ｐゴシック" charset="-128"/>
              </a:rPr>
              <a:t>Diffr</a:t>
            </a:r>
            <a:r>
              <a:rPr lang="en-US" sz="1400" dirty="0" smtClean="0">
                <a:solidFill>
                  <a:srgbClr val="660066"/>
                </a:solidFill>
                <a:latin typeface="Verdana" charset="0"/>
                <a:ea typeface="ＭＳ Ｐゴシック" charset="-128"/>
                <a:cs typeface="ＭＳ Ｐゴシック" charset="-128"/>
              </a:rPr>
              <a:t>.</a:t>
            </a:r>
            <a:endParaRPr lang="en-US" sz="1400" dirty="0" smtClean="0">
              <a:solidFill>
                <a:srgbClr val="660066"/>
              </a:solidFill>
            </a:endParaRPr>
          </a:p>
          <a:p>
            <a:pPr algn="l"/>
            <a:endParaRPr lang="en-US" sz="1600" dirty="0">
              <a:solidFill>
                <a:srgbClr val="FF0000"/>
              </a:solidFill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8615" name="Text Box 5"/>
          <p:cNvSpPr txBox="1">
            <a:spLocks noChangeArrowheads="1"/>
          </p:cNvSpPr>
          <p:nvPr/>
        </p:nvSpPr>
        <p:spPr bwMode="auto">
          <a:xfrm>
            <a:off x="3792220" y="1219200"/>
            <a:ext cx="1313180" cy="1077218"/>
          </a:xfrm>
          <a:prstGeom prst="rect">
            <a:avLst/>
          </a:prstGeom>
          <a:noFill/>
          <a:ln w="28575">
            <a:solidFill>
              <a:srgbClr val="993366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600" dirty="0">
                <a:latin typeface="Verdana" charset="0"/>
                <a:ea typeface="ＭＳ Ｐゴシック" charset="-128"/>
                <a:cs typeface="ＭＳ Ｐゴシック" charset="-128"/>
              </a:rPr>
              <a:t>Using</a:t>
            </a:r>
            <a:r>
              <a:rPr lang="en-US" sz="1600" dirty="0" smtClean="0">
                <a:latin typeface="Verdana" charset="0"/>
                <a:ea typeface="ＭＳ Ｐゴシック" charset="-128"/>
                <a:cs typeface="ＭＳ Ｐゴシック" charset="-128"/>
              </a:rPr>
              <a:t> </a:t>
            </a:r>
          </a:p>
          <a:p>
            <a:pPr eaLnBrk="0" hangingPunct="0"/>
            <a:r>
              <a:rPr lang="en-US" sz="1600" dirty="0" smtClean="0">
                <a:latin typeface="Verdana" charset="0"/>
                <a:ea typeface="ＭＳ Ｐゴシック" charset="-128"/>
                <a:cs typeface="ＭＳ Ｐゴシック" charset="-128"/>
              </a:rPr>
              <a:t>towers </a:t>
            </a:r>
          </a:p>
          <a:p>
            <a:pPr eaLnBrk="0" hangingPunct="0"/>
            <a:r>
              <a:rPr lang="en-US" sz="1600" dirty="0" smtClean="0">
                <a:latin typeface="Verdana" charset="0"/>
                <a:ea typeface="ＭＳ Ｐゴシック" charset="-128"/>
                <a:cs typeface="ＭＳ Ｐゴシック" charset="-128"/>
              </a:rPr>
              <a:t>fired </a:t>
            </a:r>
          </a:p>
          <a:p>
            <a:pPr eaLnBrk="0" hangingPunct="0"/>
            <a:r>
              <a:rPr lang="en-US" sz="1600" dirty="0" smtClean="0">
                <a:latin typeface="Verdana" charset="0"/>
                <a:ea typeface="ＭＳ Ｐゴシック" charset="-128"/>
                <a:cs typeface="ＭＳ Ｐゴシック" charset="-128"/>
              </a:rPr>
              <a:t>E</a:t>
            </a:r>
            <a:r>
              <a:rPr lang="en-US" sz="1600" dirty="0">
                <a:latin typeface="Verdana" charset="0"/>
                <a:ea typeface="ＭＳ Ｐゴシック" charset="-128"/>
                <a:cs typeface="ＭＳ Ｐゴシック" charset="-128"/>
              </a:rPr>
              <a:t>&gt;1.4 </a:t>
            </a:r>
            <a:r>
              <a:rPr lang="en-US" sz="1600" dirty="0" err="1">
                <a:latin typeface="Verdana" charset="0"/>
                <a:ea typeface="ＭＳ Ｐゴシック" charset="-128"/>
                <a:cs typeface="ＭＳ Ｐゴシック" charset="-128"/>
              </a:rPr>
              <a:t>GeV</a:t>
            </a:r>
            <a:endParaRPr lang="en-US" sz="1600" dirty="0"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8617" name="Text Box 7"/>
          <p:cNvSpPr txBox="1">
            <a:spLocks noChangeArrowheads="1"/>
          </p:cNvSpPr>
          <p:nvPr/>
        </p:nvSpPr>
        <p:spPr bwMode="auto">
          <a:xfrm>
            <a:off x="-8163" y="990600"/>
            <a:ext cx="1904287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sz="1600" dirty="0">
                <a:latin typeface="Verdana" charset="0"/>
                <a:ea typeface="ＭＳ Ｐゴシック" charset="-128"/>
                <a:cs typeface="ＭＳ Ｐゴシック" charset="-128"/>
              </a:rPr>
              <a:t>3&lt;|</a:t>
            </a:r>
            <a:r>
              <a:rPr lang="en-US" sz="1600" dirty="0" err="1">
                <a:latin typeface="Symbol" charset="2"/>
                <a:ea typeface="ＭＳ Ｐゴシック" charset="-128"/>
                <a:cs typeface="ＭＳ Ｐゴシック" charset="-128"/>
                <a:sym typeface="Symbol" charset="2"/>
              </a:rPr>
              <a:t></a:t>
            </a:r>
            <a:r>
              <a:rPr lang="en-US" sz="1600" dirty="0">
                <a:latin typeface="Verdana" charset="0"/>
                <a:ea typeface="ＭＳ Ｐゴシック" charset="-128"/>
                <a:cs typeface="ＭＳ Ｐゴシック" charset="-128"/>
              </a:rPr>
              <a:t>|&lt;</a:t>
            </a:r>
            <a:r>
              <a:rPr lang="en-US" sz="1600" dirty="0" smtClean="0">
                <a:latin typeface="Verdana" charset="0"/>
                <a:ea typeface="ＭＳ Ｐゴシック" charset="-128"/>
                <a:cs typeface="ＭＳ Ｐゴシック" charset="-128"/>
              </a:rPr>
              <a:t>5</a:t>
            </a:r>
          </a:p>
          <a:p>
            <a:pPr algn="l" eaLnBrk="0" hangingPunct="0"/>
            <a:r>
              <a:rPr lang="en-US" sz="1600" dirty="0">
                <a:latin typeface="Verdana" charset="0"/>
                <a:ea typeface="ＭＳ Ｐゴシック" charset="-128"/>
                <a:cs typeface="ＭＳ Ｐゴシック" charset="-128"/>
              </a:rPr>
              <a:t>18 wedges/</a:t>
            </a:r>
            <a:r>
              <a:rPr lang="en-US" sz="1600" dirty="0" smtClean="0">
                <a:latin typeface="Verdana" charset="0"/>
                <a:ea typeface="ＭＳ Ｐゴシック" charset="-128"/>
                <a:cs typeface="ＭＳ Ｐゴシック" charset="-128"/>
              </a:rPr>
              <a:t>side</a:t>
            </a:r>
          </a:p>
          <a:p>
            <a:pPr algn="l" eaLnBrk="0" hangingPunct="0"/>
            <a:r>
              <a:rPr lang="en-US" sz="1600" dirty="0">
                <a:latin typeface="Verdana" charset="0"/>
                <a:ea typeface="ＭＳ Ｐゴシック" charset="-128"/>
                <a:cs typeface="ＭＳ Ｐゴシック" charset="-128"/>
              </a:rPr>
              <a:t>0.175x0.175</a:t>
            </a:r>
            <a:r>
              <a:rPr lang="en-US" sz="1600" dirty="0" smtClean="0">
                <a:latin typeface="Verdana" charset="0"/>
                <a:ea typeface="ＭＳ Ｐゴシック" charset="-128"/>
                <a:cs typeface="ＭＳ Ｐゴシック" charset="-128"/>
              </a:rPr>
              <a:t> </a:t>
            </a:r>
            <a:r>
              <a:rPr lang="en-US" sz="1600" dirty="0" err="1" smtClean="0">
                <a:latin typeface="Symbol" charset="2"/>
                <a:ea typeface="ＭＳ Ｐゴシック" charset="-128"/>
                <a:cs typeface="Symbol" charset="2"/>
              </a:rPr>
              <a:t>h-f</a:t>
            </a:r>
            <a:endParaRPr lang="en-US" sz="1600" dirty="0" smtClean="0">
              <a:latin typeface="Symbol" charset="2"/>
              <a:ea typeface="ＭＳ Ｐゴシック" charset="-128"/>
              <a:cs typeface="Symbol" charset="2"/>
            </a:endParaRPr>
          </a:p>
          <a:p>
            <a:pPr algn="l"/>
            <a:r>
              <a:rPr lang="en-US" sz="1600" dirty="0" smtClean="0">
                <a:solidFill>
                  <a:srgbClr val="CCFF66"/>
                </a:solidFill>
              </a:rPr>
              <a:t>Noise per </a:t>
            </a:r>
          </a:p>
          <a:p>
            <a:pPr algn="l"/>
            <a:r>
              <a:rPr lang="en-US" sz="1600" dirty="0" smtClean="0">
                <a:solidFill>
                  <a:srgbClr val="CCFF66"/>
                </a:solidFill>
              </a:rPr>
              <a:t>Tower &lt;&lt; 1 </a:t>
            </a:r>
            <a:r>
              <a:rPr lang="en-US" sz="1600" dirty="0" err="1" smtClean="0">
                <a:solidFill>
                  <a:srgbClr val="CCFF66"/>
                </a:solidFill>
              </a:rPr>
              <a:t>GeV</a:t>
            </a:r>
            <a:r>
              <a:rPr lang="en-US" sz="1600" dirty="0" smtClean="0">
                <a:solidFill>
                  <a:srgbClr val="CCFF66"/>
                </a:solidFill>
              </a:rPr>
              <a:t>:</a:t>
            </a:r>
          </a:p>
          <a:p>
            <a:pPr algn="l"/>
            <a:r>
              <a:rPr lang="en-US" sz="1600" dirty="0" smtClean="0">
                <a:solidFill>
                  <a:srgbClr val="CCFF66"/>
                </a:solidFill>
              </a:rPr>
              <a:t>HF is a good </a:t>
            </a:r>
          </a:p>
          <a:p>
            <a:pPr algn="l"/>
            <a:r>
              <a:rPr lang="en-US" sz="1600" dirty="0" smtClean="0">
                <a:solidFill>
                  <a:srgbClr val="CCFF66"/>
                </a:solidFill>
              </a:rPr>
              <a:t>particle counter!</a:t>
            </a:r>
            <a:endParaRPr lang="en-US" sz="1600" dirty="0" smtClean="0"/>
          </a:p>
          <a:p>
            <a:pPr algn="l" eaLnBrk="0" hangingPunct="0"/>
            <a:endParaRPr lang="en-US" sz="1600" dirty="0">
              <a:latin typeface="Symbol" charset="2"/>
              <a:ea typeface="ＭＳ Ｐゴシック" charset="-128"/>
              <a:cs typeface="Symbol" charset="2"/>
            </a:endParaRPr>
          </a:p>
        </p:txBody>
      </p:sp>
      <p:sp>
        <p:nvSpPr>
          <p:cNvPr id="68618" name="Text Box 8"/>
          <p:cNvSpPr txBox="1">
            <a:spLocks noChangeArrowheads="1"/>
          </p:cNvSpPr>
          <p:nvPr/>
        </p:nvSpPr>
        <p:spPr bwMode="auto">
          <a:xfrm>
            <a:off x="0" y="0"/>
            <a:ext cx="2057400" cy="547688"/>
          </a:xfrm>
          <a:prstGeom prst="rect">
            <a:avLst/>
          </a:prstGeom>
          <a:noFill/>
          <a:ln w="28575">
            <a:solidFill>
              <a:srgbClr val="993366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>
                <a:ea typeface="Arial" charset="0"/>
                <a:cs typeface="Arial" charset="0"/>
              </a:rPr>
              <a:t>MB Trigger</a:t>
            </a:r>
            <a:endParaRPr lang="it-IT" sz="1800">
              <a:latin typeface="Verdana" charset="0"/>
              <a:ea typeface="Arial" charset="0"/>
              <a:cs typeface="Arial" charset="0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828800" y="623888"/>
            <a:ext cx="1981200" cy="2271713"/>
            <a:chOff x="816" y="2793"/>
            <a:chExt cx="1248" cy="1431"/>
          </a:xfrm>
        </p:grpSpPr>
        <p:pic>
          <p:nvPicPr>
            <p:cNvPr id="68627" name="Picture 1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16" y="3024"/>
              <a:ext cx="1170" cy="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8628" name="Text Box 11"/>
            <p:cNvSpPr txBox="1">
              <a:spLocks noChangeArrowheads="1"/>
            </p:cNvSpPr>
            <p:nvPr/>
          </p:nvSpPr>
          <p:spPr bwMode="auto">
            <a:xfrm>
              <a:off x="828" y="2793"/>
              <a:ext cx="12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 eaLnBrk="0" hangingPunct="0"/>
              <a:r>
                <a:rPr lang="en-US" sz="1800" b="1" dirty="0">
                  <a:solidFill>
                    <a:srgbClr val="4AFF71"/>
                  </a:solidFill>
                  <a:latin typeface="Arial" charset="0"/>
                  <a:ea typeface="ＭＳ Ｐゴシック" charset="-128"/>
                  <a:cs typeface="ＭＳ Ｐゴシック" charset="-128"/>
                </a:rPr>
                <a:t>1 pp </a:t>
              </a:r>
              <a:r>
                <a:rPr lang="en-US" sz="1800" b="1" dirty="0" smtClean="0">
                  <a:solidFill>
                    <a:srgbClr val="4AFF71"/>
                  </a:solidFill>
                  <a:latin typeface="Arial" charset="0"/>
                  <a:ea typeface="ＭＳ Ｐゴシック" charset="-128"/>
                  <a:cs typeface="ＭＳ Ｐゴシック" charset="-128"/>
                </a:rPr>
                <a:t>interaction</a:t>
              </a:r>
              <a:endParaRPr lang="en-US" sz="1800" b="1" dirty="0">
                <a:solidFill>
                  <a:srgbClr val="4AFF71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22" name="Date Placeholder 21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r>
              <a:rPr lang="en-US" dirty="0" smtClean="0"/>
              <a:t>Antananarivo, August 24</a:t>
            </a:r>
            <a:r>
              <a:rPr lang="en-US" baseline="30000" dirty="0" smtClean="0"/>
              <a:t>th</a:t>
            </a:r>
            <a:r>
              <a:rPr lang="en-US" dirty="0" smtClean="0"/>
              <a:t> 2009</a:t>
            </a:r>
            <a:endParaRPr lang="en-US" dirty="0"/>
          </a:p>
        </p:txBody>
      </p:sp>
      <p:sp>
        <p:nvSpPr>
          <p:cNvPr id="23" name="Rectangle 16"/>
          <p:cNvSpPr>
            <a:spLocks/>
          </p:cNvSpPr>
          <p:nvPr/>
        </p:nvSpPr>
        <p:spPr bwMode="auto">
          <a:xfrm rot="16200000">
            <a:off x="-1739900" y="4538663"/>
            <a:ext cx="4068763" cy="325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defTabSz="642938"/>
            <a:r>
              <a:rPr lang="en-US" sz="1600" i="1" dirty="0">
                <a:solidFill>
                  <a:srgbClr val="0099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CMS Physics Analysis Summary QCD-07-</a:t>
            </a:r>
            <a:r>
              <a:rPr lang="en-US" sz="1600" i="1" dirty="0" smtClean="0">
                <a:solidFill>
                  <a:srgbClr val="0099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002 </a:t>
            </a:r>
          </a:p>
          <a:p>
            <a:pPr defTabSz="642938"/>
            <a:r>
              <a:rPr lang="en-US" sz="160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J. Phys. G: </a:t>
            </a:r>
            <a:r>
              <a:rPr lang="en-US" sz="1600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Nucl</a:t>
            </a:r>
            <a:r>
              <a:rPr lang="en-US" sz="160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. Part. Phys. 34 (2007) 2307-2455</a:t>
            </a:r>
            <a:endParaRPr lang="en-US" sz="1600" i="1" dirty="0">
              <a:solidFill>
                <a:schemeClr val="accent1">
                  <a:lumMod val="60000"/>
                  <a:lumOff val="40000"/>
                </a:schemeClr>
              </a:solidFill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3124200"/>
            <a:ext cx="4365365" cy="32766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1600" y="990600"/>
            <a:ext cx="3804194" cy="3301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0.2"/>
</p:tagLst>
</file>

<file path=ppt/theme/theme1.xml><?xml version="1.0" encoding="utf-8"?>
<a:theme xmlns:a="http://schemas.openxmlformats.org/drawingml/2006/main" name="Stream">
  <a:themeElements>
    <a:clrScheme name="Stream 6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Palatino"/>
        <a:ea typeface=""/>
        <a:cs typeface=""/>
      </a:majorFont>
      <a:minorFont>
        <a:latin typeface="Palatin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pitchFamily="-65" charset="0"/>
          </a:defRPr>
        </a:defPPr>
      </a:lstStyle>
    </a:lnDef>
  </a:objectDefaults>
  <a:extraClrSchemeLst>
    <a:extraClrScheme>
      <a:clrScheme name="Stream 1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D80000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E9AA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362626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AEACAC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49411F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B1B0AB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5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003300"/>
        </a:accent1>
        <a:accent2>
          <a:srgbClr val="33CC33"/>
        </a:accent2>
        <a:accent3>
          <a:srgbClr val="B1C8AA"/>
        </a:accent3>
        <a:accent4>
          <a:srgbClr val="DADADA"/>
        </a:accent4>
        <a:accent5>
          <a:srgbClr val="AAADAA"/>
        </a:accent5>
        <a:accent6>
          <a:srgbClr val="2DB92D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2E2E46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ADADB0"/>
        </a:accent5>
        <a:accent6>
          <a:srgbClr val="5D8BBA"/>
        </a:accent6>
        <a:hlink>
          <a:srgbClr val="99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279c20c3caf3300dae6b438536eb8c56">
  <xsd:schema xmlns:xsd="http://www.w3.org/2001/XMLSchema" xmlns:p="http://schemas.microsoft.com/office/2006/metadata/properties" targetNamespace="http://schemas.microsoft.com/office/2006/metadata/properties" ma:root="true" ma:fieldsID="0d2e1ca116041f9e11471c52c4c9d60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E343F391-D5EF-461F-AEDA-479FF234959B}"/>
</file>

<file path=customXml/itemProps2.xml><?xml version="1.0" encoding="utf-8"?>
<ds:datastoreItem xmlns:ds="http://schemas.openxmlformats.org/officeDocument/2006/customXml" ds:itemID="{0AC4CD46-BDF8-4590-9462-12D74EBC26C4}"/>
</file>

<file path=customXml/itemProps3.xml><?xml version="1.0" encoding="utf-8"?>
<ds:datastoreItem xmlns:ds="http://schemas.openxmlformats.org/officeDocument/2006/customXml" ds:itemID="{5F5891A9-C498-41E7-9F9B-C6CAB08E0ADF}"/>
</file>

<file path=docProps/app.xml><?xml version="1.0" encoding="utf-8"?>
<Properties xmlns="http://schemas.openxmlformats.org/officeDocument/2006/extended-properties" xmlns:vt="http://schemas.openxmlformats.org/officeDocument/2006/docPropsVTypes">
  <TotalTime>46267</TotalTime>
  <Words>8456</Words>
  <Application>Microsoft Macintosh PowerPoint</Application>
  <PresentationFormat>On-screen Show (4:3)</PresentationFormat>
  <Paragraphs>1312</Paragraphs>
  <Slides>61</Slides>
  <Notes>45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3" baseType="lpstr">
      <vt:lpstr>Stream</vt:lpstr>
      <vt:lpstr>Equation</vt:lpstr>
      <vt:lpstr>QCD studies with the CMS detector </vt:lpstr>
      <vt:lpstr>QCD Goal at the LHC Consolidate the SM before attacking the discoveries (not necessarily all available at the LHC Start-up)</vt:lpstr>
      <vt:lpstr>Slide 3</vt:lpstr>
      <vt:lpstr>Slide 4</vt:lpstr>
      <vt:lpstr>Slide 5</vt:lpstr>
      <vt:lpstr>CMS Design features</vt:lpstr>
      <vt:lpstr>CMS Detectors relevant for QCD Measurements</vt:lpstr>
      <vt:lpstr>Tracking performances</vt:lpstr>
      <vt:lpstr>Slide 9</vt:lpstr>
      <vt:lpstr>Slide 10</vt:lpstr>
      <vt:lpstr>MB: PT Spectra of Charged Hadrons</vt:lpstr>
      <vt:lpstr>Slide 12</vt:lpstr>
      <vt:lpstr>Track Jets</vt:lpstr>
      <vt:lpstr>Slide 14</vt:lpstr>
      <vt:lpstr>Slide 15</vt:lpstr>
      <vt:lpstr>Jets</vt:lpstr>
      <vt:lpstr>Calo - Jet Energy Scale</vt:lpstr>
      <vt:lpstr>PHOTONS@LHC</vt:lpstr>
      <vt:lpstr>Calo - Jet Energy Resolution</vt:lpstr>
      <vt:lpstr>Slide 20</vt:lpstr>
      <vt:lpstr>Initial Measurement of the Inclusive Jet  x-section at √s = 10 TeV with 10 pb-1</vt:lpstr>
      <vt:lpstr>Slide 22</vt:lpstr>
      <vt:lpstr>di-Jet Mass</vt:lpstr>
      <vt:lpstr>Slide 24</vt:lpstr>
      <vt:lpstr>Jet Shapes / Event Shapes</vt:lpstr>
      <vt:lpstr>Jet Shapes with Charged Tracks</vt:lpstr>
      <vt:lpstr>Jet Shapes with Calo Towers</vt:lpstr>
      <vt:lpstr>Slide 28</vt:lpstr>
      <vt:lpstr>Conclusions</vt:lpstr>
      <vt:lpstr>Slide 30</vt:lpstr>
      <vt:lpstr>Slide 31</vt:lpstr>
      <vt:lpstr>Slide 32</vt:lpstr>
      <vt:lpstr>Slide 33</vt:lpstr>
      <vt:lpstr>Slide 34</vt:lpstr>
      <vt:lpstr>CMS: pT- coverage</vt:lpstr>
      <vt:lpstr>Slide 36</vt:lpstr>
      <vt:lpstr>MB &amp; UE: Definitions &amp; Terminology</vt:lpstr>
      <vt:lpstr>MB &amp; UE: Motivations</vt:lpstr>
      <vt:lpstr>MB: Average Charged Multiplicity (Central Region)</vt:lpstr>
      <vt:lpstr>Side Note on the energy dependency of the PT cut-off in the MPI Models</vt:lpstr>
      <vt:lpstr>Quarkonia also prefers dampening...</vt:lpstr>
      <vt:lpstr>Slide 42</vt:lpstr>
      <vt:lpstr>Basic Underlying Event Observables  [R.Field et al., PRD 65 (2003) 092002] </vt:lpstr>
      <vt:lpstr>MPI: Just a successful MB&amp;UE model  or rather a real feature of nature ?</vt:lpstr>
      <vt:lpstr>Slide 45</vt:lpstr>
      <vt:lpstr>UE in jets: Activity VS distance to charged jet</vt:lpstr>
      <vt:lpstr>UE in Drell-Yan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UE in Hard Diffractive Topologies</vt:lpstr>
      <vt:lpstr>Slide 59</vt:lpstr>
      <vt:lpstr>Slide 60</vt:lpstr>
      <vt:lpstr>Slide 61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 -   Diffraction and  Underlying Event at the LHC</dc:title>
  <cp:keywords/>
  <cp:lastModifiedBy>Paolo Bartalini</cp:lastModifiedBy>
  <cp:revision>210</cp:revision>
  <cp:lastPrinted>2007-06-07T23:16:55Z</cp:lastPrinted>
  <dcterms:created xsi:type="dcterms:W3CDTF">2009-08-22T06:35:51Z</dcterms:created>
  <dcterms:modified xsi:type="dcterms:W3CDTF">2009-08-26T11:46:05Z</dcterms:modified>
</cp:coreProperties>
</file>