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2"/>
  </p:notesMasterIdLst>
  <p:sldIdLst>
    <p:sldId id="674" r:id="rId2"/>
    <p:sldId id="698" r:id="rId3"/>
    <p:sldId id="705" r:id="rId4"/>
    <p:sldId id="702" r:id="rId5"/>
    <p:sldId id="684" r:id="rId6"/>
    <p:sldId id="706" r:id="rId7"/>
    <p:sldId id="701" r:id="rId8"/>
    <p:sldId id="704" r:id="rId9"/>
    <p:sldId id="685" r:id="rId10"/>
    <p:sldId id="686" r:id="rId11"/>
    <p:sldId id="678" r:id="rId12"/>
    <p:sldId id="703" r:id="rId13"/>
    <p:sldId id="694" r:id="rId14"/>
    <p:sldId id="675" r:id="rId15"/>
    <p:sldId id="695" r:id="rId16"/>
    <p:sldId id="668" r:id="rId17"/>
    <p:sldId id="669" r:id="rId18"/>
    <p:sldId id="662" r:id="rId19"/>
    <p:sldId id="671" r:id="rId20"/>
    <p:sldId id="670" r:id="rId21"/>
    <p:sldId id="693" r:id="rId22"/>
    <p:sldId id="683" r:id="rId23"/>
    <p:sldId id="696" r:id="rId24"/>
    <p:sldId id="692" r:id="rId25"/>
    <p:sldId id="664" r:id="rId26"/>
    <p:sldId id="676" r:id="rId27"/>
    <p:sldId id="681" r:id="rId28"/>
    <p:sldId id="672" r:id="rId29"/>
    <p:sldId id="673" r:id="rId30"/>
    <p:sldId id="677" r:id="rId3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262" autoAdjust="0"/>
  </p:normalViewPr>
  <p:slideViewPr>
    <p:cSldViewPr>
      <p:cViewPr>
        <p:scale>
          <a:sx n="100" d="100"/>
          <a:sy n="100" d="100"/>
        </p:scale>
        <p:origin x="-600" y="-22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27-08-09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LHC status - CMS week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07-09-09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br>
              <a:rPr lang="en-US" dirty="0" smtClean="0"/>
            </a:br>
            <a:r>
              <a:rPr lang="en-US" dirty="0" smtClean="0"/>
              <a:t>&amp; 2009/2010 operations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</a:t>
            </a:r>
            <a:r>
              <a:rPr lang="en-US" dirty="0" smtClean="0"/>
              <a:t>Lamont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18360-2B44-4652-82A5-015EC6A4CB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25/8/2009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54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5400000" flipH="1" flipV="1">
            <a:off x="5821371" y="4822041"/>
            <a:ext cx="1786744" cy="79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4107653" y="4393413"/>
            <a:ext cx="2500330" cy="1588"/>
          </a:xfrm>
          <a:prstGeom prst="straightConnector1">
            <a:avLst/>
          </a:prstGeom>
          <a:solidFill>
            <a:schemeClr val="accent1"/>
          </a:solidFill>
          <a:ln w="3492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operating energy of the LHC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7858180" cy="3429024"/>
          </a:xfrm>
        </p:spPr>
        <p:txBody>
          <a:bodyPr/>
          <a:lstStyle/>
          <a:p>
            <a:r>
              <a:rPr lang="en-US" dirty="0" smtClean="0"/>
              <a:t>Operating at </a:t>
            </a:r>
            <a:r>
              <a:rPr lang="en-US" dirty="0" smtClean="0"/>
              <a:t>3.5 </a:t>
            </a:r>
            <a:r>
              <a:rPr lang="en-US" dirty="0" smtClean="0"/>
              <a:t>TeV </a:t>
            </a:r>
            <a:r>
              <a:rPr lang="en-US" dirty="0" smtClean="0"/>
              <a:t>with </a:t>
            </a:r>
            <a:r>
              <a:rPr lang="en-US" dirty="0" smtClean="0"/>
              <a:t>a dipole energy extraction time of </a:t>
            </a:r>
            <a:r>
              <a:rPr lang="en-US" dirty="0" smtClean="0"/>
              <a:t>50 s.</a:t>
            </a:r>
            <a:endParaRPr lang="en-US" dirty="0" smtClean="0"/>
          </a:p>
          <a:p>
            <a:pPr lvl="1"/>
            <a:r>
              <a:rPr lang="en-US" dirty="0" smtClean="0"/>
              <a:t>Simulations show that resistances of </a:t>
            </a:r>
            <a:r>
              <a:rPr lang="en-US" dirty="0" smtClean="0">
                <a:solidFill>
                  <a:srgbClr val="FF0000"/>
                </a:solidFill>
              </a:rPr>
              <a:t>120 micro-ohm are safe </a:t>
            </a:r>
            <a:r>
              <a:rPr lang="en-US" dirty="0" smtClean="0"/>
              <a:t>from thermal runaway under conservative assumed conditions of worst case conditions for the copper quality (RRR) and no cooling to the copper stabilizer from the gaseous </a:t>
            </a:r>
            <a:r>
              <a:rPr lang="en-US" dirty="0" smtClean="0"/>
              <a:t>helium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Decision:</a:t>
            </a:r>
          </a:p>
          <a:p>
            <a:pPr lvl="1"/>
            <a:r>
              <a:rPr lang="en-US" dirty="0" smtClean="0"/>
              <a:t>Operation initially at </a:t>
            </a:r>
            <a:r>
              <a:rPr lang="en-US" dirty="0" smtClean="0"/>
              <a:t>3.5 </a:t>
            </a:r>
            <a:r>
              <a:rPr lang="en-US" dirty="0" smtClean="0"/>
              <a:t>TeV </a:t>
            </a:r>
            <a:r>
              <a:rPr lang="en-US" dirty="0" smtClean="0"/>
              <a:t> </a:t>
            </a:r>
            <a:r>
              <a:rPr lang="en-US" dirty="0" smtClean="0"/>
              <a:t>(energy extraction time of </a:t>
            </a:r>
            <a:r>
              <a:rPr lang="en-US" dirty="0" smtClean="0"/>
              <a:t>50 s</a:t>
            </a:r>
            <a:r>
              <a:rPr lang="en-US" dirty="0" smtClean="0"/>
              <a:t>) with a safety factor or more than 2 for the worst stabilizers.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Then operate at </a:t>
            </a:r>
            <a:r>
              <a:rPr lang="en-US" dirty="0" smtClean="0"/>
              <a:t>4 </a:t>
            </a:r>
            <a:r>
              <a:rPr lang="en-US" dirty="0" smtClean="0"/>
              <a:t>– </a:t>
            </a:r>
            <a:r>
              <a:rPr lang="en-US" dirty="0" smtClean="0"/>
              <a:t>5</a:t>
            </a:r>
            <a:r>
              <a:rPr lang="en-US" dirty="0" smtClean="0"/>
              <a:t> </a:t>
            </a:r>
            <a:r>
              <a:rPr lang="en-US" dirty="0" smtClean="0"/>
              <a:t>TeV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than 3.5 TeV</a:t>
            </a:r>
            <a:r>
              <a:rPr lang="en-US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111750"/>
          </a:xfrm>
        </p:spPr>
        <p:txBody>
          <a:bodyPr/>
          <a:lstStyle/>
          <a:p>
            <a:r>
              <a:rPr lang="en-US" sz="2000" dirty="0" smtClean="0"/>
              <a:t>Operating at </a:t>
            </a:r>
            <a:r>
              <a:rPr lang="en-US" sz="2000" dirty="0" smtClean="0"/>
              <a:t>5</a:t>
            </a:r>
            <a:r>
              <a:rPr lang="en-US" sz="2000" dirty="0" smtClean="0"/>
              <a:t> </a:t>
            </a:r>
            <a:r>
              <a:rPr lang="en-US" sz="2000" dirty="0" smtClean="0"/>
              <a:t>TeV com with a dipole energy extraction time of 68s</a:t>
            </a:r>
          </a:p>
          <a:p>
            <a:pPr lvl="1"/>
            <a:r>
              <a:rPr lang="en-US" dirty="0" smtClean="0"/>
              <a:t>Simulations show that resistances of 67 </a:t>
            </a:r>
            <a:r>
              <a:rPr lang="en-US" dirty="0" smtClean="0"/>
              <a:t>µΩ </a:t>
            </a:r>
            <a:r>
              <a:rPr lang="en-US" dirty="0" smtClean="0"/>
              <a:t>are safe from thermal runaway under conservative assumed conditions of worst case conditions for the copper quality (RRR), and with estimated cooling to the stabilizer from the gaseous </a:t>
            </a:r>
            <a:r>
              <a:rPr lang="en-US" dirty="0" smtClean="0"/>
              <a:t>helium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Warm </a:t>
            </a:r>
            <a:r>
              <a:rPr lang="en-US" dirty="0" smtClean="0"/>
              <a:t>local measurements of the joint resistances in sector 45 (so-called local R16 measurement) revealed record </a:t>
            </a:r>
            <a:r>
              <a:rPr lang="en-US" dirty="0" smtClean="0">
                <a:solidFill>
                  <a:srgbClr val="FF0000"/>
                </a:solidFill>
              </a:rPr>
              <a:t>surplus joint resistance of about 60 µΩ,</a:t>
            </a:r>
            <a:r>
              <a:rPr lang="en-US" dirty="0" smtClean="0"/>
              <a:t> caused by double joint fault on both sides of the SC splice </a:t>
            </a:r>
            <a:endParaRPr lang="en-US" dirty="0" smtClean="0"/>
          </a:p>
          <a:p>
            <a:pPr lvl="1"/>
            <a:r>
              <a:rPr lang="en-US" dirty="0" smtClean="0"/>
              <a:t>Conservative estimates based on </a:t>
            </a:r>
            <a:r>
              <a:rPr lang="en-US" dirty="0" smtClean="0"/>
              <a:t>statistical </a:t>
            </a:r>
            <a:r>
              <a:rPr lang="en-US" dirty="0" smtClean="0"/>
              <a:t>analysis and the worse joints </a:t>
            </a:r>
            <a:r>
              <a:rPr lang="en-US" dirty="0" smtClean="0"/>
              <a:t>estimate a </a:t>
            </a:r>
            <a:r>
              <a:rPr lang="en-US" dirty="0" smtClean="0">
                <a:solidFill>
                  <a:srgbClr val="FF0000"/>
                </a:solidFill>
              </a:rPr>
              <a:t>conservative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maximum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smtClean="0">
                <a:solidFill>
                  <a:srgbClr val="FF0000"/>
                </a:solidFill>
              </a:rPr>
              <a:t>~ </a:t>
            </a:r>
            <a:r>
              <a:rPr lang="en-US" dirty="0" smtClean="0">
                <a:solidFill>
                  <a:srgbClr val="FF0000"/>
                </a:solidFill>
              </a:rPr>
              <a:t>90 </a:t>
            </a:r>
            <a:r>
              <a:rPr lang="en-US" dirty="0" smtClean="0">
                <a:solidFill>
                  <a:srgbClr val="FF0000"/>
                </a:solidFill>
              </a:rPr>
              <a:t>µΩ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0100" y="2714620"/>
            <a:ext cx="7429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have 2 sectors which have not been measured warm.</a:t>
            </a:r>
          </a:p>
          <a:p>
            <a:r>
              <a:rPr lang="en-US" dirty="0" smtClean="0"/>
              <a:t>The essential question is “what is the maximum resistance we </a:t>
            </a:r>
            <a:r>
              <a:rPr lang="en-US" dirty="0" smtClean="0"/>
              <a:t>can “reasonably” </a:t>
            </a:r>
            <a:r>
              <a:rPr lang="en-US" dirty="0" smtClean="0"/>
              <a:t>expect in the unmeasured sectors?” 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than 3.5 TeV?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111750"/>
          </a:xfrm>
        </p:spPr>
        <p:txBody>
          <a:bodyPr/>
          <a:lstStyle/>
          <a:p>
            <a:r>
              <a:rPr lang="en-US" dirty="0" smtClean="0"/>
              <a:t>FRESCA</a:t>
            </a:r>
          </a:p>
          <a:p>
            <a:pPr lvl="1"/>
            <a:r>
              <a:rPr lang="en-US" dirty="0" smtClean="0"/>
              <a:t>Validation of splice model in the </a:t>
            </a:r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Testing fully instrumented bad splice in 1.9 K Helium </a:t>
            </a:r>
            <a:endParaRPr lang="en-US" dirty="0" smtClean="0"/>
          </a:p>
          <a:p>
            <a:r>
              <a:rPr lang="en-US" dirty="0" smtClean="0"/>
              <a:t>Full </a:t>
            </a:r>
            <a:r>
              <a:rPr lang="en-US" dirty="0" smtClean="0"/>
              <a:t>re-analysis </a:t>
            </a:r>
            <a:r>
              <a:rPr lang="en-US" dirty="0" smtClean="0"/>
              <a:t>of previous measurements</a:t>
            </a:r>
          </a:p>
          <a:p>
            <a:pPr lvl="1"/>
            <a:r>
              <a:rPr lang="en-US" dirty="0" smtClean="0"/>
              <a:t>Analysis of warm non-invasive dipole measurements</a:t>
            </a:r>
          </a:p>
          <a:p>
            <a:pPr lvl="1"/>
            <a:r>
              <a:rPr lang="en-US" dirty="0" smtClean="0"/>
              <a:t>Statistical analysis of invasive warm “R16” measurements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nalysis </a:t>
            </a:r>
            <a:r>
              <a:rPr lang="en-US" dirty="0" smtClean="0"/>
              <a:t>of failure modes and of worse joints found in the six sectors measured </a:t>
            </a:r>
          </a:p>
          <a:p>
            <a:r>
              <a:rPr lang="en-US" dirty="0" smtClean="0"/>
              <a:t>Monitor carefully all quenches to gain additional information.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ehaviour (</a:t>
            </a:r>
            <a:r>
              <a:rPr lang="en-US" dirty="0" err="1" smtClean="0"/>
              <a:t>nQPS</a:t>
            </a:r>
            <a:r>
              <a:rPr lang="en-US" dirty="0" smtClean="0"/>
              <a:t>) – propagation times, current levels…</a:t>
            </a:r>
          </a:p>
          <a:p>
            <a:pPr lvl="1"/>
            <a:r>
              <a:rPr lang="en-US" dirty="0" smtClean="0"/>
              <a:t>Likelihood with beam, confirmation of simulations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7-9-09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0100" y="5643578"/>
            <a:ext cx="7143800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Experiments’ interest in increasing the energy is noted.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jury is definitely out on this one - but we have some time.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TeV running - recall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Emittance goes down with increasing </a:t>
            </a:r>
            <a:r>
              <a:rPr lang="en-US" dirty="0" smtClean="0">
                <a:sym typeface="Mathematica1"/>
              </a:rPr>
              <a:t></a:t>
            </a:r>
            <a:r>
              <a:rPr lang="en-US" dirty="0" smtClean="0">
                <a:sym typeface="Mathematica1"/>
              </a:rPr>
              <a:t>:</a:t>
            </a:r>
          </a:p>
          <a:p>
            <a:endParaRPr lang="en-US" dirty="0" smtClean="0">
              <a:sym typeface="Mathematica1"/>
            </a:endParaRPr>
          </a:p>
          <a:p>
            <a:r>
              <a:rPr lang="en-US" dirty="0" smtClean="0">
                <a:sym typeface="Mathematica1"/>
              </a:rPr>
              <a:t>And so beam size:  </a:t>
            </a:r>
          </a:p>
          <a:p>
            <a:pPr>
              <a:buNone/>
            </a:pPr>
            <a:endParaRPr lang="en-US" dirty="0" smtClean="0">
              <a:sym typeface="Mathematica1"/>
            </a:endParaRPr>
          </a:p>
          <a:p>
            <a:r>
              <a:rPr lang="en-US" dirty="0" smtClean="0">
                <a:sym typeface="Mathematica1"/>
              </a:rPr>
              <a:t>And </a:t>
            </a:r>
            <a:r>
              <a:rPr lang="en-US" dirty="0" smtClean="0">
                <a:sym typeface="Mathematica1"/>
              </a:rPr>
              <a:t>thus luminosity increases with increasing   </a:t>
            </a:r>
            <a:r>
              <a:rPr lang="en-US" dirty="0" smtClean="0">
                <a:solidFill>
                  <a:srgbClr val="FF0000"/>
                </a:solidFill>
                <a:sym typeface="Mathematica1"/>
              </a:rPr>
              <a:t>IF</a:t>
            </a:r>
            <a:r>
              <a:rPr lang="en-US" dirty="0" smtClean="0">
                <a:sym typeface="Mathematica1"/>
              </a:rPr>
              <a:t> we can hold other parameters constant: </a:t>
            </a:r>
          </a:p>
          <a:p>
            <a:pPr>
              <a:buNone/>
            </a:pPr>
            <a:endParaRPr lang="en-US" dirty="0" smtClean="0">
              <a:sym typeface="Mathematica1"/>
            </a:endParaRPr>
          </a:p>
          <a:p>
            <a:r>
              <a:rPr lang="en-US" dirty="0" smtClean="0">
                <a:sym typeface="Mathematica1"/>
              </a:rPr>
              <a:t>However, because beam size goes as:</a:t>
            </a:r>
          </a:p>
          <a:p>
            <a:pPr lvl="1">
              <a:buNone/>
            </a:pPr>
            <a:endParaRPr lang="en-US" dirty="0" smtClean="0">
              <a:sym typeface="Mathematica1"/>
            </a:endParaRPr>
          </a:p>
          <a:p>
            <a:pPr lvl="1"/>
            <a:r>
              <a:rPr lang="en-US" dirty="0" smtClean="0">
                <a:sym typeface="Mathematica1"/>
              </a:rPr>
              <a:t>L</a:t>
            </a:r>
            <a:r>
              <a:rPr lang="en-US" dirty="0" smtClean="0">
                <a:sym typeface="Mathematica1"/>
              </a:rPr>
              <a:t>ower </a:t>
            </a:r>
            <a:r>
              <a:rPr lang="en-US" dirty="0" smtClean="0">
                <a:sym typeface="Mathematica1"/>
              </a:rPr>
              <a:t>energy:</a:t>
            </a:r>
          </a:p>
          <a:p>
            <a:pPr lvl="2"/>
            <a:r>
              <a:rPr lang="en-US" dirty="0" smtClean="0">
                <a:sym typeface="Mathematica1"/>
              </a:rPr>
              <a:t> increased beam size – less aperture  higher *</a:t>
            </a:r>
          </a:p>
          <a:p>
            <a:pPr lvl="2"/>
            <a:r>
              <a:rPr lang="en-US" dirty="0" smtClean="0">
                <a:sym typeface="Mathematica1"/>
              </a:rPr>
              <a:t> separation of beams in interaction regions drops </a:t>
            </a:r>
            <a:r>
              <a:rPr lang="en-US" dirty="0" smtClean="0">
                <a:sym typeface="Mathematica1"/>
              </a:rPr>
              <a:t>– long range beam-beam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357950" y="4071942"/>
          <a:ext cx="514353" cy="857256"/>
        </p:xfrm>
        <a:graphic>
          <a:graphicData uri="http://schemas.openxmlformats.org/presentationml/2006/ole">
            <p:oleObj spid="_x0000_s1026" name="Equation" r:id="rId3" imgW="266400" imgH="4442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00826" y="1214422"/>
          <a:ext cx="1428760" cy="535785"/>
        </p:xfrm>
        <a:graphic>
          <a:graphicData uri="http://schemas.openxmlformats.org/presentationml/2006/ole">
            <p:oleObj spid="_x0000_s1027" name="Equation" r:id="rId4" imgW="60948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29322" y="3357562"/>
          <a:ext cx="1000132" cy="472790"/>
        </p:xfrm>
        <a:graphic>
          <a:graphicData uri="http://schemas.openxmlformats.org/presentationml/2006/ole">
            <p:oleObj spid="_x0000_s1028" name="Equation" r:id="rId5" imgW="393480" imgH="20304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dirty="0" smtClean="0"/>
              <a:t>-09-09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86182" y="2000240"/>
          <a:ext cx="1500198" cy="600079"/>
        </p:xfrm>
        <a:graphic>
          <a:graphicData uri="http://schemas.openxmlformats.org/presentationml/2006/ole">
            <p:oleObj spid="_x0000_s1029" name="Equation" r:id="rId6" imgW="698400" imgH="27936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TeV </a:t>
            </a:r>
            <a:r>
              <a:rPr lang="en-US" dirty="0" smtClean="0"/>
              <a:t>limits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dirty="0" smtClean="0"/>
              <a:t>-09-09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844" y="1071546"/>
          <a:ext cx="835824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1428760"/>
                <a:gridCol w="42148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Limit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Reason(s)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Intensity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~6 </a:t>
                      </a:r>
                      <a:r>
                        <a:rPr lang="en-US" dirty="0" smtClean="0"/>
                        <a:t>e13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collimation</a:t>
                      </a:r>
                      <a:r>
                        <a:rPr lang="en-US" baseline="0" dirty="0" smtClean="0"/>
                        <a:t> cleaning efficiency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Mathematica1"/>
                        </a:rPr>
                        <a:t></a:t>
                      </a:r>
                      <a:r>
                        <a:rPr lang="en-US" dirty="0" smtClean="0"/>
                        <a:t>* </a:t>
                      </a:r>
                      <a:r>
                        <a:rPr lang="en-US" dirty="0" smtClean="0"/>
                        <a:t>- crossing angle off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aperture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Mathematica1"/>
                        </a:rPr>
                        <a:t></a:t>
                      </a:r>
                      <a:r>
                        <a:rPr lang="en-US" dirty="0" smtClean="0"/>
                        <a:t>* </a:t>
                      </a:r>
                      <a:r>
                        <a:rPr lang="en-US" dirty="0" smtClean="0"/>
                        <a:t>- with crossing</a:t>
                      </a:r>
                      <a:r>
                        <a:rPr lang="en-US" baseline="0" dirty="0" smtClean="0"/>
                        <a:t> angle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–</a:t>
                      </a:r>
                      <a:r>
                        <a:rPr lang="en-US" baseline="0" dirty="0" smtClean="0"/>
                        <a:t> 3 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aperture,</a:t>
                      </a:r>
                      <a:r>
                        <a:rPr lang="en-US" baseline="0" dirty="0" smtClean="0"/>
                        <a:t> long range beam-beam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Crossing</a:t>
                      </a:r>
                      <a:r>
                        <a:rPr lang="en-US" baseline="0" dirty="0" smtClean="0"/>
                        <a:t> angle [50 ns]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~300</a:t>
                      </a:r>
                      <a:r>
                        <a:rPr lang="en-US" baseline="0" dirty="0" smtClean="0"/>
                        <a:t> µ</a:t>
                      </a:r>
                      <a:r>
                        <a:rPr lang="en-US" baseline="0" dirty="0" err="1" smtClean="0"/>
                        <a:t>rad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Mathematica1"/>
                        </a:rPr>
                        <a:t></a:t>
                      </a:r>
                      <a:r>
                        <a:rPr lang="en-US" dirty="0" smtClean="0">
                          <a:sym typeface="Mathematica1"/>
                        </a:rPr>
                        <a:t>*,</a:t>
                      </a:r>
                      <a:r>
                        <a:rPr lang="en-US" baseline="0" dirty="0" smtClean="0">
                          <a:sym typeface="Mathematica1"/>
                        </a:rPr>
                        <a:t> aperture, long </a:t>
                      </a:r>
                      <a:r>
                        <a:rPr lang="en-US" baseline="0" dirty="0" smtClean="0"/>
                        <a:t>range beam-beam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luminosity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</a:t>
                      </a:r>
                      <a:r>
                        <a:rPr lang="en-US" baseline="0" dirty="0" smtClean="0"/>
                        <a:t> e32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357950" y="142852"/>
            <a:ext cx="2071702" cy="80487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Ralph Assmann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Werner Herr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34813"/>
            <a:ext cx="4896055" cy="312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5400000" flipH="1" flipV="1">
            <a:off x="3804214" y="5268356"/>
            <a:ext cx="2107076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3643306" y="4143380"/>
            <a:ext cx="1006317" cy="65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143108" y="4000504"/>
            <a:ext cx="1089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6 e13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-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111750"/>
          </a:xfrm>
        </p:spPr>
        <p:txBody>
          <a:bodyPr/>
          <a:lstStyle/>
          <a:p>
            <a:r>
              <a:rPr lang="en-US" dirty="0" smtClean="0"/>
              <a:t>Fill length: 8 hours</a:t>
            </a:r>
          </a:p>
          <a:p>
            <a:r>
              <a:rPr lang="en-US" dirty="0" smtClean="0"/>
              <a:t>Turnaround time: 5 hours</a:t>
            </a:r>
          </a:p>
          <a:p>
            <a:r>
              <a:rPr lang="en-US" dirty="0" smtClean="0"/>
              <a:t>20 hours luminosity lifetime</a:t>
            </a:r>
          </a:p>
          <a:p>
            <a:r>
              <a:rPr lang="en-US" dirty="0" smtClean="0"/>
              <a:t>30 </a:t>
            </a:r>
            <a:r>
              <a:rPr lang="en-US" dirty="0" smtClean="0"/>
              <a:t>day months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40% machine availability</a:t>
            </a:r>
          </a:p>
          <a:p>
            <a:r>
              <a:rPr lang="en-US" dirty="0" smtClean="0"/>
              <a:t>Nominal crossing angle assumed for 50 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Nominal transverse emittance</a:t>
            </a:r>
            <a:endParaRPr lang="en-US" dirty="0" smtClean="0"/>
          </a:p>
          <a:p>
            <a:r>
              <a:rPr lang="en-US" dirty="0" smtClean="0"/>
              <a:t>Total intensity limited to around 12% of nominal</a:t>
            </a:r>
          </a:p>
          <a:p>
            <a:r>
              <a:rPr lang="en-US" dirty="0" smtClean="0"/>
              <a:t>No squeeze beyond 2 m. with 156 bunches, crossing angle off - conservative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0100" y="85723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Given these constraints what can we do?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Plugging in the numbers – 3.5 TeV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785794"/>
          <a:ext cx="8858312" cy="574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5"/>
                <a:gridCol w="2428892"/>
                <a:gridCol w="714380"/>
                <a:gridCol w="1071570"/>
                <a:gridCol w="571504"/>
                <a:gridCol w="1214447"/>
                <a:gridCol w="1285884"/>
                <a:gridCol w="571504"/>
                <a:gridCol w="500066"/>
              </a:tblGrid>
              <a:tr h="8572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Month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</a:t>
                      </a:r>
                      <a:r>
                        <a:rPr lang="en-US" sz="1200" baseline="0" dirty="0" smtClean="0"/>
                        <a:t> scenario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 number</a:t>
                      </a:r>
                      <a:r>
                        <a:rPr lang="en-US" sz="1200" baseline="0" dirty="0" smtClean="0"/>
                        <a:t> bunch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Protons per bunch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Min beta*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Peak </a:t>
                      </a:r>
                      <a:r>
                        <a:rPr lang="en-US" sz="1200" dirty="0" err="1" smtClean="0"/>
                        <a:t>Lumi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Integrated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nominal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events/X</a:t>
                      </a:r>
                      <a:endParaRPr lang="en-GB" sz="1200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commissioning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Pilot physics combined with commissioning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29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~200 nb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2.4 x 10</a:t>
                      </a:r>
                      <a:r>
                        <a:rPr lang="en-US" baseline="30000" dirty="0" smtClean="0"/>
                        <a:t>30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1.7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~9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crossing angle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3.4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~18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crossing angle – pushing bunch intensity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x 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6.9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~36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partial 50 ns – nominal crossing angle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3.1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~16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8.6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~32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9.2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~48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1.5 x 10</a:t>
                      </a:r>
                      <a:r>
                        <a:rPr lang="en-US" baseline="30000" dirty="0" smtClean="0"/>
                        <a:t>32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~80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1.5 x 10</a:t>
                      </a:r>
                      <a:r>
                        <a:rPr lang="en-US" baseline="30000" dirty="0" smtClean="0"/>
                        <a:t>32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~80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1.5 x 10</a:t>
                      </a:r>
                      <a:r>
                        <a:rPr lang="en-US" baseline="30000" dirty="0" smtClean="0"/>
                        <a:t>32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~80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</a:t>
            </a:r>
            <a:r>
              <a:rPr lang="en-US" dirty="0" smtClean="0"/>
              <a:t>evolution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357422" y="5000636"/>
            <a:ext cx="4143404" cy="1015663"/>
          </a:xfrm>
          <a:prstGeom prst="rect">
            <a:avLst/>
          </a:prstGeom>
          <a:solidFill>
            <a:schemeClr val="accent5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Ramp, squeeze at </a:t>
            </a:r>
            <a:r>
              <a:rPr lang="en-US" dirty="0" smtClean="0"/>
              <a:t>4-5 </a:t>
            </a:r>
            <a:r>
              <a:rPr lang="en-US" dirty="0" smtClean="0"/>
              <a:t>TeV</a:t>
            </a:r>
            <a:br>
              <a:rPr lang="en-US" dirty="0" smtClean="0"/>
            </a:br>
            <a:r>
              <a:rPr lang="en-US" dirty="0" smtClean="0"/>
              <a:t>beta* = 2 m</a:t>
            </a:r>
            <a:br>
              <a:rPr lang="en-US" dirty="0" smtClean="0"/>
            </a:br>
            <a:r>
              <a:rPr lang="en-US" dirty="0" smtClean="0"/>
              <a:t>crossing angle, 50 ns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2786844" y="3499644"/>
            <a:ext cx="3000396" cy="1588"/>
          </a:xfrm>
          <a:prstGeom prst="straightConnector1">
            <a:avLst/>
          </a:prstGeom>
          <a:solidFill>
            <a:schemeClr val="accent1"/>
          </a:solidFill>
          <a:ln w="635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2357422" y="3143248"/>
            <a:ext cx="4071966" cy="1015663"/>
          </a:xfrm>
          <a:prstGeom prst="rect">
            <a:avLst/>
          </a:prstGeom>
          <a:solidFill>
            <a:schemeClr val="accent5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Ramp, squeeze,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ramp to 4-5 TeV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lang="en-US" dirty="0" smtClean="0"/>
              <a:t>beta* = </a:t>
            </a:r>
            <a:r>
              <a:rPr lang="en-US" dirty="0" smtClean="0"/>
              <a:t>2 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 crossing angle, 156 bunches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14678" y="2357430"/>
            <a:ext cx="2193229" cy="40011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Step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up in energy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57422" y="1000108"/>
            <a:ext cx="4071966" cy="1015663"/>
          </a:xfrm>
          <a:prstGeom prst="rect">
            <a:avLst/>
          </a:prstGeom>
          <a:solidFill>
            <a:schemeClr val="accent5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Physics at 3.5 TeV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beta* =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2 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 crossing angle, 156 bunches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up in energy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714356"/>
          <a:ext cx="8786874" cy="512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4286280"/>
                <a:gridCol w="1714512"/>
              </a:tblGrid>
              <a:tr h="35719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GB" dirty="0"/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 commissioning of</a:t>
                      </a:r>
                      <a:r>
                        <a:rPr lang="en-US" sz="1600" baseline="0" dirty="0" smtClean="0"/>
                        <a:t> main circuits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Modification</a:t>
                      </a:r>
                      <a:r>
                        <a:rPr lang="en-US" sz="1600" baseline="0" dirty="0" smtClean="0"/>
                        <a:t> and testing of dump resistors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Installation of snubbing circuits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Calorimetry</a:t>
                      </a:r>
                      <a:r>
                        <a:rPr lang="en-US" sz="1600" baseline="0" dirty="0" smtClean="0"/>
                        <a:t> and QPS measurements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 2 weeks</a:t>
                      </a:r>
                      <a:endParaRPr lang="en-GB" sz="1600" dirty="0"/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Qualification of machine</a:t>
                      </a:r>
                      <a:r>
                        <a:rPr lang="en-US" sz="1600" baseline="0" dirty="0" smtClean="0"/>
                        <a:t> protection without beam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FMCMs,</a:t>
                      </a:r>
                      <a:r>
                        <a:rPr lang="en-US" sz="1600" baseline="0" dirty="0" smtClean="0"/>
                        <a:t> PIC, Collimators, TCDQ, BLMs, BPM interlocks, SMPs, RF, LBDS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 parallel</a:t>
                      </a:r>
                      <a:r>
                        <a:rPr lang="en-US" sz="1600" baseline="0" dirty="0" smtClean="0"/>
                        <a:t> with HWC</a:t>
                      </a:r>
                      <a:endParaRPr lang="en-GB" sz="1600" dirty="0"/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Operation dry runs of</a:t>
                      </a:r>
                      <a:r>
                        <a:rPr lang="en-US" sz="1600" baseline="0" dirty="0" smtClean="0"/>
                        <a:t> re-qualified sectors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After hand over from HWC</a:t>
                      </a:r>
                      <a:endParaRPr lang="en-GB" sz="1600" dirty="0"/>
                    </a:p>
                  </a:txBody>
                  <a:tcPr anchor="ctr"/>
                </a:tc>
              </a:tr>
              <a:tr h="153370">
                <a:tc gridSpan="3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Re-commissioning</a:t>
                      </a:r>
                      <a:r>
                        <a:rPr lang="en-US" sz="1600" baseline="0" dirty="0" smtClean="0"/>
                        <a:t> of ramp and associated machine protection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Safe</a:t>
                      </a:r>
                      <a:r>
                        <a:rPr lang="en-US" sz="1600" baseline="0" dirty="0" smtClean="0"/>
                        <a:t> beam: LBDS, BLMs, RF</a:t>
                      </a:r>
                      <a:endParaRPr lang="en-GB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 1 week</a:t>
                      </a:r>
                      <a:endParaRPr lang="en-GB" sz="1600" dirty="0"/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Re-commissioning</a:t>
                      </a:r>
                      <a:r>
                        <a:rPr lang="en-US" sz="1600" baseline="0" dirty="0" smtClean="0"/>
                        <a:t> of squeeze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Could possibly ramp-squeeze-ramp (avoiding</a:t>
                      </a:r>
                      <a:r>
                        <a:rPr lang="en-US" sz="1600" baseline="0" dirty="0" smtClean="0"/>
                        <a:t> the need to re-com the 3.5 TeV </a:t>
                      </a:r>
                      <a:r>
                        <a:rPr lang="en-US" sz="1600" baseline="0" dirty="0" smtClean="0"/>
                        <a:t>squeeze)</a:t>
                      </a:r>
                      <a:endParaRPr lang="en-GB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Optics and operations’ checks at high</a:t>
                      </a:r>
                      <a:r>
                        <a:rPr lang="en-US" sz="1600" baseline="0" dirty="0" smtClean="0"/>
                        <a:t> energy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</a:t>
                      </a:r>
                      <a:r>
                        <a:rPr lang="en-US" sz="1600" baseline="0" dirty="0" smtClean="0"/>
                        <a:t> 2 days</a:t>
                      </a:r>
                      <a:endParaRPr lang="en-GB" sz="1600" dirty="0"/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Collimator</a:t>
                      </a:r>
                      <a:r>
                        <a:rPr lang="en-US" sz="1600" baseline="0" dirty="0" smtClean="0"/>
                        <a:t> re-optimization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~4 days</a:t>
                      </a:r>
                      <a:endParaRPr lang="en-GB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042" y="6072206"/>
            <a:ext cx="528641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Estimate: 4 weeks to re-establish physics 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Consolidation – brief </a:t>
            </a:r>
            <a:r>
              <a:rPr lang="en-US" sz="3600" dirty="0" smtClean="0"/>
              <a:t>recall</a:t>
            </a:r>
            <a:endParaRPr lang="en-US" sz="3600" dirty="0" smtClean="0"/>
          </a:p>
          <a:p>
            <a:r>
              <a:rPr lang="en-US" sz="3600" dirty="0" smtClean="0"/>
              <a:t>Splices</a:t>
            </a:r>
          </a:p>
          <a:p>
            <a:r>
              <a:rPr lang="en-US" sz="3600" dirty="0" smtClean="0"/>
              <a:t>Operational energies</a:t>
            </a:r>
          </a:p>
          <a:p>
            <a:r>
              <a:rPr lang="en-US" sz="3600" dirty="0" smtClean="0"/>
              <a:t>Potential performance</a:t>
            </a:r>
          </a:p>
          <a:p>
            <a:r>
              <a:rPr lang="en-US" sz="3600" dirty="0" smtClean="0"/>
              <a:t>Present status</a:t>
            </a:r>
          </a:p>
          <a:p>
            <a:r>
              <a:rPr lang="en-US" sz="3600" dirty="0" smtClean="0"/>
              <a:t>Plans for 2009-2010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7-9-09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Plugging in the numbers with a step in energy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27-08-09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703078"/>
          <a:ext cx="8786840" cy="6154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39"/>
                <a:gridCol w="2575454"/>
                <a:gridCol w="757486"/>
                <a:gridCol w="1136230"/>
                <a:gridCol w="454493"/>
                <a:gridCol w="151496"/>
                <a:gridCol w="1211979"/>
                <a:gridCol w="151496"/>
                <a:gridCol w="1211978"/>
                <a:gridCol w="605989"/>
              </a:tblGrid>
              <a:tr h="88942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Month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</a:t>
                      </a:r>
                      <a:r>
                        <a:rPr lang="en-US" sz="1200" baseline="0" dirty="0" smtClean="0"/>
                        <a:t> scenario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 number</a:t>
                      </a:r>
                      <a:r>
                        <a:rPr lang="en-US" sz="1200" baseline="0" dirty="0" smtClean="0"/>
                        <a:t> bunch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Protons per bunch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Min beta*</a:t>
                      </a:r>
                      <a:endParaRPr lang="en-GB" sz="1200" dirty="0"/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Peak </a:t>
                      </a:r>
                      <a:r>
                        <a:rPr lang="en-US" sz="1200" dirty="0" err="1" smtClean="0"/>
                        <a:t>Lumi</a:t>
                      </a:r>
                      <a:endParaRPr lang="en-GB" sz="12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Integrated</a:t>
                      </a:r>
                      <a:endParaRPr lang="en-GB" sz="12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nominal</a:t>
                      </a:r>
                      <a:endParaRPr lang="en-GB" sz="1200" dirty="0"/>
                    </a:p>
                  </a:txBody>
                  <a:tcPr vert="vert270"/>
                </a:tc>
              </a:tr>
              <a:tr h="379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commissioning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5692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Pilot physics combined with commissioning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29</a:t>
                      </a:r>
                      <a:endParaRPr lang="en-GB" baseline="30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baseline="30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~200 nb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847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2.4 x 10</a:t>
                      </a:r>
                      <a:r>
                        <a:rPr lang="en-US" baseline="30000" dirty="0" smtClean="0"/>
                        <a:t>30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9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1.7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~9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GB" dirty="0"/>
                    </a:p>
                  </a:txBody>
                  <a:tcPr anchor="ctr"/>
                </a:tc>
              </a:tr>
              <a:tr h="379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crossing angle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3.4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~18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GB" dirty="0"/>
                    </a:p>
                  </a:txBody>
                  <a:tcPr anchor="ctr"/>
                </a:tc>
              </a:tr>
              <a:tr h="5376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crossing angle – pushing bunch intensity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x 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6.9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~36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GB" dirty="0"/>
                    </a:p>
                  </a:txBody>
                  <a:tcPr anchor="ctr"/>
                </a:tc>
              </a:tr>
              <a:tr h="5376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r>
                        <a:rPr lang="en-US" sz="1400" baseline="0" dirty="0" smtClean="0"/>
                        <a:t> to higher energy: approx 4 weeks</a:t>
                      </a:r>
                      <a:endParaRPr lang="en-GB" sz="14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Would aim for physics without crossing angle in the first instance with a gentle ramp back up in intensity</a:t>
                      </a:r>
                      <a:endParaRPr lang="en-GB" sz="14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5376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r>
                        <a:rPr lang="en-US" sz="1400" baseline="0" dirty="0" smtClean="0"/>
                        <a:t> – 5 TeV (</a:t>
                      </a:r>
                      <a:r>
                        <a:rPr lang="en-US" sz="1400" dirty="0" smtClean="0"/>
                        <a:t>5 TeV luminosity</a:t>
                      </a:r>
                      <a:r>
                        <a:rPr lang="en-US" sz="1400" baseline="0" dirty="0" smtClean="0"/>
                        <a:t> numbers quoted)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4.9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~26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GB" dirty="0"/>
                    </a:p>
                  </a:txBody>
                  <a:tcPr anchor="ctr"/>
                </a:tc>
              </a:tr>
              <a:tr h="4060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ns – nominal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Xing </a:t>
                      </a:r>
                      <a:r>
                        <a:rPr lang="en-US" sz="1400" baseline="0" dirty="0" smtClean="0"/>
                        <a:t>angle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4.4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~23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GB" dirty="0"/>
                    </a:p>
                  </a:txBody>
                  <a:tcPr anchor="ctr"/>
                </a:tc>
              </a:tr>
              <a:tr h="3847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8.8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~46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GB" dirty="0"/>
                    </a:p>
                  </a:txBody>
                  <a:tcPr anchor="ctr"/>
                </a:tc>
              </a:tr>
              <a:tr h="3847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1.3 x 10</a:t>
                      </a:r>
                      <a:r>
                        <a:rPr lang="en-US" baseline="30000" dirty="0" smtClean="0"/>
                        <a:t>32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~69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</a:t>
                      </a:r>
                      <a:endParaRPr lang="en-GB" dirty="0"/>
                    </a:p>
                  </a:txBody>
                  <a:tcPr anchor="ctr"/>
                </a:tc>
              </a:tr>
              <a:tr h="3847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2.1 x 10</a:t>
                      </a:r>
                      <a:r>
                        <a:rPr lang="en-US" baseline="30000" dirty="0" smtClean="0"/>
                        <a:t>32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~110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11750"/>
          </a:xfrm>
        </p:spPr>
        <p:txBody>
          <a:bodyPr/>
          <a:lstStyle/>
          <a:p>
            <a:r>
              <a:rPr lang="en-US" dirty="0" smtClean="0"/>
              <a:t>Big error bars on these numbers</a:t>
            </a:r>
            <a:endParaRPr lang="en-US" dirty="0" smtClean="0"/>
          </a:p>
          <a:p>
            <a:r>
              <a:rPr lang="en-US" dirty="0" smtClean="0"/>
              <a:t>Bunch intensity/ Beam intensity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quench </a:t>
            </a:r>
            <a:r>
              <a:rPr lang="en-US" dirty="0" smtClean="0">
                <a:solidFill>
                  <a:srgbClr val="008000"/>
                </a:solidFill>
              </a:rPr>
              <a:t>limit, beam lifetimes, parameter tolerances &amp; control, emittance conservation through the cycle</a:t>
            </a:r>
            <a:r>
              <a:rPr lang="en-US" dirty="0" smtClean="0">
                <a:solidFill>
                  <a:srgbClr val="008000"/>
                </a:solidFill>
              </a:rPr>
              <a:t>…</a:t>
            </a:r>
            <a:endParaRPr lang="en-US" dirty="0" smtClean="0"/>
          </a:p>
          <a:p>
            <a:r>
              <a:rPr lang="en-US" dirty="0" smtClean="0"/>
              <a:t>Cleaning efficiency of collimation versus quench limits</a:t>
            </a:r>
          </a:p>
          <a:p>
            <a:pPr lvl="1"/>
            <a:r>
              <a:rPr lang="en-US" dirty="0" smtClean="0"/>
              <a:t>Note: we have already proved that we can quench a dipole with only ~2-3 e9 at 450 </a:t>
            </a:r>
            <a:r>
              <a:rPr lang="en-US" dirty="0" smtClean="0"/>
              <a:t>GeV</a:t>
            </a:r>
          </a:p>
          <a:p>
            <a:r>
              <a:rPr lang="en-US" dirty="0" smtClean="0"/>
              <a:t>O</a:t>
            </a:r>
            <a:r>
              <a:rPr lang="en-US" dirty="0" smtClean="0"/>
              <a:t>perability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reproducibility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ramp</a:t>
            </a:r>
            <a:r>
              <a:rPr lang="en-US" dirty="0" smtClean="0">
                <a:solidFill>
                  <a:srgbClr val="008000"/>
                </a:solidFill>
              </a:rPr>
              <a:t>, squeeze, beam lifetime, </a:t>
            </a:r>
            <a:r>
              <a:rPr lang="en-US" dirty="0" smtClean="0">
                <a:solidFill>
                  <a:srgbClr val="008000"/>
                </a:solidFill>
              </a:rPr>
              <a:t>background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critical feedback systems</a:t>
            </a:r>
          </a:p>
          <a:p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Machine availability: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just </a:t>
            </a:r>
            <a:r>
              <a:rPr lang="en-US" dirty="0" smtClean="0">
                <a:solidFill>
                  <a:srgbClr val="008000"/>
                </a:solidFill>
              </a:rPr>
              <a:t>about everything</a:t>
            </a:r>
            <a:r>
              <a:rPr lang="en-US" dirty="0" smtClean="0">
                <a:solidFill>
                  <a:srgbClr val="008000"/>
                </a:solidFill>
              </a:rPr>
              <a:t>… include the injectors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Machine </a:t>
            </a:r>
            <a:r>
              <a:rPr lang="en-US" dirty="0" smtClean="0">
                <a:solidFill>
                  <a:srgbClr val="FF0000"/>
                </a:solidFill>
              </a:rPr>
              <a:t>Protection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has to work perfectly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status - today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4282" y="928670"/>
          <a:ext cx="8715436" cy="429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035"/>
                <a:gridCol w="1772631"/>
                <a:gridCol w="1265300"/>
                <a:gridCol w="4643470"/>
              </a:tblGrid>
              <a:tr h="513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Sector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Status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12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PO PHASE 1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1.9 K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Phase 2 powering starts this week,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following installation of new QPS.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23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COOLDOWN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~4 K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34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COOLDOWN</a:t>
                      </a:r>
                      <a:endParaRPr lang="en-GB" sz="20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~175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K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45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COOLDOWN</a:t>
                      </a:r>
                      <a:endParaRPr lang="en-GB" sz="20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~13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K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56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COOLDOWN</a:t>
                      </a:r>
                      <a:endParaRPr lang="en-GB" sz="20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~2 K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 w delay due to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cryo</a:t>
                      </a: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-preparation;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67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COOLDOWN</a:t>
                      </a:r>
                      <a:endParaRPr lang="en-GB" sz="20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~250 K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Cool-down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of 6-7 started few days earlier than foreseen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78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COOLDOWN</a:t>
                      </a:r>
                      <a:endParaRPr lang="en-GB" sz="20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1.9 K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 w delay due to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cryo</a:t>
                      </a: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-preparation;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81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COOLDOWN</a:t>
                      </a:r>
                      <a:endParaRPr lang="en-GB" sz="20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~75 K</a:t>
                      </a:r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2910" y="5715016"/>
            <a:ext cx="7572428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lot still going on out there: ELQA,  access doors, QPS… 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aaa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3"/>
          <p:cNvSpPr>
            <a:spLocks/>
          </p:cNvSpPr>
          <p:nvPr/>
        </p:nvSpPr>
        <p:spPr bwMode="auto">
          <a:xfrm>
            <a:off x="4114800" y="6448425"/>
            <a:ext cx="5029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000" dirty="0">
                <a:latin typeface="Berlin Sans FB" pitchFamily="34" charset="0"/>
              </a:rPr>
              <a:t>General Schedule 24</a:t>
            </a:r>
            <a:r>
              <a:rPr lang="en-GB" sz="2000" baseline="30000" dirty="0">
                <a:latin typeface="Berlin Sans FB" pitchFamily="34" charset="0"/>
              </a:rPr>
              <a:t>th</a:t>
            </a:r>
            <a:r>
              <a:rPr lang="en-GB" sz="2000" dirty="0">
                <a:latin typeface="Berlin Sans FB" pitchFamily="34" charset="0"/>
              </a:rPr>
              <a:t>, August 09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12725" y="2833688"/>
            <a:ext cx="871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692275" y="2852738"/>
            <a:ext cx="1223963" cy="168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/>
              <a:t>no shifts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250825" y="304641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50825" y="3260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250825" y="34702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222250" y="36830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763713" y="3065463"/>
            <a:ext cx="1223962" cy="168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/>
              <a:t>2 shifts, 5 days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979613" y="3271838"/>
            <a:ext cx="1223962" cy="168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/>
              <a:t>2 shifts, 7 days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052638" y="3492500"/>
            <a:ext cx="1223962" cy="168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/>
              <a:t>2 shifts, 7 days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268538" y="3687763"/>
            <a:ext cx="1223962" cy="4603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/>
              <a:t>3 shifts, starting from Friday 18/9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14282" y="3500438"/>
            <a:ext cx="8643998" cy="1588"/>
          </a:xfrm>
          <a:prstGeom prst="line">
            <a:avLst/>
          </a:prstGeom>
          <a:solidFill>
            <a:schemeClr val="accent1"/>
          </a:solidFill>
          <a:ln w="508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commissioning - NB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HWC phase 1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imited </a:t>
            </a:r>
            <a:r>
              <a:rPr lang="en-US" dirty="0" smtClean="0"/>
              <a:t>current – no powering of main circuits – restricted access</a:t>
            </a:r>
          </a:p>
          <a:p>
            <a:r>
              <a:rPr lang="en-US" dirty="0" smtClean="0"/>
              <a:t>HWC phase 2</a:t>
            </a:r>
          </a:p>
          <a:p>
            <a:pPr lvl="1"/>
            <a:r>
              <a:rPr lang="en-US" dirty="0" smtClean="0"/>
              <a:t>Individual system tests </a:t>
            </a:r>
            <a:r>
              <a:rPr lang="en-US" dirty="0" smtClean="0"/>
              <a:t>of new QPS</a:t>
            </a:r>
          </a:p>
          <a:p>
            <a:pPr lvl="1"/>
            <a:r>
              <a:rPr lang="en-US" dirty="0" smtClean="0"/>
              <a:t>Power </a:t>
            </a:r>
            <a:r>
              <a:rPr lang="en-US" dirty="0" smtClean="0"/>
              <a:t>main </a:t>
            </a:r>
            <a:r>
              <a:rPr lang="en-US" dirty="0" smtClean="0"/>
              <a:t>circuits to 6000 A (just over 3.5 TeV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access during powering in sector concerned and adjacent access zones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Quench Protection System still to be installed </a:t>
            </a:r>
            <a:r>
              <a:rPr lang="en-US" dirty="0" smtClean="0">
                <a:solidFill>
                  <a:srgbClr val="FF0000"/>
                </a:solidFill>
              </a:rPr>
              <a:t>and tested</a:t>
            </a:r>
            <a:r>
              <a:rPr lang="en-US" dirty="0" smtClean="0"/>
              <a:t> just about </a:t>
            </a:r>
            <a:r>
              <a:rPr lang="en-US" dirty="0" smtClean="0"/>
              <a:t>everywhere</a:t>
            </a:r>
          </a:p>
          <a:p>
            <a:pPr lvl="1"/>
            <a:r>
              <a:rPr lang="en-US" dirty="0" smtClean="0"/>
              <a:t>First 54 crates finished testing last Saturday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2009 - injectors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464344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± first LHC beam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215338" cy="32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16200000" flipV="1">
            <a:off x="4536281" y="3464719"/>
            <a:ext cx="2000264" cy="21431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928926" y="2786058"/>
            <a:ext cx="857256" cy="714380"/>
          </a:xfrm>
          <a:prstGeom prst="ellipse">
            <a:avLst/>
          </a:prstGeom>
          <a:noFill/>
          <a:ln w="254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2321703" y="4036223"/>
            <a:ext cx="1571636" cy="35719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0034" y="5143512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 </a:t>
            </a:r>
            <a:r>
              <a:rPr lang="en-US" dirty="0" smtClean="0"/>
              <a:t>test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Sector 23 as first priority</a:t>
            </a:r>
            <a:br>
              <a:rPr lang="en-GB" dirty="0" smtClean="0"/>
            </a:br>
            <a:r>
              <a:rPr lang="en-GB" dirty="0" smtClean="0"/>
              <a:t>Sector 78 if part of 81 required is ready </a:t>
            </a:r>
            <a:endParaRPr lang="en-US" dirty="0" smtClean="0"/>
          </a:p>
        </p:txBody>
      </p:sp>
      <p:sp>
        <p:nvSpPr>
          <p:cNvPr id="15" name="Oval 14"/>
          <p:cNvSpPr/>
          <p:nvPr/>
        </p:nvSpPr>
        <p:spPr bwMode="auto">
          <a:xfrm>
            <a:off x="1285852" y="1643050"/>
            <a:ext cx="857256" cy="714380"/>
          </a:xfrm>
          <a:prstGeom prst="ellipse">
            <a:avLst/>
          </a:prstGeom>
          <a:noFill/>
          <a:ln w="254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2000232" y="1142984"/>
            <a:ext cx="1357322" cy="57150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00298" y="78579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ons in the lines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>
            <a:stCxn id="7" idx="2"/>
          </p:cNvCxnSpPr>
          <p:nvPr/>
        </p:nvCxnSpPr>
        <p:spPr bwMode="auto">
          <a:xfrm rot="5400000">
            <a:off x="1839496" y="3875489"/>
            <a:ext cx="5500728" cy="35719"/>
          </a:xfrm>
          <a:prstGeom prst="straightConnector1">
            <a:avLst/>
          </a:prstGeom>
          <a:solidFill>
            <a:schemeClr val="accent1"/>
          </a:solidFill>
          <a:ln w="8255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00364" y="714356"/>
            <a:ext cx="3214710" cy="428628"/>
          </a:xfrm>
          <a:prstGeom prst="rect">
            <a:avLst/>
          </a:prstGeom>
          <a:solidFill>
            <a:srgbClr val="FFFF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Global machine </a:t>
            </a:r>
            <a:r>
              <a:rPr lang="en-US" dirty="0" smtClean="0"/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heckout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71736" y="1285860"/>
            <a:ext cx="4071966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Essential 450 GeV 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2910" y="5429264"/>
            <a:ext cx="3929090" cy="500066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System/beam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3643314"/>
            <a:ext cx="4429188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Machine</a:t>
            </a:r>
            <a:r>
              <a:rPr lang="en-US" dirty="0" smtClean="0"/>
              <a:t> protection</a:t>
            </a:r>
            <a:r>
              <a:rPr lang="en-GB" dirty="0" smtClean="0"/>
              <a:t> commissioning 2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2928926" y="4286256"/>
            <a:ext cx="3643338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3.5 TeV beam &amp; first collisions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143240" y="2357430"/>
            <a:ext cx="2857520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450 GeV collisions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28860" y="3071810"/>
            <a:ext cx="435771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Ramp commissioning</a:t>
            </a:r>
            <a:r>
              <a:rPr lang="en-US" dirty="0" smtClean="0"/>
              <a:t> to 1 TeV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71670" y="4929198"/>
            <a:ext cx="5072098" cy="357190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Full machine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rotection qualification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429264"/>
            <a:ext cx="3143272" cy="500066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Pilot physics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5786" y="3643314"/>
            <a:ext cx="3786214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System/beam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500298" y="1857364"/>
            <a:ext cx="4357750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Machine</a:t>
            </a:r>
            <a:r>
              <a:rPr lang="en-US" dirty="0" smtClean="0"/>
              <a:t> protection</a:t>
            </a:r>
            <a:r>
              <a:rPr lang="en-GB" dirty="0" smtClean="0"/>
              <a:t> commissioning 1</a:t>
            </a:r>
            <a:endParaRPr lang="en-US" dirty="0" smtClean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643701" y="0"/>
          <a:ext cx="2500299" cy="120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33"/>
                <a:gridCol w="784396"/>
                <a:gridCol w="88247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Energy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Safe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Very Safe</a:t>
                      </a:r>
                      <a:endParaRPr lang="en-GB" sz="1200" dirty="0"/>
                    </a:p>
                  </a:txBody>
                  <a:tcPr/>
                </a:tc>
              </a:tr>
              <a:tr h="3019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1 e12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1 e11</a:t>
                      </a:r>
                      <a:endParaRPr lang="en-GB" sz="1400" dirty="0"/>
                    </a:p>
                  </a:txBody>
                  <a:tcPr/>
                </a:tc>
              </a:tr>
              <a:tr h="306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TeV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2.5 e11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2.5 e10</a:t>
                      </a:r>
                      <a:endParaRPr lang="en-GB" sz="1400" dirty="0"/>
                    </a:p>
                  </a:txBody>
                  <a:tcPr/>
                </a:tc>
              </a:tr>
              <a:tr h="306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 </a:t>
                      </a:r>
                      <a:r>
                        <a:rPr lang="en-US" sz="1400" dirty="0" smtClean="0"/>
                        <a:t>TeV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</a:t>
                      </a:r>
                      <a:r>
                        <a:rPr lang="en-US" sz="1400" baseline="0" dirty="0" smtClean="0"/>
                        <a:t> e10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probe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29224" y="621508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month to first collisions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450 GeV collisions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089149"/>
          </a:xfrm>
        </p:spPr>
        <p:txBody>
          <a:bodyPr/>
          <a:lstStyle/>
          <a:p>
            <a:r>
              <a:rPr lang="en-US" dirty="0" smtClean="0"/>
              <a:t>Time limited: 3-4 shifts</a:t>
            </a:r>
          </a:p>
          <a:p>
            <a:r>
              <a:rPr lang="en-US" dirty="0" smtClean="0"/>
              <a:t>No squeeze</a:t>
            </a:r>
          </a:p>
          <a:p>
            <a:r>
              <a:rPr lang="en-US" dirty="0" smtClean="0"/>
              <a:t>Low intensity – machine protection commissioning unlikely to be very advanced.</a:t>
            </a:r>
          </a:p>
          <a:p>
            <a:r>
              <a:rPr lang="en-US" dirty="0" smtClean="0"/>
              <a:t>~1 week after first beam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7-09-09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910" y="3714752"/>
          <a:ext cx="8143933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6620"/>
                <a:gridCol w="1211360"/>
                <a:gridCol w="1269969"/>
                <a:gridCol w="20359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bunches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Particles</a:t>
                      </a:r>
                      <a:r>
                        <a:rPr lang="en-US" baseline="0" dirty="0" smtClean="0"/>
                        <a:t> per bunch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intensity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1.6 x 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4.8 x 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beta* [m]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 [cm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 x 10</a:t>
                      </a:r>
                      <a:r>
                        <a:rPr lang="en-US" baseline="30000" dirty="0" smtClean="0"/>
                        <a:t>27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6.6 x 10</a:t>
                      </a:r>
                      <a:r>
                        <a:rPr lang="en-US" baseline="30000" dirty="0" smtClean="0"/>
                        <a:t>27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x 10</a:t>
                      </a:r>
                      <a:r>
                        <a:rPr lang="en-US" baseline="30000" dirty="0" smtClean="0"/>
                        <a:t>28</a:t>
                      </a:r>
                      <a:endParaRPr lang="en-GB" baseline="30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lumi</a:t>
                      </a:r>
                      <a:r>
                        <a:rPr lang="en-US" baseline="0" dirty="0" smtClean="0"/>
                        <a:t>/24 hours [nb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2009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850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7-9-09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072074"/>
            <a:ext cx="8501122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All dates </a:t>
            </a:r>
            <a:r>
              <a:rPr lang="en-US" dirty="0" smtClean="0"/>
              <a:t>approximate…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Reasonable</a:t>
            </a:r>
            <a:r>
              <a:rPr lang="en-US" dirty="0" smtClean="0"/>
              <a:t> </a:t>
            </a:r>
            <a:r>
              <a:rPr lang="en-US" dirty="0" smtClean="0"/>
              <a:t>machine availability </a:t>
            </a:r>
            <a:r>
              <a:rPr lang="en-US" dirty="0" smtClean="0"/>
              <a:t>assumed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Stop </a:t>
            </a:r>
            <a:r>
              <a:rPr lang="en-US" dirty="0" smtClean="0"/>
              <a:t>LHC with beam ~19</a:t>
            </a:r>
            <a:r>
              <a:rPr lang="en-US" baseline="30000" dirty="0" smtClean="0"/>
              <a:t>th</a:t>
            </a:r>
            <a:r>
              <a:rPr lang="en-US" dirty="0" smtClean="0"/>
              <a:t> December </a:t>
            </a:r>
            <a:r>
              <a:rPr lang="en-US" dirty="0" smtClean="0"/>
              <a:t>2009, </a:t>
            </a:r>
            <a:r>
              <a:rPr lang="en-US" dirty="0" smtClean="0"/>
              <a:t>r</a:t>
            </a:r>
            <a:r>
              <a:rPr lang="en-US" dirty="0" smtClean="0"/>
              <a:t>estart </a:t>
            </a:r>
            <a:r>
              <a:rPr lang="en-US" dirty="0" smtClean="0"/>
              <a:t>~ 4</a:t>
            </a:r>
            <a:r>
              <a:rPr lang="en-US" baseline="30000" dirty="0" smtClean="0"/>
              <a:t>th</a:t>
            </a:r>
            <a:r>
              <a:rPr lang="en-US" dirty="0" smtClean="0"/>
              <a:t> January </a:t>
            </a:r>
            <a:r>
              <a:rPr lang="en-US" dirty="0" smtClean="0"/>
              <a:t>2010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2010 – very draft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1785926"/>
            <a:ext cx="4357718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2009</a:t>
            </a:r>
            <a:r>
              <a:rPr lang="en-US" dirty="0" smtClean="0"/>
              <a:t>: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1 month commissioning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2010</a:t>
            </a:r>
            <a:r>
              <a:rPr lang="en-US" dirty="0" smtClean="0"/>
              <a:t>: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1 month pilot &amp; commissioning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3 month 3.5 TeV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1 month step-up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5 month 4 - 5 TeV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1 month ions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27-08-09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329"/>
            <a:ext cx="4594842" cy="624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96975"/>
            <a:ext cx="8072494" cy="5111750"/>
          </a:xfrm>
        </p:spPr>
        <p:txBody>
          <a:bodyPr/>
          <a:lstStyle/>
          <a:p>
            <a:r>
              <a:rPr lang="en-US" dirty="0" smtClean="0"/>
              <a:t>Besides the major effort required to repair sector 34… </a:t>
            </a:r>
          </a:p>
          <a:p>
            <a:r>
              <a:rPr lang="en-US" dirty="0" smtClean="0"/>
              <a:t>Major </a:t>
            </a:r>
            <a:r>
              <a:rPr lang="en-US" dirty="0" smtClean="0"/>
              <a:t>upgrade of the quench protection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Protection </a:t>
            </a:r>
            <a:r>
              <a:rPr lang="en-US" dirty="0" smtClean="0"/>
              <a:t>of all main quadrupole and dipole joints (0.3 mV </a:t>
            </a:r>
            <a:r>
              <a:rPr lang="en-US" dirty="0" smtClean="0"/>
              <a:t>threshold).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/>
              <a:t>statistics measurement accuracy to &lt; 1 </a:t>
            </a:r>
            <a:r>
              <a:rPr lang="en-US" dirty="0" err="1" smtClean="0"/>
              <a:t>nΩ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Installation </a:t>
            </a:r>
            <a:r>
              <a:rPr lang="en-US" dirty="0" smtClean="0"/>
              <a:t>of &gt; 200 km of cables, production of </a:t>
            </a:r>
            <a:r>
              <a:rPr lang="en-US" dirty="0" smtClean="0"/>
              <a:t>thousands of </a:t>
            </a:r>
            <a:r>
              <a:rPr lang="en-US" dirty="0" smtClean="0"/>
              <a:t>electronic boards</a:t>
            </a:r>
            <a:r>
              <a:rPr lang="en-US" dirty="0" smtClean="0"/>
              <a:t>. &gt;&gt; </a:t>
            </a:r>
            <a:r>
              <a:rPr lang="en-US" dirty="0" smtClean="0"/>
              <a:t>protection against similar issues in the future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 Massive measurement campaign to identify bad </a:t>
            </a:r>
            <a:r>
              <a:rPr lang="en-US" dirty="0" smtClean="0"/>
              <a:t>splices</a:t>
            </a:r>
          </a:p>
          <a:p>
            <a:pPr lvl="1"/>
            <a:r>
              <a:rPr lang="en-US" dirty="0" smtClean="0"/>
              <a:t>Calorimetric </a:t>
            </a:r>
            <a:r>
              <a:rPr lang="en-US" dirty="0" smtClean="0"/>
              <a:t>methods (~ 40 </a:t>
            </a:r>
            <a:r>
              <a:rPr lang="en-US" dirty="0" err="1" smtClean="0"/>
              <a:t>nΩ</a:t>
            </a:r>
            <a:r>
              <a:rPr lang="en-US" dirty="0" smtClean="0"/>
              <a:t>) to identify possible bad </a:t>
            </a:r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/>
              <a:t>precision voltage meas. (~ 1 </a:t>
            </a:r>
            <a:r>
              <a:rPr lang="en-US" dirty="0" err="1" smtClean="0"/>
              <a:t>nΩ</a:t>
            </a:r>
            <a:r>
              <a:rPr lang="en-US" dirty="0" smtClean="0"/>
              <a:t>) to identify problematic splices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07-09-09</a:t>
            </a:r>
            <a:endParaRPr lang="en-US" dirty="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 rot="-1800000">
            <a:off x="7375882" y="2178339"/>
            <a:ext cx="1732359" cy="607219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b="1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Improved active protection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 rot="-1800000">
            <a:off x="7263097" y="5909006"/>
            <a:ext cx="1732359" cy="369999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b="1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Diagnostics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11750"/>
          </a:xfrm>
        </p:spPr>
        <p:txBody>
          <a:bodyPr/>
          <a:lstStyle/>
          <a:p>
            <a:r>
              <a:rPr lang="en-US" dirty="0" smtClean="0"/>
              <a:t>Splices remain an issue</a:t>
            </a:r>
            <a:endParaRPr lang="en-US" dirty="0" smtClean="0"/>
          </a:p>
          <a:p>
            <a:r>
              <a:rPr lang="en-US" dirty="0" smtClean="0"/>
              <a:t>Constraints </a:t>
            </a:r>
            <a:r>
              <a:rPr lang="en-US" dirty="0" smtClean="0"/>
              <a:t>of 3.5 TeV enumerated</a:t>
            </a:r>
          </a:p>
          <a:p>
            <a:r>
              <a:rPr lang="en-US" dirty="0" smtClean="0"/>
              <a:t>Potential performance </a:t>
            </a:r>
            <a:r>
              <a:rPr lang="en-US" dirty="0" smtClean="0"/>
              <a:t>shown </a:t>
            </a:r>
          </a:p>
          <a:p>
            <a:pPr lvl="1"/>
            <a:r>
              <a:rPr lang="en-US" dirty="0" smtClean="0"/>
              <a:t>200 – 300 pb</a:t>
            </a:r>
            <a:r>
              <a:rPr lang="en-US" baseline="30000" dirty="0" smtClean="0"/>
              <a:t>-1 </a:t>
            </a:r>
            <a:r>
              <a:rPr lang="en-US" dirty="0" smtClean="0"/>
              <a:t>seem reasonable</a:t>
            </a:r>
            <a:endParaRPr lang="en-US" baseline="30000" dirty="0" smtClean="0"/>
          </a:p>
          <a:p>
            <a:r>
              <a:rPr lang="en-US" dirty="0" smtClean="0"/>
              <a:t>Step </a:t>
            </a:r>
            <a:r>
              <a:rPr lang="en-US" dirty="0" smtClean="0"/>
              <a:t>up in energy would take ~4 </a:t>
            </a:r>
            <a:r>
              <a:rPr lang="en-US" dirty="0" smtClean="0"/>
              <a:t>weeks – increase to be decided</a:t>
            </a:r>
            <a:endParaRPr lang="en-GB" dirty="0" smtClean="0"/>
          </a:p>
          <a:p>
            <a:r>
              <a:rPr lang="en-US" dirty="0" smtClean="0"/>
              <a:t>Would start with a flat machine at the higher </a:t>
            </a:r>
            <a:r>
              <a:rPr lang="en-US" dirty="0" smtClean="0"/>
              <a:t>energy… before </a:t>
            </a:r>
            <a:r>
              <a:rPr lang="en-US" dirty="0" smtClean="0"/>
              <a:t>bringing on crossing angle and exploiting 50 ns.</a:t>
            </a:r>
          </a:p>
          <a:p>
            <a:endParaRPr lang="en-US" dirty="0" smtClean="0"/>
          </a:p>
          <a:p>
            <a:r>
              <a:rPr lang="en-US" dirty="0" smtClean="0"/>
              <a:t>LHC well into cool-down and on schedule for mid-November start with beam</a:t>
            </a:r>
          </a:p>
          <a:p>
            <a:r>
              <a:rPr lang="en-US" dirty="0" smtClean="0"/>
              <a:t>With a bit of luck, first high energy collisions before Christmas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7-9-09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111750"/>
          </a:xfrm>
        </p:spPr>
        <p:txBody>
          <a:bodyPr/>
          <a:lstStyle/>
          <a:p>
            <a:r>
              <a:rPr lang="en-US" dirty="0" smtClean="0"/>
              <a:t>Mitigation of collateral effects in case of problems:</a:t>
            </a:r>
          </a:p>
          <a:p>
            <a:r>
              <a:rPr lang="en-US" dirty="0" smtClean="0"/>
              <a:t>Additional release valves (“DN200”)</a:t>
            </a:r>
          </a:p>
          <a:p>
            <a:pPr lvl="1"/>
            <a:r>
              <a:rPr lang="en-US" dirty="0" smtClean="0"/>
              <a:t>Improvement of the pressure relief system to eventually cope with maximum He flow of 40 kg/s in the arcs (maximum conceivable flow) </a:t>
            </a:r>
          </a:p>
          <a:p>
            <a:pPr lvl="1"/>
            <a:r>
              <a:rPr lang="en-US" dirty="0" smtClean="0"/>
              <a:t> Installation completed in 4 sectors (1-2, 3-4, 5-6, 6-7) </a:t>
            </a:r>
          </a:p>
          <a:p>
            <a:pPr lvl="1"/>
            <a:r>
              <a:rPr lang="en-US" dirty="0" smtClean="0"/>
              <a:t> Also done for Inner triplets, Standalone Magnets and  DFBs:  </a:t>
            </a:r>
          </a:p>
          <a:p>
            <a:r>
              <a:rPr lang="en-US" dirty="0" smtClean="0"/>
              <a:t>Reinforcement of the quadrupole supports </a:t>
            </a:r>
          </a:p>
          <a:p>
            <a:pPr lvl="1"/>
            <a:r>
              <a:rPr lang="en-US" dirty="0" smtClean="0"/>
              <a:t>Arc quadrupoles (total 104 with vacuum barrier)</a:t>
            </a:r>
          </a:p>
          <a:p>
            <a:pPr lvl="1"/>
            <a:r>
              <a:rPr lang="en-US" dirty="0" smtClean="0"/>
              <a:t>Semi-stand alone magnets</a:t>
            </a:r>
          </a:p>
          <a:p>
            <a:pPr lvl="1"/>
            <a:r>
              <a:rPr lang="en-US" dirty="0" smtClean="0"/>
              <a:t>Inner triplet and DFBAs</a:t>
            </a:r>
          </a:p>
          <a:p>
            <a:r>
              <a:rPr lang="en-US" dirty="0" smtClean="0"/>
              <a:t>Energy extraction </a:t>
            </a:r>
            <a:r>
              <a:rPr lang="en-US" dirty="0" smtClean="0"/>
              <a:t>times lowered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Faster discharge of the energy from 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circuits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Possible because of lower energy running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7-9-09</a:t>
            </a: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 rot="-1800000">
            <a:off x="6822336" y="5535925"/>
            <a:ext cx="1732359" cy="607219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b="1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Mitigation of damage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Additional splice </a:t>
            </a:r>
            <a:r>
              <a:rPr lang="en-US" dirty="0"/>
              <a:t>problem</a:t>
            </a:r>
          </a:p>
        </p:txBody>
      </p:sp>
      <p:sp>
        <p:nvSpPr>
          <p:cNvPr id="64514" name="Rectangle 2"/>
          <p:cNvSpPr>
            <a:spLocks/>
          </p:cNvSpPr>
          <p:nvPr/>
        </p:nvSpPr>
        <p:spPr bwMode="auto">
          <a:xfrm>
            <a:off x="160734" y="1174254"/>
            <a:ext cx="8813602" cy="46122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 anchor="ctr"/>
          <a:lstStyle/>
          <a:p>
            <a:pPr marL="418565" indent="-267881" algn="l">
              <a:lnSpc>
                <a:spcPct val="130000"/>
              </a:lnSpc>
              <a:spcBef>
                <a:spcPts val="1266"/>
              </a:spcBef>
              <a:buSzPct val="155000"/>
              <a:buBlip>
                <a:blip r:embed="rId2"/>
              </a:buBlip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enhanced quality assurance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introduced during sector 3-4 repair has revealed </a:t>
            </a:r>
            <a:r>
              <a:rPr lang="en-US" sz="1800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new facts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concerning the copper bus bar in which the superconductor is embedded. </a:t>
            </a:r>
          </a:p>
          <a:p>
            <a:pPr marL="418565" indent="-267881" algn="l">
              <a:lnSpc>
                <a:spcPct val="130000"/>
              </a:lnSpc>
              <a:spcBef>
                <a:spcPts val="1266"/>
              </a:spcBef>
              <a:buSzPct val="155000"/>
              <a:buBlip>
                <a:blip r:embed="rId2"/>
              </a:buBlip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process of soldering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the superconductor in the interconnecting high-current splices can cause discontinuity of the copper part of the bus-bars and voids which prevent contact between the super-conducting cable and the copper </a:t>
            </a:r>
            <a:b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</a:b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Danger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occurs only in case of a </a:t>
            </a: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quench</a:t>
            </a:r>
            <a:endParaRPr lang="en-US" sz="18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18565" indent="-267881" algn="l">
              <a:lnSpc>
                <a:spcPct val="130000"/>
              </a:lnSpc>
              <a:spcBef>
                <a:spcPts val="1266"/>
              </a:spcBef>
              <a:buSzPct val="155000"/>
              <a:buBlip>
                <a:blip r:embed="rId2"/>
              </a:buBlip>
            </a:pP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The challenge: to 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find a </a:t>
            </a:r>
            <a:r>
              <a:rPr lang="en-US" sz="1800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safe limit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for the measured joint resistance as a function of </a:t>
            </a: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current in magnet circuits (max energy in the machine)</a:t>
            </a:r>
          </a:p>
          <a:p>
            <a:pPr marL="418565" indent="-267881" algn="l">
              <a:lnSpc>
                <a:spcPct val="130000"/>
              </a:lnSpc>
              <a:spcBef>
                <a:spcPts val="1266"/>
              </a:spcBef>
            </a:pPr>
            <a:r>
              <a:rPr lang="en-US" sz="1800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	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43240" y="6605587"/>
            <a:ext cx="2895600" cy="252413"/>
          </a:xfrm>
        </p:spPr>
        <p:txBody>
          <a:bodyPr/>
          <a:lstStyle/>
          <a:p>
            <a:r>
              <a:rPr lang="en-US" dirty="0" smtClean="0"/>
              <a:t>LHC status - CMS week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splice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enhanced quality assurance </a:t>
            </a:r>
            <a:r>
              <a:rPr lang="en-US" dirty="0" smtClean="0"/>
              <a:t>introduced during sector 3-4 repair has revealed </a:t>
            </a:r>
            <a:r>
              <a:rPr lang="en-US" dirty="0" smtClean="0">
                <a:solidFill>
                  <a:srgbClr val="FF0000"/>
                </a:solidFill>
              </a:rPr>
              <a:t>new facts</a:t>
            </a:r>
            <a:r>
              <a:rPr lang="en-US" dirty="0" smtClean="0"/>
              <a:t> concerning the copper bus bar in which the superconductor is embedded.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process of soldering </a:t>
            </a:r>
            <a:r>
              <a:rPr lang="en-US" dirty="0" smtClean="0"/>
              <a:t>the superconductor in the interconnecting high-current splices can cause discontinuity of the copper part of the bus-bars and voids which prevent contact between the super-conducting cable and the </a:t>
            </a:r>
            <a:r>
              <a:rPr lang="en-US" dirty="0" smtClean="0"/>
              <a:t>copper.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Danger occurs only in case of a quench</a:t>
            </a:r>
          </a:p>
          <a:p>
            <a:pPr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07-09-09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Stablizer</a:t>
            </a:r>
            <a:r>
              <a:rPr lang="en-US" dirty="0" smtClean="0"/>
              <a:t> problem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 - CMS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7-9-09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039113" cy="53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13"/>
          <p:cNvSpPr>
            <a:spLocks/>
          </p:cNvSpPr>
          <p:nvPr/>
        </p:nvSpPr>
        <p:spPr bwMode="auto">
          <a:xfrm>
            <a:off x="214282" y="6215082"/>
            <a:ext cx="4339828" cy="4375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 algn="l"/>
            <a:r>
              <a:rPr lang="en-US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Bad electrical contact between wedge and U-profile with the bus on at least 1 side of the joint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2750331" y="6107925"/>
            <a:ext cx="142876" cy="7143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14"/>
          <p:cNvSpPr>
            <a:spLocks/>
          </p:cNvSpPr>
          <p:nvPr/>
        </p:nvSpPr>
        <p:spPr bwMode="auto">
          <a:xfrm>
            <a:off x="6000760" y="6286520"/>
            <a:ext cx="2589609" cy="4375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 algn="l"/>
            <a:r>
              <a:rPr lang="en-US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Bad contact at joint with the U-profile and the wedge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5965041" y="5750735"/>
            <a:ext cx="571504" cy="50006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Splices -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Bad </a:t>
            </a:r>
            <a:r>
              <a:rPr lang="en-US" dirty="0" smtClean="0">
                <a:solidFill>
                  <a:srgbClr val="FF0000"/>
                </a:solidFill>
              </a:rPr>
              <a:t>splices</a:t>
            </a:r>
          </a:p>
          <a:p>
            <a:pPr lvl="1"/>
            <a:r>
              <a:rPr lang="en-US" dirty="0" smtClean="0"/>
              <a:t>Resolution</a:t>
            </a:r>
            <a:r>
              <a:rPr lang="en-US" dirty="0" smtClean="0"/>
              <a:t>: </a:t>
            </a:r>
            <a:r>
              <a:rPr lang="en-US" dirty="0" err="1" smtClean="0"/>
              <a:t>calorimetry</a:t>
            </a:r>
            <a:r>
              <a:rPr lang="en-US" dirty="0" smtClean="0"/>
              <a:t> → 40 </a:t>
            </a:r>
            <a:r>
              <a:rPr lang="en-US" dirty="0" err="1" smtClean="0"/>
              <a:t>nΩ</a:t>
            </a:r>
            <a:r>
              <a:rPr lang="en-US" dirty="0" smtClean="0"/>
              <a:t>; electric → 1 </a:t>
            </a:r>
            <a:r>
              <a:rPr lang="en-US" dirty="0" err="1" smtClean="0"/>
              <a:t>nΩ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 smtClean="0"/>
              <a:t>bad cases found in 6 sectors: </a:t>
            </a:r>
            <a:r>
              <a:rPr lang="en-US" dirty="0" smtClean="0"/>
              <a:t>50 </a:t>
            </a:r>
            <a:r>
              <a:rPr lang="en-US" dirty="0" err="1" smtClean="0"/>
              <a:t>nΩ</a:t>
            </a:r>
            <a:r>
              <a:rPr lang="en-US" dirty="0" smtClean="0"/>
              <a:t> (1-2) and 100 </a:t>
            </a:r>
            <a:r>
              <a:rPr lang="en-US" dirty="0" err="1" smtClean="0"/>
              <a:t>nΩ</a:t>
            </a:r>
            <a:r>
              <a:rPr lang="en-US" dirty="0" smtClean="0"/>
              <a:t> (6-7</a:t>
            </a:r>
            <a:r>
              <a:rPr lang="en-US" dirty="0" smtClean="0"/>
              <a:t>); repaired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Two </a:t>
            </a:r>
            <a:r>
              <a:rPr lang="en-US" dirty="0" smtClean="0">
                <a:solidFill>
                  <a:srgbClr val="FF0000"/>
                </a:solidFill>
              </a:rPr>
              <a:t>sectors still to </a:t>
            </a:r>
            <a:r>
              <a:rPr lang="en-US" dirty="0" smtClean="0">
                <a:solidFill>
                  <a:srgbClr val="FF0000"/>
                </a:solidFill>
              </a:rPr>
              <a:t>be measured </a:t>
            </a:r>
            <a:r>
              <a:rPr lang="en-US" dirty="0" smtClean="0">
                <a:solidFill>
                  <a:srgbClr val="FF0000"/>
                </a:solidFill>
              </a:rPr>
              <a:t>cold </a:t>
            </a:r>
            <a:r>
              <a:rPr lang="en-US" dirty="0" smtClean="0"/>
              <a:t>(4-5, </a:t>
            </a:r>
            <a:r>
              <a:rPr lang="en-US" dirty="0" smtClean="0"/>
              <a:t>3-4)</a:t>
            </a:r>
          </a:p>
          <a:p>
            <a:pPr lvl="1"/>
            <a:endParaRPr lang="en-US" sz="18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Copper stabilizer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endParaRPr lang="en-US" dirty="0" smtClean="0"/>
          </a:p>
          <a:p>
            <a:pPr lvl="1"/>
            <a:r>
              <a:rPr lang="en-US" dirty="0" smtClean="0"/>
              <a:t>Measurements </a:t>
            </a:r>
            <a:r>
              <a:rPr lang="en-US" dirty="0" smtClean="0"/>
              <a:t>done in 6 sectors, </a:t>
            </a:r>
            <a:r>
              <a:rPr lang="en-US" dirty="0" smtClean="0">
                <a:solidFill>
                  <a:srgbClr val="FF0000"/>
                </a:solidFill>
              </a:rPr>
              <a:t>missing </a:t>
            </a:r>
            <a:r>
              <a:rPr lang="en-US" dirty="0" smtClean="0">
                <a:solidFill>
                  <a:srgbClr val="FF0000"/>
                </a:solidFill>
              </a:rPr>
              <a:t>7-8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8-1</a:t>
            </a:r>
          </a:p>
          <a:p>
            <a:pPr lvl="1"/>
            <a:r>
              <a:rPr lang="en-US" dirty="0" smtClean="0"/>
              <a:t>10 </a:t>
            </a:r>
            <a:r>
              <a:rPr lang="en-US" dirty="0" smtClean="0"/>
              <a:t>dipole (&gt; 35 µΩ) and 10 quadrupole (&gt; 80 µΩ) joints </a:t>
            </a:r>
            <a:r>
              <a:rPr lang="en-US" dirty="0" smtClean="0"/>
              <a:t>repaired</a:t>
            </a:r>
          </a:p>
          <a:p>
            <a:pPr lvl="1"/>
            <a:r>
              <a:rPr lang="en-US" dirty="0" smtClean="0"/>
              <a:t>Lot of effort has gone into modeling the problem…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07-09-09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CMS week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9A2BE-D12A-4668-8EC7-181916D5FC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25/8/2009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23355</TotalTime>
  <Words>2370</Words>
  <Application>Microsoft Office PowerPoint</Application>
  <PresentationFormat>On-screen Show (4:3)</PresentationFormat>
  <Paragraphs>569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Pixel</vt:lpstr>
      <vt:lpstr>Equation</vt:lpstr>
      <vt:lpstr>Microsoft Equation 3.0</vt:lpstr>
      <vt:lpstr>LHC status &amp; 2009/2010 operations</vt:lpstr>
      <vt:lpstr>Contents</vt:lpstr>
      <vt:lpstr>Consolidation 1/2</vt:lpstr>
      <vt:lpstr>Consolidation 2/2</vt:lpstr>
      <vt:lpstr>Additional splice problem</vt:lpstr>
      <vt:lpstr>Additional splice problem</vt:lpstr>
      <vt:lpstr>Stablizer problem</vt:lpstr>
      <vt:lpstr>Splices - summary</vt:lpstr>
      <vt:lpstr>Slide 9</vt:lpstr>
      <vt:lpstr>Slide 10</vt:lpstr>
      <vt:lpstr>Initial operating energy of the LHC</vt:lpstr>
      <vt:lpstr>Higher than 3.5 TeV? </vt:lpstr>
      <vt:lpstr>Higher than 3.5 TeV?</vt:lpstr>
      <vt:lpstr>3.5 TeV running - recall</vt:lpstr>
      <vt:lpstr>3.5 TeV limits</vt:lpstr>
      <vt:lpstr>Operation - assumptions</vt:lpstr>
      <vt:lpstr>Plugging in the numbers – 3.5 TeV</vt:lpstr>
      <vt:lpstr>Possible evolution </vt:lpstr>
      <vt:lpstr>Step up in energy </vt:lpstr>
      <vt:lpstr>Plugging in the numbers with a step in energy</vt:lpstr>
      <vt:lpstr>Caveats</vt:lpstr>
      <vt:lpstr>LHC status - today</vt:lpstr>
      <vt:lpstr>Slide 23</vt:lpstr>
      <vt:lpstr>Hardware commissioning - NB</vt:lpstr>
      <vt:lpstr>2009 - injectors</vt:lpstr>
      <vt:lpstr>Beam commissioning</vt:lpstr>
      <vt:lpstr>450 GeV collisions</vt:lpstr>
      <vt:lpstr>LHC 2009</vt:lpstr>
      <vt:lpstr>LHC 2010 – very draft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1301</cp:revision>
  <dcterms:created xsi:type="dcterms:W3CDTF">2006-02-06T12:33:58Z</dcterms:created>
  <dcterms:modified xsi:type="dcterms:W3CDTF">2009-09-07T06:40:50Z</dcterms:modified>
</cp:coreProperties>
</file>