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4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_rels/slideLayout3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7.xml.rels" ContentType="application/vnd.openxmlformats-package.relationships+xml"/>
  <Override PartName="/ppt/slideLayouts/slideLayout2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9.png" ContentType="image/png"/>
  <Override PartName="/ppt/media/image28.png" ContentType="image/png"/>
  <Override PartName="/ppt/media/image27.png" ContentType="image/png"/>
  <Override PartName="/ppt/media/image19.png" ContentType="image/png"/>
  <Override PartName="/ppt/media/image26.png" ContentType="image/png"/>
  <Override PartName="/ppt/media/image7.png" ContentType="image/png"/>
  <Override PartName="/ppt/media/image32.wmf" ContentType="image/x-wmf"/>
  <Override PartName="/ppt/media/image20.png" ContentType="image/png"/>
  <Override PartName="/ppt/media/image21.png" ContentType="image/png"/>
  <Override PartName="/ppt/media/image13.png" ContentType="image/png"/>
  <Override PartName="/ppt/media/image30.png" ContentType="image/png"/>
  <Override PartName="/ppt/media/image22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34.wmf" ContentType="image/x-wmf"/>
  <Override PartName="/ppt/media/image8.png" ContentType="image/png"/>
  <Override PartName="/ppt/media/image33.wmf" ContentType="image/x-wmf"/>
  <Override PartName="/ppt/media/image4.png" ContentType="image/png"/>
  <Override PartName="/ppt/media/image12.png" ContentType="image/png"/>
  <Override PartName="/ppt/media/image5.jpeg" ContentType="image/jpeg"/>
  <Override PartName="/ppt/media/image3.png" ContentType="image/png"/>
  <Override PartName="/ppt/media/image2.png" ContentType="image/png"/>
  <Override PartName="/ppt/media/image1.png" ContentType="image/png"/>
  <Override PartName="/ppt/media/image14.png" ContentType="image/png"/>
  <Override PartName="/ppt/media/image31.png" ContentType="image/png"/>
  <Override PartName="/ppt/media/image15.png" ContentType="image/png"/>
  <Override PartName="/ppt/media/image23.png" ContentType="image/png"/>
  <Override PartName="/ppt/media/image16.png" ContentType="image/png"/>
  <Override PartName="/ppt/media/image24.png" ContentType="image/png"/>
  <Override PartName="/ppt/media/image17.png" ContentType="image/png"/>
  <Override PartName="/ppt/media/image25.png" ContentType="image/png"/>
  <Override PartName="/ppt/media/image18.png" ContentType="image/png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000" spc="-1" strike="noStrike">
                <a:solidFill>
                  <a:srgbClr val="ff0000"/>
                </a:solidFill>
                <a:latin typeface="Arial"/>
              </a:rPr>
              <a:t>Click to move the slide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8E2A7DBA-2650-41FD-AFB6-7A0295F96A2D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9876869-D28A-40AF-BF8A-49B656362A79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A1D27D2-C56A-4198-AF83-0B6FF65CE91D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6448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99580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3352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6448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99580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2844720" y="193680"/>
            <a:ext cx="5779800" cy="27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6448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99580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3352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6448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99580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2844720" y="193680"/>
            <a:ext cx="5779800" cy="27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26448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99580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3352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26448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599580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ubTitle"/>
          </p:nvPr>
        </p:nvSpPr>
        <p:spPr>
          <a:xfrm>
            <a:off x="2844720" y="193680"/>
            <a:ext cx="5779800" cy="27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326448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599580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53352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73" name="PlaceHolder 6"/>
          <p:cNvSpPr>
            <a:spLocks noGrp="1"/>
          </p:cNvSpPr>
          <p:nvPr>
            <p:ph/>
          </p:nvPr>
        </p:nvSpPr>
        <p:spPr>
          <a:xfrm>
            <a:off x="326448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74" name="PlaceHolder 7"/>
          <p:cNvSpPr>
            <a:spLocks noGrp="1"/>
          </p:cNvSpPr>
          <p:nvPr>
            <p:ph/>
          </p:nvPr>
        </p:nvSpPr>
        <p:spPr>
          <a:xfrm>
            <a:off x="599580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ubTitle"/>
          </p:nvPr>
        </p:nvSpPr>
        <p:spPr>
          <a:xfrm>
            <a:off x="2844720" y="193680"/>
            <a:ext cx="5779800" cy="27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844720" y="193680"/>
            <a:ext cx="5779800" cy="27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326448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5995800" y="116064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/>
          </p:nvPr>
        </p:nvSpPr>
        <p:spPr>
          <a:xfrm>
            <a:off x="53352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6" name="PlaceHolder 6"/>
          <p:cNvSpPr>
            <a:spLocks noGrp="1"/>
          </p:cNvSpPr>
          <p:nvPr>
            <p:ph/>
          </p:nvPr>
        </p:nvSpPr>
        <p:spPr>
          <a:xfrm>
            <a:off x="326448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7" name="PlaceHolder 7"/>
          <p:cNvSpPr>
            <a:spLocks noGrp="1"/>
          </p:cNvSpPr>
          <p:nvPr>
            <p:ph/>
          </p:nvPr>
        </p:nvSpPr>
        <p:spPr>
          <a:xfrm>
            <a:off x="5995800" y="3817800"/>
            <a:ext cx="260064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508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2080" y="381780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2080" y="1160640"/>
            <a:ext cx="394128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33520" y="3817800"/>
            <a:ext cx="8076960" cy="24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4"/>
          <p:cNvSpPr/>
          <p:nvPr/>
        </p:nvSpPr>
        <p:spPr>
          <a:xfrm>
            <a:off x="533520" y="936720"/>
            <a:ext cx="8076960" cy="12996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e55be5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" name="Rectangle 5"/>
          <p:cNvSpPr/>
          <p:nvPr/>
        </p:nvSpPr>
        <p:spPr>
          <a:xfrm>
            <a:off x="5886360" y="6021360"/>
            <a:ext cx="2885760" cy="453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Box 6"/>
          <p:cNvSpPr/>
          <p:nvPr/>
        </p:nvSpPr>
        <p:spPr>
          <a:xfrm>
            <a:off x="6842160" y="6156360"/>
            <a:ext cx="183960" cy="336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3" name="Text Box 17"/>
          <p:cNvSpPr/>
          <p:nvPr/>
        </p:nvSpPr>
        <p:spPr>
          <a:xfrm>
            <a:off x="2514600" y="6553080"/>
            <a:ext cx="18396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66ff00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a00fa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fa00fa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"/>
          <p:cNvSpPr/>
          <p:nvPr/>
        </p:nvSpPr>
        <p:spPr>
          <a:xfrm>
            <a:off x="533520" y="936720"/>
            <a:ext cx="8076960" cy="12996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e55be5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43" name="Rectangle 5"/>
          <p:cNvSpPr/>
          <p:nvPr/>
        </p:nvSpPr>
        <p:spPr>
          <a:xfrm>
            <a:off x="5886360" y="6021360"/>
            <a:ext cx="2885760" cy="453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Text Box 6"/>
          <p:cNvSpPr/>
          <p:nvPr/>
        </p:nvSpPr>
        <p:spPr>
          <a:xfrm>
            <a:off x="6842160" y="6156360"/>
            <a:ext cx="183960" cy="336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45" name="Text Box 17"/>
          <p:cNvSpPr/>
          <p:nvPr/>
        </p:nvSpPr>
        <p:spPr>
          <a:xfrm>
            <a:off x="2514600" y="6553080"/>
            <a:ext cx="18396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Second level</a:t>
            </a:r>
            <a:endParaRPr b="0" lang="en-US" sz="2800" spc="-1" strike="noStrike">
              <a:solidFill>
                <a:srgbClr val="66ff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66ff00"/>
              </a:buClr>
              <a:buSzPct val="60000"/>
              <a:buFont typeface="Zapf Dingbats"/>
              <a:buChar char=""/>
            </a:pPr>
            <a:r>
              <a:rPr b="0" lang="en-US" sz="2400" spc="-1" strike="noStrike">
                <a:solidFill>
                  <a:srgbClr val="66ff00"/>
                </a:solidFill>
                <a:latin typeface="Arial"/>
                <a:ea typeface="ＭＳ Ｐゴシック"/>
              </a:rPr>
              <a:t>Third level</a:t>
            </a:r>
            <a:endParaRPr b="0" lang="en-US" sz="2400" spc="-1" strike="noStrike">
              <a:solidFill>
                <a:srgbClr val="fa00fa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a00fa"/>
              </a:buClr>
              <a:buFont typeface="Symbol" charset="2"/>
              <a:buChar char=""/>
            </a:pPr>
            <a:r>
              <a:rPr b="0" lang="en-US" sz="2000" spc="-1" strike="noStrike">
                <a:solidFill>
                  <a:srgbClr val="fa00fa"/>
                </a:solidFill>
                <a:latin typeface="Arial"/>
                <a:ea typeface="ＭＳ Ｐゴシック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4"/>
          <p:cNvSpPr/>
          <p:nvPr/>
        </p:nvSpPr>
        <p:spPr>
          <a:xfrm>
            <a:off x="533520" y="936720"/>
            <a:ext cx="8076960" cy="12996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e55be5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85" name="Rectangle 5"/>
          <p:cNvSpPr/>
          <p:nvPr/>
        </p:nvSpPr>
        <p:spPr>
          <a:xfrm>
            <a:off x="5886360" y="6021360"/>
            <a:ext cx="2885760" cy="453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Text Box 6"/>
          <p:cNvSpPr/>
          <p:nvPr/>
        </p:nvSpPr>
        <p:spPr>
          <a:xfrm>
            <a:off x="6842160" y="6156360"/>
            <a:ext cx="183960" cy="336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87" name="Text Box 17"/>
          <p:cNvSpPr/>
          <p:nvPr/>
        </p:nvSpPr>
        <p:spPr>
          <a:xfrm>
            <a:off x="2514600" y="6553080"/>
            <a:ext cx="18396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533520" y="1160640"/>
            <a:ext cx="39621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28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Second level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66ff00"/>
              </a:buClr>
              <a:buSzPct val="60000"/>
              <a:buFont typeface="Zapf Dingbats"/>
              <a:buChar char=""/>
            </a:pPr>
            <a:r>
              <a:rPr b="0" lang="en-US" sz="2000" spc="-1" strike="noStrike">
                <a:solidFill>
                  <a:srgbClr val="66ff00"/>
                </a:solidFill>
                <a:latin typeface="Arial"/>
                <a:ea typeface="ＭＳ Ｐゴシック"/>
              </a:rPr>
              <a:t>Third level</a:t>
            </a:r>
            <a:endParaRPr b="0" lang="en-US" sz="2000" spc="-1" strike="noStrike">
              <a:solidFill>
                <a:srgbClr val="fa00fa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a00fa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fa00fa"/>
                </a:solidFill>
                <a:latin typeface="Arial"/>
                <a:ea typeface="ＭＳ Ｐゴシック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48320" y="1160640"/>
            <a:ext cx="39621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28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Second level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66ff00"/>
              </a:buClr>
              <a:buSzPct val="60000"/>
              <a:buFont typeface="Zapf Dingbats"/>
              <a:buChar char=""/>
            </a:pPr>
            <a:r>
              <a:rPr b="0" lang="en-US" sz="2000" spc="-1" strike="noStrike">
                <a:solidFill>
                  <a:srgbClr val="66ff00"/>
                </a:solidFill>
                <a:latin typeface="Arial"/>
                <a:ea typeface="ＭＳ Ｐゴシック"/>
              </a:rPr>
              <a:t>Third level</a:t>
            </a:r>
            <a:endParaRPr b="0" lang="en-US" sz="2000" spc="-1" strike="noStrike">
              <a:solidFill>
                <a:srgbClr val="fa00fa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a00fa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fa00fa"/>
                </a:solidFill>
                <a:latin typeface="Arial"/>
                <a:ea typeface="ＭＳ Ｐゴシック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291240" y="6511320"/>
            <a:ext cx="1966320" cy="19044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K. Rabbertz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2494440" y="6511320"/>
            <a:ext cx="3837600" cy="20052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txBody>
          <a:bodyPr lIns="0" rIns="0" tIns="0" bIns="0" anchor="ctr" anchorCtr="1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Les Houches, 18.06.2023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6568920" y="6521760"/>
            <a:ext cx="1947240" cy="19044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txBody>
          <a:bodyPr lIns="0" rIns="0" tIns="0" bIns="0" anchor="ctr" anchorCtr="1">
            <a:noAutofit/>
          </a:bodyPr>
          <a:p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4957560" y="6667560"/>
            <a:ext cx="4187880" cy="19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anchorCtr="1">
            <a:noAutofit/>
          </a:bodyPr>
          <a:p>
            <a:endParaRPr b="0" lang="en-US" sz="93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48360" y="0"/>
            <a:ext cx="7849080" cy="63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60000" indent="0" algn="ctr">
              <a:buNone/>
            </a:pPr>
            <a:r>
              <a:rPr b="1" i="1" lang="en-US" sz="3409" spc="-1" strike="noStrike">
                <a:solidFill>
                  <a:srgbClr val="0000ff"/>
                </a:solidFill>
                <a:latin typeface="Arial"/>
              </a:rPr>
              <a:t>Click to edit the title text format</a:t>
            </a:r>
            <a:endParaRPr b="1" i="1" lang="en-US" sz="3409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67800" y="1829520"/>
            <a:ext cx="7810920" cy="418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504000" indent="-432000">
              <a:spcAft>
                <a:spcPts val="1284"/>
              </a:spcAft>
              <a:buSzPct val="100000"/>
              <a:buBlip>
                <a:blip r:embed="rId2"/>
              </a:buBlip>
            </a:pPr>
            <a:r>
              <a:rPr b="0" lang="en-US" sz="291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910" spc="-1" strike="noStrike">
              <a:solidFill>
                <a:srgbClr val="000000"/>
              </a:solidFill>
              <a:latin typeface="Arial"/>
            </a:endParaRPr>
          </a:p>
          <a:p>
            <a:pPr lvl="1" marL="792000" indent="-432000">
              <a:spcAft>
                <a:spcPts val="1029"/>
              </a:spcAft>
              <a:buSzPct val="100000"/>
              <a:buBlip>
                <a:blip r:embed="rId3"/>
              </a:buBlip>
            </a:pPr>
            <a:r>
              <a:rPr b="0" lang="en-US" sz="254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540" spc="-1" strike="noStrike">
              <a:solidFill>
                <a:srgbClr val="000000"/>
              </a:solidFill>
              <a:latin typeface="Arial"/>
            </a:endParaRPr>
          </a:p>
          <a:p>
            <a:pPr lvl="2" marL="1080000" indent="-432000">
              <a:spcAft>
                <a:spcPts val="771"/>
              </a:spcAft>
              <a:buSzPct val="100000"/>
              <a:buBlip>
                <a:blip r:embed="rId4"/>
              </a:buBlip>
            </a:pPr>
            <a:r>
              <a:rPr b="0" lang="en-US" sz="218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180" spc="-1" strike="noStrike">
              <a:solidFill>
                <a:srgbClr val="000000"/>
              </a:solidFill>
              <a:latin typeface="Arial"/>
            </a:endParaRPr>
          </a:p>
          <a:p>
            <a:pPr lvl="3" marL="1368000" indent="-432000">
              <a:spcAft>
                <a:spcPts val="513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182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20" spc="-1" strike="noStrike">
              <a:solidFill>
                <a:srgbClr val="000000"/>
              </a:solidFill>
              <a:latin typeface="Arial"/>
            </a:endParaRPr>
          </a:p>
          <a:p>
            <a:pPr lvl="4" marL="1656000" indent="-432000">
              <a:spcAft>
                <a:spcPts val="255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182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20" spc="-1" strike="noStrike">
              <a:solidFill>
                <a:srgbClr val="000000"/>
              </a:solidFill>
              <a:latin typeface="Arial"/>
            </a:endParaRPr>
          </a:p>
          <a:p>
            <a:pPr lvl="5" marL="1944000" indent="-432000">
              <a:spcAft>
                <a:spcPts val="255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182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20" spc="-1" strike="noStrike">
              <a:solidFill>
                <a:srgbClr val="000000"/>
              </a:solidFill>
              <a:latin typeface="Arial"/>
            </a:endParaRPr>
          </a:p>
          <a:p>
            <a:pPr lvl="6" marL="2232000" indent="-432000">
              <a:spcAft>
                <a:spcPts val="255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182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20" spc="-1" strike="noStrike">
              <a:solidFill>
                <a:srgbClr val="000000"/>
              </a:solidFill>
              <a:latin typeface="Arial"/>
            </a:endParaRPr>
          </a:p>
          <a:p>
            <a:pPr lvl="7" marL="2520000" indent="-432000">
              <a:spcAft>
                <a:spcPts val="255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1820" spc="-1" strike="noStrike">
                <a:solidFill>
                  <a:srgbClr val="000000"/>
                </a:solidFill>
                <a:latin typeface="Arial"/>
              </a:rPr>
              <a:t>Eighth Outline Level</a:t>
            </a:r>
            <a:endParaRPr b="0" lang="en-US" sz="1820" spc="-1" strike="noStrike">
              <a:solidFill>
                <a:srgbClr val="000000"/>
              </a:solidFill>
              <a:latin typeface="Arial"/>
            </a:endParaRPr>
          </a:p>
          <a:p>
            <a:pPr lvl="8" marL="2808000" indent="-432000">
              <a:spcAft>
                <a:spcPts val="255"/>
              </a:spcAft>
              <a:buClr>
                <a:srgbClr val="000000"/>
              </a:buClr>
              <a:buSzPct val="75000"/>
              <a:buFont typeface="Wingdings" charset="2"/>
              <a:buChar char=""/>
            </a:pPr>
            <a:r>
              <a:rPr b="0" lang="en-US" sz="1820" spc="-1" strike="noStrike">
                <a:solidFill>
                  <a:srgbClr val="000000"/>
                </a:solidFill>
                <a:latin typeface="Arial"/>
              </a:rPr>
              <a:t>Ninth Outline Level</a:t>
            </a:r>
            <a:endParaRPr b="0" lang="en-US" sz="18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 txBox="1"/>
          <p:nvPr/>
        </p:nvSpPr>
        <p:spPr>
          <a:xfrm>
            <a:off x="1663200" y="1642680"/>
            <a:ext cx="180720" cy="43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8656560" y="6518880"/>
            <a:ext cx="307800" cy="185400"/>
          </a:xfrm>
          <a:prstGeom prst="rect">
            <a:avLst/>
          </a:prstGeom>
          <a:solidFill>
            <a:srgbClr val="c0c0c0"/>
          </a:solidFill>
          <a:ln w="0">
            <a:noFill/>
          </a:ln>
        </p:spPr>
        <p:txBody>
          <a:bodyPr lIns="0" rIns="0" tIns="0" bIns="0" anchor="ctr" anchorCtr="1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135" name=""/>
          <p:cNvSpPr txBox="1"/>
          <p:nvPr/>
        </p:nvSpPr>
        <p:spPr>
          <a:xfrm>
            <a:off x="8258760" y="6447960"/>
            <a:ext cx="1105920" cy="316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/>
            <a:fld id="{DB6DB9F0-2466-4994-9856-B6FC3225B776}" type="slidenum">
              <a:rPr b="0" lang="en-US" sz="16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5"/>
          <a:stretch/>
        </p:blipFill>
        <p:spPr>
          <a:xfrm>
            <a:off x="62280" y="96840"/>
            <a:ext cx="494640" cy="524160"/>
          </a:xfrm>
          <a:prstGeom prst="rect">
            <a:avLst/>
          </a:prstGeom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0" y="641520"/>
            <a:ext cx="9147240" cy="32040"/>
          </a:xfrm>
          <a:prstGeom prst="rect">
            <a:avLst/>
          </a:prstGeom>
          <a:solidFill>
            <a:srgbClr val="ff3333"/>
          </a:solidFill>
          <a:ln w="0">
            <a:noFill/>
          </a:ln>
        </p:spPr>
        <p:txBody>
          <a:bodyPr lIns="0" rIns="0" tIns="0" bIns="0" anchor="ctr" anchorCtr="1">
            <a:no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6"/>
          <a:stretch/>
        </p:blipFill>
        <p:spPr>
          <a:xfrm>
            <a:off x="8312400" y="96840"/>
            <a:ext cx="787680" cy="51912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4"/>
          <p:cNvSpPr/>
          <p:nvPr/>
        </p:nvSpPr>
        <p:spPr>
          <a:xfrm>
            <a:off x="533520" y="936720"/>
            <a:ext cx="8076960" cy="129960"/>
          </a:xfrm>
          <a:prstGeom prst="rect">
            <a:avLst/>
          </a:prstGeom>
          <a:gradFill rotWithShape="0">
            <a:gsLst>
              <a:gs pos="0">
                <a:srgbClr val="ff66ff"/>
              </a:gs>
              <a:gs pos="100000">
                <a:srgbClr val="e55be5"/>
              </a:gs>
            </a:gsLst>
            <a:lin ang="5400000"/>
          </a:gra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18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76" name="Rectangle 5"/>
          <p:cNvSpPr/>
          <p:nvPr/>
        </p:nvSpPr>
        <p:spPr>
          <a:xfrm>
            <a:off x="5886360" y="6021360"/>
            <a:ext cx="2885760" cy="45360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 Box 6"/>
          <p:cNvSpPr/>
          <p:nvPr/>
        </p:nvSpPr>
        <p:spPr>
          <a:xfrm>
            <a:off x="6842160" y="6156360"/>
            <a:ext cx="183960" cy="336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endParaRPr b="0" lang="en-US" sz="1600" spc="-1" strike="noStrike">
              <a:solidFill>
                <a:schemeClr val="accent2"/>
              </a:solidFill>
              <a:latin typeface="Arial"/>
            </a:endParaRPr>
          </a:p>
        </p:txBody>
      </p:sp>
      <p:sp>
        <p:nvSpPr>
          <p:cNvPr id="178" name="Text Box 17"/>
          <p:cNvSpPr/>
          <p:nvPr/>
        </p:nvSpPr>
        <p:spPr>
          <a:xfrm>
            <a:off x="2514600" y="6553080"/>
            <a:ext cx="183960" cy="304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33520" y="1160640"/>
            <a:ext cx="39621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28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Second level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66ff00"/>
              </a:buClr>
              <a:buSzPct val="60000"/>
              <a:buFont typeface="Zapf Dingbats"/>
              <a:buChar char=""/>
            </a:pPr>
            <a:r>
              <a:rPr b="0" lang="en-US" sz="2000" spc="-1" strike="noStrike">
                <a:solidFill>
                  <a:srgbClr val="66ff00"/>
                </a:solidFill>
                <a:latin typeface="Arial"/>
                <a:ea typeface="ＭＳ Ｐゴシック"/>
              </a:rPr>
              <a:t>Third level</a:t>
            </a:r>
            <a:endParaRPr b="0" lang="en-US" sz="2000" spc="-1" strike="noStrike">
              <a:solidFill>
                <a:srgbClr val="fa00fa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a00fa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fa00fa"/>
                </a:solidFill>
                <a:latin typeface="Arial"/>
                <a:ea typeface="ＭＳ Ｐゴシック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48320" y="1160640"/>
            <a:ext cx="39621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28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Second level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66ff00"/>
              </a:buClr>
              <a:buSzPct val="60000"/>
              <a:buFont typeface="Zapf Dingbats"/>
              <a:buChar char=""/>
            </a:pPr>
            <a:r>
              <a:rPr b="0" lang="en-US" sz="2000" spc="-1" strike="noStrike">
                <a:solidFill>
                  <a:srgbClr val="66ff00"/>
                </a:solidFill>
                <a:latin typeface="Arial"/>
                <a:ea typeface="ＭＳ Ｐゴシック"/>
              </a:rPr>
              <a:t>Third level</a:t>
            </a:r>
            <a:endParaRPr b="0" lang="en-US" sz="2000" spc="-1" strike="noStrike">
              <a:solidFill>
                <a:srgbClr val="fa00fa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fa00fa"/>
              </a:buClr>
              <a:buFont typeface="Symbol" charset="2"/>
              <a:buChar char=""/>
            </a:pPr>
            <a:r>
              <a:rPr b="0" lang="en-US" sz="1800" spc="-1" strike="noStrike">
                <a:solidFill>
                  <a:srgbClr val="fa00fa"/>
                </a:solidFill>
                <a:latin typeface="Arial"/>
                <a:ea typeface="ＭＳ Ｐゴシック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5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8.png"/><Relationship Id="rId11" Type="http://schemas.openxmlformats.org/officeDocument/2006/relationships/image" Target="../media/image17.png"/><Relationship Id="rId1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7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20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8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28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26938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PDG </a:t>
            </a:r>
            <a:r>
              <a:rPr b="0" lang="en-US" sz="4000" spc="-1" strike="noStrike">
                <a:solidFill>
                  <a:srgbClr val="cc0000"/>
                </a:solidFill>
                <a:latin typeface="Symbol"/>
                <a:ea typeface="ＭＳ Ｐゴシック"/>
              </a:rPr>
              <a:t>a</a:t>
            </a:r>
            <a:r>
              <a:rPr b="0" lang="en-US" sz="40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s</a:t>
            </a: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(m</a:t>
            </a:r>
            <a:r>
              <a:rPr b="0" lang="en-US" sz="40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Z</a:t>
            </a: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) discussion</a:t>
            </a:r>
            <a:br>
              <a:rPr sz="4000"/>
            </a:b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1212840" y="38358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J. Huston, K. Rabbertz, (G. Zanderighi)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Les Houches 2023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6" name="Picture 3" descr="banner4.png"/>
          <p:cNvPicPr/>
          <p:nvPr/>
        </p:nvPicPr>
        <p:blipFill>
          <a:blip r:embed="rId1"/>
          <a:stretch/>
        </p:blipFill>
        <p:spPr>
          <a:xfrm>
            <a:off x="0" y="0"/>
            <a:ext cx="9143640" cy="244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48360" y="0"/>
            <a:ext cx="7849080" cy="63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360000" indent="0" algn="ctr">
              <a:buNone/>
            </a:pPr>
            <a:r>
              <a:rPr b="1" i="1" lang="en-US" sz="3409" spc="-1" strike="noStrike">
                <a:solidFill>
                  <a:srgbClr val="0000ff"/>
                </a:solidFill>
                <a:latin typeface="Arial"/>
              </a:rPr>
              <a:t>New LHC results</a:t>
            </a:r>
            <a:endParaRPr b="1" i="1" lang="en-US" sz="3409" spc="-1" strike="noStrike">
              <a:solidFill>
                <a:srgbClr val="0000ff"/>
              </a:solidFill>
              <a:latin typeface="Arial"/>
            </a:endParaRPr>
          </a:p>
        </p:txBody>
      </p:sp>
      <p:graphicFrame>
        <p:nvGraphicFramePr>
          <p:cNvPr id="294" name=""/>
          <p:cNvGraphicFramePr/>
          <p:nvPr/>
        </p:nvGraphicFramePr>
        <p:xfrm>
          <a:off x="104400" y="1042920"/>
          <a:ext cx="8839080" cy="5592960"/>
        </p:xfrm>
        <a:graphic>
          <a:graphicData uri="http://schemas.openxmlformats.org/drawingml/2006/table">
            <a:tbl>
              <a:tblPr/>
              <a:tblGrid>
                <a:gridCol w="882720"/>
                <a:gridCol w="882720"/>
                <a:gridCol w="882720"/>
                <a:gridCol w="882720"/>
                <a:gridCol w="882720"/>
                <a:gridCol w="882720"/>
                <a:gridCol w="882720"/>
                <a:gridCol w="882720"/>
                <a:gridCol w="889200"/>
                <a:gridCol w="888120"/>
              </a:tblGrid>
              <a:tr h="66960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Exp.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√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 / TeV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Lumi / fb</a:t>
                      </a:r>
                      <a:r>
                        <a:rPr b="0" lang="en-US" sz="1627" spc="-1" strike="noStrike" baseline="33000">
                          <a:solidFill>
                            <a:srgbClr val="ffffff"/>
                          </a:solidFill>
                          <a:latin typeface="Arial"/>
                        </a:rPr>
                        <a:t>-1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Theory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Obs.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α</a:t>
                      </a:r>
                      <a:r>
                        <a:rPr b="0" lang="en-US" sz="1627" spc="-1" strike="noStrike" baseline="-8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(M</a:t>
                      </a:r>
                      <a:r>
                        <a:rPr b="0" lang="en-US" sz="1627" spc="-1" strike="noStrike" baseline="-8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Z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)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Δα</a:t>
                      </a:r>
                      <a:r>
                        <a:rPr b="0" lang="en-US" sz="1627" spc="-1" strike="noStrike" baseline="-8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exp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Δα</a:t>
                      </a:r>
                      <a:r>
                        <a:rPr b="0" lang="en-US" sz="1627" spc="-1" strike="noStrike" baseline="-8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 oth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Δα</a:t>
                      </a:r>
                      <a:r>
                        <a:rPr b="0" lang="en-US" sz="1627" spc="-1" strike="noStrike" baseline="-8000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s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</a:rPr>
                        <a:t> </a:t>
                      </a:r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scl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Ref.</a:t>
                      </a:r>
                      <a:endParaRPr b="0" lang="en-US" sz="1629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860d"/>
                    </a:solidFill>
                  </a:tcPr>
                </a:tc>
              </a:tr>
              <a:tr h="8402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CMS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33.5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NNLO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Jet pT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0.1166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14 (NP)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JHEP12(2022) 035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6960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ATLAS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139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NNLO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TEEC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0.1175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+32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-11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2301.09351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960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ATLAS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139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NNLO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ATEEC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0.1185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+22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-2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2301.09351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6888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CMS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36.3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NNLO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2D m</a:t>
                      </a:r>
                      <a:r>
                        <a:rPr b="0" lang="en-US" sz="1627" spc="-1" strike="noStrike" baseline="-8000">
                          <a:solidFill>
                            <a:srgbClr val="000000"/>
                          </a:solidFill>
                          <a:latin typeface="Arial"/>
                        </a:rPr>
                        <a:t>jj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0.1201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12 (NP)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SMP-21-008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6888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CMS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36.3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NNLO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3D m</a:t>
                      </a:r>
                      <a:r>
                        <a:rPr b="0" lang="en-US" sz="1627" spc="-1" strike="noStrike" baseline="-8000">
                          <a:solidFill>
                            <a:srgbClr val="000000"/>
                          </a:solidFill>
                          <a:latin typeface="Arial"/>
                        </a:rPr>
                        <a:t>jj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0.1201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 (NP)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SMP-21-008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840240"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ATLAS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20.2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N4LLa+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N3LO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Z pT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0.1183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36000" rIns="36000" tIns="36000" bIns="36000" anchor="t">
                      <a:noAutofit/>
                    </a:bodyPr>
                    <a:p>
                      <a:r>
                        <a:rPr b="0" lang="en-US" sz="1629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CONF-2023-015</a:t>
                      </a:r>
                      <a:endParaRPr b="0" lang="en-US" sz="1629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666666"/>
                      </a:solidFill>
                      <a:prstDash val="solid"/>
                    </a:lnL>
                    <a:lnR w="7200">
                      <a:solidFill>
                        <a:srgbClr val="666666"/>
                      </a:solidFill>
                      <a:prstDash val="solid"/>
                    </a:lnR>
                    <a:lnT w="7200">
                      <a:solidFill>
                        <a:srgbClr val="666666"/>
                      </a:solidFill>
                      <a:prstDash val="solid"/>
                    </a:lnT>
                    <a:lnB w="7200">
                      <a:solidFill>
                        <a:srgbClr val="666666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5" descr="A picture containing text, line, diagram, plot&#10;&#10;Description automatically generated"/>
          <p:cNvPicPr/>
          <p:nvPr/>
        </p:nvPicPr>
        <p:blipFill>
          <a:blip r:embed="rId1"/>
          <a:stretch/>
        </p:blipFill>
        <p:spPr>
          <a:xfrm>
            <a:off x="180000" y="180000"/>
            <a:ext cx="6660000" cy="3760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7" descr="A picture containing text, screenshot, font, line&#10;&#10;Description automatically generated"/>
          <p:cNvPicPr/>
          <p:nvPr/>
        </p:nvPicPr>
        <p:blipFill>
          <a:blip r:embed="rId2"/>
          <a:stretch/>
        </p:blipFill>
        <p:spPr>
          <a:xfrm>
            <a:off x="360000" y="4020480"/>
            <a:ext cx="7737120" cy="227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284472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buNone/>
            </a:pPr>
            <a:endParaRPr b="0" lang="en-US" sz="4000" spc="-1" strike="noStrike">
              <a:solidFill>
                <a:srgbClr val="cc0000"/>
              </a:solidFill>
              <a:latin typeface="Arial"/>
              <a:ea typeface="ＭＳ Ｐゴシック"/>
            </a:endParaRPr>
          </a:p>
        </p:txBody>
      </p:sp>
      <p:pic>
        <p:nvPicPr>
          <p:cNvPr id="298" name="Picture 7" descr="A picture containing text, font, diagram, line&#10;&#10;Description automatically generated"/>
          <p:cNvPicPr/>
          <p:nvPr/>
        </p:nvPicPr>
        <p:blipFill>
          <a:blip r:embed="rId1"/>
          <a:stretch/>
        </p:blipFill>
        <p:spPr>
          <a:xfrm>
            <a:off x="2512080" y="0"/>
            <a:ext cx="6445440" cy="6857640"/>
          </a:xfrm>
          <a:prstGeom prst="rect">
            <a:avLst/>
          </a:prstGeom>
          <a:ln w="0">
            <a:noFill/>
          </a:ln>
        </p:spPr>
      </p:pic>
      <p:sp>
        <p:nvSpPr>
          <p:cNvPr id="299" name="TextBox 8"/>
          <p:cNvSpPr/>
          <p:nvPr/>
        </p:nvSpPr>
        <p:spPr>
          <a:xfrm>
            <a:off x="4575960" y="495360"/>
            <a:ext cx="650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CDF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15" descr="A picture containing text, screenshot, diagram, number&#10;&#10;Description automatically generated"/>
          <p:cNvPicPr/>
          <p:nvPr/>
        </p:nvPicPr>
        <p:blipFill>
          <a:blip r:embed="rId1"/>
          <a:stretch/>
        </p:blipFill>
        <p:spPr>
          <a:xfrm>
            <a:off x="216000" y="204120"/>
            <a:ext cx="5364000" cy="4889160"/>
          </a:xfrm>
          <a:prstGeom prst="rect">
            <a:avLst/>
          </a:prstGeom>
          <a:ln w="0">
            <a:noFill/>
          </a:ln>
        </p:spPr>
      </p:pic>
      <p:pic>
        <p:nvPicPr>
          <p:cNvPr id="301" name="" descr=""/>
          <p:cNvPicPr/>
          <p:nvPr/>
        </p:nvPicPr>
        <p:blipFill>
          <a:blip r:embed="rId2"/>
          <a:stretch/>
        </p:blipFill>
        <p:spPr>
          <a:xfrm>
            <a:off x="2880000" y="4971600"/>
            <a:ext cx="6221880" cy="176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884600" y="20520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Running </a:t>
            </a:r>
            <a:r>
              <a:rPr b="0" lang="en-US" sz="4000" spc="-1" strike="noStrike">
                <a:solidFill>
                  <a:srgbClr val="cc0000"/>
                </a:solidFill>
                <a:latin typeface="Symbol"/>
                <a:ea typeface="ＭＳ Ｐゴシック"/>
              </a:rPr>
              <a:t>a</a:t>
            </a:r>
            <a:r>
              <a:rPr b="0" lang="en-US" sz="40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s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03" name="Picture 4" descr=""/>
          <p:cNvPicPr/>
          <p:nvPr/>
        </p:nvPicPr>
        <p:blipFill>
          <a:blip r:embed="rId1"/>
          <a:stretch/>
        </p:blipFill>
        <p:spPr>
          <a:xfrm>
            <a:off x="2880360" y="880200"/>
            <a:ext cx="5977440" cy="597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2079000" y="30852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Looking forward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3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We have been considering lattice QCD determinations of </a:t>
            </a:r>
            <a:r>
              <a:rPr b="0" lang="en-US" sz="32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32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independently of experimental/phenomenological determinations</a:t>
            </a: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In the future, it may be useful to group lattice QCD determinations with experimental determinations of as that have systematics of similar origin</a:t>
            </a:r>
            <a:endParaRPr b="0" lang="en-US" sz="32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del Debbio, Ramos; arXiv:2101.04672</a:t>
            </a:r>
            <a:endParaRPr b="0" lang="en-US" sz="2800" spc="-1" strike="noStrike">
              <a:solidFill>
                <a:srgbClr val="66ff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2410560" y="21636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Extras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533520" y="116064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ff"/>
              </a:solidFill>
              <a:latin typeface="Arial"/>
              <a:ea typeface="ＭＳ Ｐゴシック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1927440" y="19368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Global PDF fits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533520" y="966240"/>
            <a:ext cx="826848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There is a wide variety of data in modern global PDF analyses, over 3500 data points for CT18</a:t>
            </a:r>
            <a:endParaRPr b="0" lang="en-US" sz="20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The data includes DIS, DY (including precision W/Z), jet production, top production</a:t>
            </a:r>
            <a:endParaRPr b="0" lang="en-US" sz="20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All predictions  at NNLO, all depending on </a:t>
            </a:r>
            <a:r>
              <a:rPr b="0" lang="en-US" sz="20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20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endParaRPr b="0" lang="en-US" sz="20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310" name="Picture 3" descr=""/>
          <p:cNvPicPr/>
          <p:nvPr/>
        </p:nvPicPr>
        <p:blipFill>
          <a:blip r:embed="rId1"/>
          <a:stretch/>
        </p:blipFill>
        <p:spPr>
          <a:xfrm>
            <a:off x="0" y="2748960"/>
            <a:ext cx="7108560" cy="4108680"/>
          </a:xfrm>
          <a:prstGeom prst="rect">
            <a:avLst/>
          </a:prstGeom>
          <a:ln w="0">
            <a:noFill/>
          </a:ln>
        </p:spPr>
      </p:pic>
      <p:sp>
        <p:nvSpPr>
          <p:cNvPr id="311" name="TextBox 4"/>
          <p:cNvSpPr/>
          <p:nvPr/>
        </p:nvSpPr>
        <p:spPr>
          <a:xfrm>
            <a:off x="7424280" y="3122640"/>
            <a:ext cx="1598400" cy="29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...but the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power of </a:t>
            </a:r>
            <a:r>
              <a:rPr b="0" lang="en-US" sz="1800" spc="-1" strike="noStrike">
                <a:solidFill>
                  <a:srgbClr val="ff0000"/>
                </a:solidFill>
                <a:latin typeface="Symbol"/>
                <a:ea typeface="ＭＳ Ｐゴシック"/>
              </a:rPr>
              <a:t>a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ＭＳ Ｐゴシック"/>
              </a:rPr>
              <a:t>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depends on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the process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Born for DY is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Symbol"/>
                <a:ea typeface="ＭＳ Ｐゴシック"/>
              </a:rPr>
              <a:t>a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ＭＳ Ｐゴシック"/>
              </a:rPr>
              <a:t>s</a:t>
            </a:r>
            <a:r>
              <a:rPr b="0" lang="en-US" sz="1800" spc="-1" strike="noStrike" baseline="30000">
                <a:solidFill>
                  <a:srgbClr val="ff0000"/>
                </a:solidFill>
                <a:latin typeface="Arial"/>
                <a:ea typeface="ＭＳ Ｐゴシック"/>
              </a:rPr>
              <a:t>0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; Born for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dijet/top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production is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Symbol"/>
                <a:ea typeface="ＭＳ Ｐゴシック"/>
              </a:rPr>
              <a:t>a</a:t>
            </a:r>
            <a:r>
              <a:rPr b="0" lang="en-US" sz="1800" spc="-1" strike="noStrike" baseline="-25000">
                <a:solidFill>
                  <a:srgbClr val="ff0000"/>
                </a:solidFill>
                <a:latin typeface="Arial"/>
                <a:ea typeface="ＭＳ Ｐゴシック"/>
              </a:rPr>
              <a:t>s</a:t>
            </a:r>
            <a:r>
              <a:rPr b="0" lang="en-US" sz="1800" spc="-1" strike="noStrike" baseline="3000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264600" y="193680"/>
            <a:ext cx="871848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cc0000"/>
                </a:solidFill>
                <a:latin typeface="Symbol"/>
                <a:ea typeface="ＭＳ Ｐゴシック"/>
              </a:rPr>
              <a:t>a</a:t>
            </a:r>
            <a:r>
              <a:rPr b="0" lang="en-US" sz="32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s</a:t>
            </a:r>
            <a:r>
              <a:rPr b="0" lang="en-US" sz="32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 and gluon (Lagrange multiplier studies)</a:t>
            </a:r>
            <a:endParaRPr b="0" lang="en-US" sz="32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/>
          </p:nvPr>
        </p:nvSpPr>
        <p:spPr>
          <a:xfrm>
            <a:off x="0" y="1160640"/>
            <a:ext cx="315828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Also, all of the experiments in the global fit do not speak with a unified voice, further weakening the discrimination power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We end up with a fairly parabolic 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c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2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dependence of 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(m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Z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), but it’s clear that different experiments have different preferences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At 68% CL, 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(m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Z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)=0.1166+/-0.0018 (for CT18 at NNLO)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314" name="Rectangle 4"/>
          <p:cNvSpPr/>
          <p:nvPr/>
        </p:nvSpPr>
        <p:spPr>
          <a:xfrm>
            <a:off x="5195160" y="1563840"/>
            <a:ext cx="1059840" cy="49284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pic>
        <p:nvPicPr>
          <p:cNvPr id="315" name="Picture 7" descr="alphas_scanTct18.pdf"/>
          <p:cNvPicPr/>
          <p:nvPr/>
        </p:nvPicPr>
        <p:blipFill>
          <a:blip r:embed="rId1"/>
          <a:stretch/>
        </p:blipFill>
        <p:spPr>
          <a:xfrm>
            <a:off x="3363120" y="1172160"/>
            <a:ext cx="5780520" cy="480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705960" y="147960"/>
            <a:ext cx="703836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PDG averaging for </a:t>
            </a:r>
            <a:r>
              <a:rPr b="0" lang="en-US" sz="4000" spc="-1" strike="noStrike">
                <a:solidFill>
                  <a:srgbClr val="cc0000"/>
                </a:solidFill>
                <a:latin typeface="Symbol"/>
                <a:ea typeface="ＭＳ Ｐゴシック"/>
              </a:rPr>
              <a:t>a</a:t>
            </a:r>
            <a:r>
              <a:rPr b="0" lang="en-US" sz="40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s</a:t>
            </a: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(m</a:t>
            </a:r>
            <a:r>
              <a:rPr b="0" lang="en-US" sz="40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Z</a:t>
            </a: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)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3240" y="1011960"/>
            <a:ext cx="807696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Every two years, the QCD section in the Particle Data Book is updated; part of that update is a review of the world average of </a:t>
            </a:r>
            <a:r>
              <a:rPr b="0" lang="en-US" sz="24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24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(m</a:t>
            </a:r>
            <a:r>
              <a:rPr b="0" lang="en-US" sz="24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Z</a:t>
            </a: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), revising it to include the impact of  new measurements and calculations</a:t>
            </a:r>
            <a:endParaRPr b="0" lang="en-US" sz="24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The last revision was in 2021 </a:t>
            </a:r>
            <a:r>
              <a:rPr b="0" lang="en-US" sz="2400" spc="-1" strike="noStrike">
                <a:solidFill>
                  <a:srgbClr val="008000"/>
                </a:solidFill>
                <a:latin typeface="Arial"/>
                <a:ea typeface="ＭＳ Ｐゴシック"/>
              </a:rPr>
              <a:t>(minor update in 2022)</a:t>
            </a:r>
            <a:endParaRPr b="0" lang="en-US" sz="24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The selection of results to include in the </a:t>
            </a:r>
            <a:r>
              <a:rPr b="0" lang="en-US" sz="24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24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24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averaging are restricted by the following considerations:</a:t>
            </a:r>
            <a:endParaRPr b="0" lang="en-US" sz="24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published in a peer-reviewed paper at the time of the report (or is based on a summary of results that have been published in a peer-reviewed journal, such as the FLAG report)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2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based on the most complete perturbative predictions of at least NNLO accuracy, accompanied by reliable estimates of all experimental and theoretical uncertainties</a:t>
            </a:r>
            <a:endParaRPr b="0" lang="en-US" sz="2400" spc="-1" strike="noStrike">
              <a:solidFill>
                <a:srgbClr val="66ff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</a:pPr>
            <a:endParaRPr b="0" lang="en-US" sz="2000" spc="-1" strike="noStrike">
              <a:solidFill>
                <a:srgbClr val="0000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/>
          </p:nvPr>
        </p:nvSpPr>
        <p:spPr>
          <a:xfrm>
            <a:off x="-49680" y="1049400"/>
            <a:ext cx="3889800" cy="5808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The world average value of </a:t>
            </a:r>
            <a:r>
              <a:rPr b="0" lang="en-US" sz="16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16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(m</a:t>
            </a:r>
            <a:r>
              <a:rPr b="0" lang="en-US" sz="16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Z</a:t>
            </a:r>
            <a:r>
              <a:rPr b="0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 was determined using results from 7 sub-fields</a:t>
            </a:r>
            <a:endParaRPr b="0" lang="en-US" sz="16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hadronic </a:t>
            </a:r>
            <a:r>
              <a:rPr b="0" lang="en-US" sz="1600" spc="-1" strike="noStrike">
                <a:solidFill>
                  <a:srgbClr val="ff0000"/>
                </a:solidFill>
                <a:latin typeface="Symbol"/>
                <a:ea typeface="ＭＳ Ｐゴシック"/>
              </a:rPr>
              <a:t>t</a:t>
            </a: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 decays and low Q</a:t>
            </a:r>
            <a:r>
              <a:rPr b="0" lang="en-US" sz="1600" spc="-1" strike="noStrike" baseline="30000">
                <a:solidFill>
                  <a:srgbClr val="ff0000"/>
                </a:solidFill>
                <a:latin typeface="Arial"/>
                <a:ea typeface="ＭＳ Ｐゴシック"/>
              </a:rPr>
              <a:t>2</a:t>
            </a: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 continuum</a:t>
            </a:r>
            <a:endParaRPr b="0" lang="en-US" sz="16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heavy quarkonia decays</a:t>
            </a:r>
            <a:endParaRPr b="0" lang="en-US" sz="16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deep-inelastic scattering and global PDF fits</a:t>
            </a:r>
            <a:endParaRPr b="0" lang="en-US" sz="16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hadronic final states of e</a:t>
            </a:r>
            <a:r>
              <a:rPr b="0" lang="en-US" sz="1600" spc="-1" strike="noStrike" baseline="30000">
                <a:solidFill>
                  <a:srgbClr val="ff0000"/>
                </a:solidFill>
                <a:latin typeface="Arial"/>
                <a:ea typeface="ＭＳ Ｐゴシック"/>
              </a:rPr>
              <a:t>+</a:t>
            </a: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e</a:t>
            </a:r>
            <a:r>
              <a:rPr b="0" lang="en-US" sz="1600" spc="-1" strike="noStrike" baseline="30000">
                <a:solidFill>
                  <a:srgbClr val="ff0000"/>
                </a:solidFill>
                <a:latin typeface="Arial"/>
                <a:ea typeface="ＭＳ Ｐゴシック"/>
              </a:rPr>
              <a:t>-</a:t>
            </a: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 annihilations</a:t>
            </a:r>
            <a:endParaRPr b="0" lang="en-US" sz="16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hadron collider results</a:t>
            </a:r>
            <a:endParaRPr b="0" lang="en-US" sz="16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SzPct val="60000"/>
              <a:buFont typeface="Arial"/>
              <a:buChar char="•"/>
            </a:pPr>
            <a:r>
              <a:rPr b="0" lang="en-US" sz="16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electroweak precision fits</a:t>
            </a:r>
            <a:endParaRPr b="0" lang="en-US" sz="1600" spc="-1" strike="noStrike">
              <a:solidFill>
                <a:srgbClr val="66ff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The 7</a:t>
            </a:r>
            <a:r>
              <a:rPr b="0" lang="en-US" sz="16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th</a:t>
            </a:r>
            <a:r>
              <a:rPr b="0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sub-field is just the 2019 FLAG result</a:t>
            </a:r>
            <a:endParaRPr b="0" lang="en-US" sz="16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To be used, each result must be based on the most complete perturbative predictions (&gt;=NNLO), have a reliable estimate of the uncertainty, and non-perturbative effects under control</a:t>
            </a:r>
            <a:endParaRPr b="0" lang="en-US" sz="1600" spc="-1" strike="noStrike">
              <a:solidFill>
                <a:srgbClr val="0000ff"/>
              </a:solidFill>
              <a:latin typeface="Arial"/>
            </a:endParaRPr>
          </a:p>
        </p:txBody>
      </p:sp>
      <p:sp>
        <p:nvSpPr>
          <p:cNvPr id="230" name="TextBox 6"/>
          <p:cNvSpPr/>
          <p:nvPr/>
        </p:nvSpPr>
        <p:spPr>
          <a:xfrm>
            <a:off x="967320" y="14040"/>
            <a:ext cx="275832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average of 3 results that are not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totally independent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1" name="Straight Arrow Connector 8"/>
          <p:cNvCxnSpPr/>
          <p:nvPr/>
        </p:nvCxnSpPr>
        <p:spPr>
          <a:xfrm>
            <a:off x="4411800" y="205560"/>
            <a:ext cx="4917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pic>
        <p:nvPicPr>
          <p:cNvPr id="232" name="Picture 11" descr="Chart, ba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3726360" y="-14040"/>
            <a:ext cx="5417280" cy="6857640"/>
          </a:xfrm>
          <a:prstGeom prst="rect">
            <a:avLst/>
          </a:prstGeom>
          <a:ln w="0">
            <a:noFill/>
          </a:ln>
        </p:spPr>
      </p:pic>
      <p:cxnSp>
        <p:nvCxnSpPr>
          <p:cNvPr id="233" name="Straight Arrow Connector 13"/>
          <p:cNvCxnSpPr/>
          <p:nvPr/>
        </p:nvCxnSpPr>
        <p:spPr>
          <a:xfrm>
            <a:off x="3726360" y="135720"/>
            <a:ext cx="10972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34" name="TextBox 1"/>
          <p:cNvSpPr/>
          <p:nvPr/>
        </p:nvSpPr>
        <p:spPr>
          <a:xfrm>
            <a:off x="8013240" y="537120"/>
            <a:ext cx="1188360" cy="203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subdivision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into the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categories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shown has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been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in place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for some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time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4860000" y="-36000"/>
            <a:ext cx="3128760" cy="6156000"/>
          </a:xfrm>
          <a:prstGeom prst="rect">
            <a:avLst/>
          </a:prstGeom>
          <a:ln w="0">
            <a:noFill/>
          </a:ln>
        </p:spPr>
      </p:pic>
      <p:sp>
        <p:nvSpPr>
          <p:cNvPr id="236" name=""/>
          <p:cNvSpPr/>
          <p:nvPr/>
        </p:nvSpPr>
        <p:spPr>
          <a:xfrm>
            <a:off x="4860000" y="1332000"/>
            <a:ext cx="3060000" cy="360000"/>
          </a:xfrm>
          <a:prstGeom prst="rect">
            <a:avLst/>
          </a:prstGeom>
          <a:noFill/>
          <a:ln w="0">
            <a:solidFill>
              <a:srgbClr val="008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"/>
          <p:cNvSpPr/>
          <p:nvPr/>
        </p:nvSpPr>
        <p:spPr>
          <a:xfrm>
            <a:off x="3780000" y="720000"/>
            <a:ext cx="1080000" cy="72000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2628000" y="504000"/>
            <a:ext cx="1172880" cy="29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400" spc="-1" strike="noStrike">
                <a:solidFill>
                  <a:srgbClr val="008000"/>
                </a:solidFill>
                <a:latin typeface="Arial"/>
              </a:rPr>
              <a:t>2022 update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/>
          </p:nvPr>
        </p:nvSpPr>
        <p:spPr>
          <a:xfrm>
            <a:off x="0" y="1049400"/>
            <a:ext cx="4743360" cy="550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Some inclusive quantities such as the e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+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e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-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cross sections to hadrons have small non-perturbative corrections (~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L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4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/Q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4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), while others such as event-shape distributions, can have corrections that go as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 L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/Q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Analyses of the 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t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 hadronic decay width and spectral functions are performed with N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3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LO predictions, but low Q (m</a:t>
            </a:r>
            <a:r>
              <a:rPr b="0" lang="en-US" sz="1800" spc="-1" strike="noStrike" baseline="-25000">
                <a:solidFill>
                  <a:srgbClr val="0000ff"/>
                </a:solidFill>
                <a:latin typeface="Symbol"/>
                <a:ea typeface="ＭＳ Ｐゴシック"/>
              </a:rPr>
              <a:t>t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 results in non-negligible non-perturbative corrections, whose treatment differs among the different calculations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Collider measurements access the highest values of Q where non-perturbative effects are expected to be less important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Both collider and DIS/DY data go into global PDF fits, which themselves are dependent on non-perturbative forms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40" name="Picture 5" descr="Chart, ba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4743720" y="0"/>
            <a:ext cx="5417280" cy="6857640"/>
          </a:xfrm>
          <a:prstGeom prst="rect">
            <a:avLst/>
          </a:prstGeom>
          <a:ln w="0">
            <a:noFill/>
          </a:ln>
        </p:spPr>
      </p:pic>
      <p:sp>
        <p:nvSpPr>
          <p:cNvPr id="241" name="TextBox 1"/>
          <p:cNvSpPr/>
          <p:nvPr/>
        </p:nvSpPr>
        <p:spPr>
          <a:xfrm>
            <a:off x="516600" y="259200"/>
            <a:ext cx="451080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Non-perturbative effects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5868360" y="-36000"/>
            <a:ext cx="3128760" cy="61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022840" y="216720"/>
            <a:ext cx="577980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Significant advance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244" name="Picture 4" descr="A picture containing text, screenshot, font, number&#10;&#10;Description automatically generated"/>
          <p:cNvPicPr/>
          <p:nvPr/>
        </p:nvPicPr>
        <p:blipFill>
          <a:blip r:embed="rId1"/>
          <a:stretch/>
        </p:blipFill>
        <p:spPr>
          <a:xfrm>
            <a:off x="946800" y="1186920"/>
            <a:ext cx="7250400" cy="5670720"/>
          </a:xfrm>
          <a:prstGeom prst="rect">
            <a:avLst/>
          </a:prstGeom>
          <a:ln w="0">
            <a:noFill/>
          </a:ln>
        </p:spPr>
      </p:pic>
      <p:cxnSp>
        <p:nvCxnSpPr>
          <p:cNvPr id="245" name="Straight Connector 6"/>
          <p:cNvCxnSpPr/>
          <p:nvPr/>
        </p:nvCxnSpPr>
        <p:spPr>
          <a:xfrm>
            <a:off x="4912920" y="5139000"/>
            <a:ext cx="2414160" cy="360"/>
          </a:xfrm>
          <a:prstGeom prst="straightConnector1">
            <a:avLst/>
          </a:prstGeom>
          <a:ln w="9525">
            <a:solidFill>
              <a:srgbClr val="ff0000"/>
            </a:solidFill>
            <a:round/>
          </a:ln>
        </p:spPr>
      </p:cxnSp>
      <p:cxnSp>
        <p:nvCxnSpPr>
          <p:cNvPr id="246" name="Straight Connector 7"/>
          <p:cNvCxnSpPr/>
          <p:nvPr/>
        </p:nvCxnSpPr>
        <p:spPr>
          <a:xfrm>
            <a:off x="1940040" y="5302800"/>
            <a:ext cx="5387040" cy="360"/>
          </a:xfrm>
          <a:prstGeom prst="straightConnector1">
            <a:avLst/>
          </a:prstGeom>
          <a:ln w="9525">
            <a:solidFill>
              <a:srgbClr val="ff0000"/>
            </a:solidFill>
            <a:round/>
          </a:ln>
        </p:spPr>
      </p:cxnSp>
      <p:cxnSp>
        <p:nvCxnSpPr>
          <p:cNvPr id="247" name="Straight Connector 9"/>
          <p:cNvCxnSpPr/>
          <p:nvPr/>
        </p:nvCxnSpPr>
        <p:spPr>
          <a:xfrm>
            <a:off x="1940040" y="5499720"/>
            <a:ext cx="5387040" cy="360"/>
          </a:xfrm>
          <a:prstGeom prst="straightConnector1">
            <a:avLst/>
          </a:prstGeom>
          <a:ln w="9525">
            <a:solidFill>
              <a:srgbClr val="ff0000"/>
            </a:solidFill>
            <a:round/>
          </a:ln>
        </p:spPr>
      </p:cxnSp>
      <p:cxnSp>
        <p:nvCxnSpPr>
          <p:cNvPr id="248" name="Straight Connector 11"/>
          <p:cNvCxnSpPr/>
          <p:nvPr/>
        </p:nvCxnSpPr>
        <p:spPr>
          <a:xfrm>
            <a:off x="1940040" y="5663520"/>
            <a:ext cx="5387040" cy="360"/>
          </a:xfrm>
          <a:prstGeom prst="straightConnector1">
            <a:avLst/>
          </a:prstGeom>
          <a:ln w="9525">
            <a:solidFill>
              <a:srgbClr val="ff0000"/>
            </a:solidFill>
            <a:round/>
          </a:ln>
        </p:spPr>
      </p:cxnSp>
      <p:cxnSp>
        <p:nvCxnSpPr>
          <p:cNvPr id="249" name="Straight Connector 12"/>
          <p:cNvCxnSpPr/>
          <p:nvPr/>
        </p:nvCxnSpPr>
        <p:spPr>
          <a:xfrm>
            <a:off x="1940040" y="5837400"/>
            <a:ext cx="5387040" cy="360"/>
          </a:xfrm>
          <a:prstGeom prst="straightConnector1">
            <a:avLst/>
          </a:prstGeom>
          <a:ln w="9525">
            <a:solidFill>
              <a:srgbClr val="ff0000"/>
            </a:solidFill>
            <a:round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/>
          </p:nvPr>
        </p:nvSpPr>
        <p:spPr>
          <a:xfrm>
            <a:off x="0" y="992160"/>
            <a:ext cx="3885840" cy="550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51" name="Picture 8" descr="Chart, ba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114480" y="0"/>
            <a:ext cx="5417280" cy="685764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3" descr="A picture containing logo&#10;&#10;Description automatically generated"/>
          <p:cNvPicPr/>
          <p:nvPr/>
        </p:nvPicPr>
        <p:blipFill>
          <a:blip r:embed="rId2"/>
          <a:stretch/>
        </p:blipFill>
        <p:spPr>
          <a:xfrm>
            <a:off x="4492080" y="4206240"/>
            <a:ext cx="2800080" cy="50400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6" descr="Text&#10;&#10;Description automatically generated with medium confidence"/>
          <p:cNvPicPr/>
          <p:nvPr/>
        </p:nvPicPr>
        <p:blipFill>
          <a:blip r:embed="rId3"/>
          <a:srcRect l="0" t="15501" r="0" b="22859"/>
          <a:stretch/>
        </p:blipFill>
        <p:spPr>
          <a:xfrm>
            <a:off x="4492080" y="5026320"/>
            <a:ext cx="2800080" cy="322560"/>
          </a:xfrm>
          <a:prstGeom prst="rect">
            <a:avLst/>
          </a:prstGeom>
          <a:ln w="0">
            <a:noFill/>
          </a:ln>
        </p:spPr>
      </p:pic>
      <p:sp>
        <p:nvSpPr>
          <p:cNvPr id="254" name="TextBox 17"/>
          <p:cNvSpPr/>
          <p:nvPr/>
        </p:nvSpPr>
        <p:spPr>
          <a:xfrm>
            <a:off x="7302600" y="1000800"/>
            <a:ext cx="1747800" cy="483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unweighted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averages of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central value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and uncertainties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within sub-fields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combination of first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6 pre-averages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using  </a:t>
            </a:r>
            <a:r>
              <a:rPr b="0" lang="en-US" sz="1400" spc="-1" strike="noStrike">
                <a:solidFill>
                  <a:srgbClr val="7030a0"/>
                </a:solidFill>
                <a:latin typeface="Symbol"/>
                <a:ea typeface="ＭＳ Ｐゴシック"/>
              </a:rPr>
              <a:t>c</a:t>
            </a:r>
            <a:r>
              <a:rPr b="0" lang="en-US" sz="1400" spc="-1" strike="noStrike" baseline="30000">
                <a:solidFill>
                  <a:srgbClr val="7030a0"/>
                </a:solidFill>
                <a:latin typeface="Arial"/>
                <a:ea typeface="ＭＳ Ｐゴシック"/>
              </a:rPr>
              <a:t>2</a:t>
            </a: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 averaging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gives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Picture 19" descr="Icon&#10;&#10;Description automatically generated with low confidence"/>
          <p:cNvPicPr/>
          <p:nvPr/>
        </p:nvPicPr>
        <p:blipFill>
          <a:blip r:embed="rId4"/>
          <a:srcRect l="0" t="1135" r="0" b="0"/>
          <a:stretch/>
        </p:blipFill>
        <p:spPr>
          <a:xfrm>
            <a:off x="4492080" y="3161880"/>
            <a:ext cx="2679480" cy="369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1" descr="Diagram&#10;&#10;Description automatically generated"/>
          <p:cNvPicPr/>
          <p:nvPr/>
        </p:nvPicPr>
        <p:blipFill>
          <a:blip r:embed="rId5"/>
          <a:srcRect l="0" t="15964" r="0" b="0"/>
          <a:stretch/>
        </p:blipFill>
        <p:spPr>
          <a:xfrm>
            <a:off x="5621760" y="1821240"/>
            <a:ext cx="1549800" cy="3016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2" descr="Icon&#10;&#10;Description automatically generated with low confidence"/>
          <p:cNvPicPr/>
          <p:nvPr/>
        </p:nvPicPr>
        <p:blipFill>
          <a:blip r:embed="rId6"/>
          <a:srcRect l="0" t="20827" r="57990" b="1135"/>
          <a:stretch/>
        </p:blipFill>
        <p:spPr>
          <a:xfrm>
            <a:off x="4492080" y="1831680"/>
            <a:ext cx="1125360" cy="2908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6" descr="A picture containing icon&#10;&#10;Description automatically generated"/>
          <p:cNvPicPr/>
          <p:nvPr/>
        </p:nvPicPr>
        <p:blipFill>
          <a:blip r:embed="rId7"/>
          <a:srcRect l="0" t="11102" r="0" b="0"/>
          <a:stretch/>
        </p:blipFill>
        <p:spPr>
          <a:xfrm>
            <a:off x="4492080" y="322920"/>
            <a:ext cx="2771280" cy="322560"/>
          </a:xfrm>
          <a:prstGeom prst="rect">
            <a:avLst/>
          </a:prstGeom>
          <a:ln w="0">
            <a:noFill/>
          </a:ln>
        </p:spPr>
      </p:pic>
      <p:cxnSp>
        <p:nvCxnSpPr>
          <p:cNvPr id="259" name="Straight Arrow Connector 28"/>
          <p:cNvCxnSpPr/>
          <p:nvPr/>
        </p:nvCxnSpPr>
        <p:spPr>
          <a:xfrm>
            <a:off x="320040" y="4560840"/>
            <a:ext cx="90324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60" name="TextBox 29"/>
          <p:cNvSpPr/>
          <p:nvPr/>
        </p:nvSpPr>
        <p:spPr>
          <a:xfrm>
            <a:off x="-13320" y="3183840"/>
            <a:ext cx="123264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issue of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whether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necessary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to do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simultaneous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PDF fit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Picture 31" descr="Diagram&#10;&#10;Description automatically generated with medium confidence"/>
          <p:cNvPicPr/>
          <p:nvPr/>
        </p:nvPicPr>
        <p:blipFill>
          <a:blip r:embed="rId8"/>
          <a:stretch/>
        </p:blipFill>
        <p:spPr>
          <a:xfrm>
            <a:off x="7292520" y="6155640"/>
            <a:ext cx="1568160" cy="36324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3" descr="Text&#10;&#10;Description automatically generated with medium confidence"/>
          <p:cNvPicPr/>
          <p:nvPr/>
        </p:nvPicPr>
        <p:blipFill>
          <a:blip r:embed="rId9"/>
          <a:stretch/>
        </p:blipFill>
        <p:spPr>
          <a:xfrm>
            <a:off x="6262200" y="3739680"/>
            <a:ext cx="2766960" cy="382320"/>
          </a:xfrm>
          <a:prstGeom prst="rect">
            <a:avLst/>
          </a:prstGeom>
          <a:ln w="0">
            <a:noFill/>
          </a:ln>
        </p:spPr>
      </p:pic>
      <p:sp>
        <p:nvSpPr>
          <p:cNvPr id="263" name="TextBox 34"/>
          <p:cNvSpPr/>
          <p:nvPr/>
        </p:nvSpPr>
        <p:spPr>
          <a:xfrm>
            <a:off x="7344000" y="4054320"/>
            <a:ext cx="1820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if use only H1, which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used PDF fit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64" name="Straight Arrow Connector 36"/>
          <p:cNvCxnSpPr/>
          <p:nvPr/>
        </p:nvCxnSpPr>
        <p:spPr>
          <a:xfrm flipV="1">
            <a:off x="6103440" y="4122360"/>
            <a:ext cx="400320" cy="22032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65" name="TextBox 1"/>
          <p:cNvSpPr/>
          <p:nvPr/>
        </p:nvSpPr>
        <p:spPr>
          <a:xfrm>
            <a:off x="-42840" y="1256400"/>
            <a:ext cx="126468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PDF fits often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do not have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explicit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estimate of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theory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uncertainty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Box 3"/>
          <p:cNvSpPr/>
          <p:nvPr/>
        </p:nvSpPr>
        <p:spPr>
          <a:xfrm>
            <a:off x="3083760" y="3481560"/>
            <a:ext cx="123120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C-parameter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talk of Monni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0"/>
          <a:stretch/>
        </p:blipFill>
        <p:spPr>
          <a:xfrm>
            <a:off x="1224360" y="-36000"/>
            <a:ext cx="3128760" cy="6156000"/>
          </a:xfrm>
          <a:prstGeom prst="rect">
            <a:avLst/>
          </a:prstGeom>
          <a:ln w="0">
            <a:noFill/>
          </a:ln>
        </p:spPr>
      </p:pic>
      <p:pic>
        <p:nvPicPr>
          <p:cNvPr id="268" name="" descr=""/>
          <p:cNvPicPr/>
          <p:nvPr/>
        </p:nvPicPr>
        <p:blipFill>
          <a:blip r:embed="rId11"/>
          <a:stretch/>
        </p:blipFill>
        <p:spPr>
          <a:xfrm>
            <a:off x="4471920" y="1044000"/>
            <a:ext cx="2830680" cy="36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/>
          </p:nvPr>
        </p:nvSpPr>
        <p:spPr>
          <a:xfrm>
            <a:off x="0" y="992160"/>
            <a:ext cx="3885840" cy="5503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Results within sub-fields 1-6 were pre-averaged (using unweighted average)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FLAG19 result itself is an average and is taken as is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FLAG21 result (too late to be used in previous combination)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70" name="Picture 3" descr="A picture containing text, device, screenshot&#10;&#10;Description automatically generated"/>
          <p:cNvPicPr/>
          <p:nvPr/>
        </p:nvPicPr>
        <p:blipFill>
          <a:blip r:embed="rId1"/>
          <a:stretch/>
        </p:blipFill>
        <p:spPr>
          <a:xfrm>
            <a:off x="0" y="2640240"/>
            <a:ext cx="3612600" cy="297180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8" descr="Chart, bar chart&#10;&#10;Description automatically generated"/>
          <p:cNvPicPr/>
          <p:nvPr/>
        </p:nvPicPr>
        <p:blipFill>
          <a:blip r:embed="rId2"/>
          <a:stretch/>
        </p:blipFill>
        <p:spPr>
          <a:xfrm>
            <a:off x="3726360" y="0"/>
            <a:ext cx="5417280" cy="685764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A picture containing text&#10;&#10;Description automatically generated"/>
          <p:cNvPicPr/>
          <p:nvPr/>
        </p:nvPicPr>
        <p:blipFill>
          <a:blip r:embed="rId3"/>
          <a:stretch/>
        </p:blipFill>
        <p:spPr>
          <a:xfrm>
            <a:off x="459720" y="6392160"/>
            <a:ext cx="1871640" cy="36792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"/>
          <p:cNvPicPr/>
          <p:nvPr/>
        </p:nvPicPr>
        <p:blipFill>
          <a:blip r:embed="rId4"/>
          <a:srcRect l="0" t="0" r="32609" b="4285"/>
          <a:stretch/>
        </p:blipFill>
        <p:spPr>
          <a:xfrm>
            <a:off x="2570760" y="2187720"/>
            <a:ext cx="2220480" cy="372240"/>
          </a:xfrm>
          <a:prstGeom prst="rect">
            <a:avLst/>
          </a:prstGeom>
          <a:ln w="0">
            <a:noFill/>
          </a:ln>
        </p:spPr>
      </p:pic>
      <p:pic>
        <p:nvPicPr>
          <p:cNvPr id="274" name="" descr=""/>
          <p:cNvPicPr/>
          <p:nvPr/>
        </p:nvPicPr>
        <p:blipFill>
          <a:blip r:embed="rId5"/>
          <a:stretch/>
        </p:blipFill>
        <p:spPr>
          <a:xfrm>
            <a:off x="4860360" y="-36000"/>
            <a:ext cx="3128760" cy="615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/>
          </p:nvPr>
        </p:nvSpPr>
        <p:spPr>
          <a:xfrm>
            <a:off x="0" y="1049400"/>
            <a:ext cx="3680280" cy="4642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 non-lattice result was determined from sub-fields 1-6 using a </a:t>
            </a:r>
            <a:r>
              <a:rPr b="0" lang="en-US" sz="18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c</a:t>
            </a:r>
            <a:r>
              <a:rPr b="0" lang="en-US" sz="1800" spc="-1" strike="noStrike" baseline="30000">
                <a:solidFill>
                  <a:srgbClr val="0000ff"/>
                </a:solidFill>
                <a:latin typeface="Arial"/>
                <a:ea typeface="ＭＳ Ｐゴシック"/>
              </a:rPr>
              <a:t>2</a:t>
            </a: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-averaging method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FLAG result itself is an average and is taken as is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Combine two numbers in un-weighted average, and take uncertainty as an average of the two uncertainties (conservative)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0000ff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 weighted average of all 7 categories would give</a:t>
            </a:r>
            <a:endParaRPr b="0" lang="en-US" sz="18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76" name="Picture 3" descr="Chart, bar chart&#10;&#10;Description automatically generated"/>
          <p:cNvPicPr/>
          <p:nvPr/>
        </p:nvPicPr>
        <p:blipFill>
          <a:blip r:embed="rId1"/>
          <a:stretch/>
        </p:blipFill>
        <p:spPr>
          <a:xfrm>
            <a:off x="3760560" y="0"/>
            <a:ext cx="5383080" cy="685764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7" descr=""/>
          <p:cNvPicPr/>
          <p:nvPr/>
        </p:nvPicPr>
        <p:blipFill>
          <a:blip r:embed="rId2"/>
          <a:srcRect l="0" t="9200" r="73082" b="0"/>
          <a:stretch/>
        </p:blipFill>
        <p:spPr>
          <a:xfrm>
            <a:off x="46080" y="2075760"/>
            <a:ext cx="1040040" cy="414000"/>
          </a:xfrm>
          <a:prstGeom prst="rect">
            <a:avLst/>
          </a:prstGeom>
          <a:ln w="0">
            <a:noFill/>
          </a:ln>
        </p:spPr>
      </p:pic>
      <p:pic>
        <p:nvPicPr>
          <p:cNvPr id="278" name="Picture 13" descr=""/>
          <p:cNvPicPr/>
          <p:nvPr/>
        </p:nvPicPr>
        <p:blipFill>
          <a:blip r:embed="rId3"/>
          <a:stretch/>
        </p:blipFill>
        <p:spPr>
          <a:xfrm>
            <a:off x="194400" y="3370680"/>
            <a:ext cx="4019040" cy="47448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14" descr="A picture containing icon&#10;&#10;Description automatically generated"/>
          <p:cNvPicPr/>
          <p:nvPr/>
        </p:nvPicPr>
        <p:blipFill>
          <a:blip r:embed="rId4"/>
          <a:stretch/>
        </p:blipFill>
        <p:spPr>
          <a:xfrm>
            <a:off x="0" y="5181480"/>
            <a:ext cx="3240000" cy="462600"/>
          </a:xfrm>
          <a:prstGeom prst="rect">
            <a:avLst/>
          </a:prstGeom>
          <a:ln w="0">
            <a:noFill/>
          </a:ln>
        </p:spPr>
      </p:pic>
      <p:pic>
        <p:nvPicPr>
          <p:cNvPr id="280" name="" descr=""/>
          <p:cNvPicPr/>
          <p:nvPr/>
        </p:nvPicPr>
        <p:blipFill>
          <a:blip r:embed="rId5"/>
          <a:stretch/>
        </p:blipFill>
        <p:spPr>
          <a:xfrm>
            <a:off x="4860360" y="-36000"/>
            <a:ext cx="3128760" cy="6156000"/>
          </a:xfrm>
          <a:prstGeom prst="rect">
            <a:avLst/>
          </a:prstGeom>
          <a:ln w="0">
            <a:noFill/>
          </a:ln>
        </p:spPr>
      </p:pic>
      <p:pic>
        <p:nvPicPr>
          <p:cNvPr id="281" name="" descr=""/>
          <p:cNvPicPr/>
          <p:nvPr/>
        </p:nvPicPr>
        <p:blipFill>
          <a:blip r:embed="rId6"/>
          <a:stretch/>
        </p:blipFill>
        <p:spPr>
          <a:xfrm>
            <a:off x="1148040" y="2066040"/>
            <a:ext cx="3711960" cy="320040"/>
          </a:xfrm>
          <a:prstGeom prst="rect">
            <a:avLst/>
          </a:prstGeom>
          <a:ln w="0">
            <a:noFill/>
          </a:ln>
        </p:spPr>
      </p:pic>
      <p:pic>
        <p:nvPicPr>
          <p:cNvPr id="282" name="" descr=""/>
          <p:cNvPicPr/>
          <p:nvPr/>
        </p:nvPicPr>
        <p:blipFill>
          <a:blip r:embed="rId7"/>
          <a:stretch/>
        </p:blipFill>
        <p:spPr>
          <a:xfrm>
            <a:off x="252000" y="6223320"/>
            <a:ext cx="2988000" cy="3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48160" y="307800"/>
            <a:ext cx="7011720" cy="60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000" spc="-1" strike="noStrike">
                <a:solidFill>
                  <a:srgbClr val="cc0000"/>
                </a:solidFill>
                <a:latin typeface="Arial"/>
                <a:ea typeface="ＭＳ Ｐゴシック"/>
              </a:rPr>
              <a:t>Collider measurements of </a:t>
            </a:r>
            <a:r>
              <a:rPr b="0" lang="en-US" sz="4000" spc="-1" strike="noStrike">
                <a:solidFill>
                  <a:srgbClr val="cc0000"/>
                </a:solidFill>
                <a:latin typeface="Symbol"/>
                <a:ea typeface="ＭＳ Ｐゴシック"/>
              </a:rPr>
              <a:t>a</a:t>
            </a:r>
            <a:r>
              <a:rPr b="0" lang="en-US" sz="4000" spc="-1" strike="noStrike" baseline="-25000">
                <a:solidFill>
                  <a:srgbClr val="cc0000"/>
                </a:solidFill>
                <a:latin typeface="Arial"/>
                <a:ea typeface="ＭＳ Ｐゴシック"/>
              </a:rPr>
              <a:t>s</a:t>
            </a:r>
            <a:endParaRPr b="0" lang="en-US" sz="4000" spc="-1" strike="noStrike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0" y="1035360"/>
            <a:ext cx="3922200" cy="5087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As the number of NNLO calculations has increased, there have been a growing number of determinations of </a:t>
            </a:r>
            <a:r>
              <a:rPr b="0" lang="en-US" sz="2000" spc="-1" strike="noStrike">
                <a:solidFill>
                  <a:srgbClr val="0000ff"/>
                </a:solidFill>
                <a:latin typeface="Symbol"/>
                <a:ea typeface="ＭＳ Ｐゴシック"/>
              </a:rPr>
              <a:t>a</a:t>
            </a:r>
            <a:r>
              <a:rPr b="0" lang="en-US" sz="20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s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(m</a:t>
            </a:r>
            <a:r>
              <a:rPr b="0" lang="en-US" sz="2000" spc="-1" strike="noStrike" baseline="-25000">
                <a:solidFill>
                  <a:srgbClr val="0000ff"/>
                </a:solidFill>
                <a:latin typeface="Arial"/>
                <a:ea typeface="ＭＳ Ｐゴシック"/>
              </a:rPr>
              <a:t>Z</a:t>
            </a: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) at that order (or higher) from the LHC experiments that have nominal uncertainties that rival the full world average uncertainty</a:t>
            </a:r>
            <a:endParaRPr b="0" lang="en-US" sz="2000" spc="-1" strike="noStrike">
              <a:solidFill>
                <a:srgbClr val="0000ff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Z p</a:t>
            </a:r>
            <a:r>
              <a:rPr b="0" lang="en-US" sz="2000" spc="-1" strike="noStrike" baseline="-25000">
                <a:solidFill>
                  <a:srgbClr val="ff0000"/>
                </a:solidFill>
                <a:latin typeface="Arial"/>
                <a:ea typeface="ＭＳ Ｐゴシック"/>
              </a:rPr>
              <a:t>T</a:t>
            </a:r>
            <a:endParaRPr b="0" lang="en-US" sz="2000" spc="-1" strike="noStrike">
              <a:solidFill>
                <a:srgbClr val="66ff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0000"/>
              <a:buFont typeface="Zapf Dingbats"/>
              <a:buChar char=""/>
            </a:pPr>
            <a:r>
              <a:rPr b="0" lang="en-US" sz="2000" spc="-1" strike="noStrike">
                <a:solidFill>
                  <a:srgbClr val="ff0000"/>
                </a:solidFill>
                <a:latin typeface="Arial"/>
                <a:ea typeface="ＭＳ Ｐゴシック"/>
              </a:rPr>
              <a:t>event shapes</a:t>
            </a:r>
            <a:endParaRPr b="0" lang="en-US" sz="2000" spc="-1" strike="noStrike">
              <a:solidFill>
                <a:srgbClr val="66ff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It would be nice to understand those uncertainties better, especially if PDF uncertainties are taken into account</a:t>
            </a:r>
            <a:endParaRPr b="0" lang="en-US" sz="2000" spc="-1" strike="noStrike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285" name="Picture 3" descr="Chart, bar chart&#10;&#10;Description automatically generated"/>
          <p:cNvPicPr/>
          <p:nvPr/>
        </p:nvPicPr>
        <p:blipFill>
          <a:blip r:embed="rId1"/>
          <a:srcRect l="18288" t="58556" r="16024" b="32603"/>
          <a:stretch/>
        </p:blipFill>
        <p:spPr>
          <a:xfrm>
            <a:off x="4495680" y="1160640"/>
            <a:ext cx="4755240" cy="89316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5" descr="A picture containing text, screenshot, font, number&#10;&#10;Description automatically generated"/>
          <p:cNvPicPr/>
          <p:nvPr/>
        </p:nvPicPr>
        <p:blipFill>
          <a:blip r:embed="rId2"/>
          <a:stretch/>
        </p:blipFill>
        <p:spPr>
          <a:xfrm>
            <a:off x="3825720" y="2743200"/>
            <a:ext cx="5315040" cy="4114440"/>
          </a:xfrm>
          <a:prstGeom prst="rect">
            <a:avLst/>
          </a:prstGeom>
          <a:ln w="0">
            <a:noFill/>
          </a:ln>
        </p:spPr>
      </p:pic>
      <p:cxnSp>
        <p:nvCxnSpPr>
          <p:cNvPr id="287" name="Straight Arrow Connector 7"/>
          <p:cNvCxnSpPr/>
          <p:nvPr/>
        </p:nvCxnSpPr>
        <p:spPr>
          <a:xfrm>
            <a:off x="3061080" y="6440400"/>
            <a:ext cx="86184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len="med" type="triangle" w="med"/>
          </a:ln>
        </p:spPr>
      </p:cxnSp>
      <p:sp>
        <p:nvSpPr>
          <p:cNvPr id="288" name="TextBox 8"/>
          <p:cNvSpPr/>
          <p:nvPr/>
        </p:nvSpPr>
        <p:spPr>
          <a:xfrm>
            <a:off x="1606680" y="6260760"/>
            <a:ext cx="134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N</a:t>
            </a:r>
            <a:r>
              <a:rPr b="0" lang="en-US" sz="1800" spc="-1" strike="noStrike" baseline="30000">
                <a:solidFill>
                  <a:srgbClr val="7030a0"/>
                </a:solidFill>
                <a:latin typeface="Arial"/>
                <a:ea typeface="ＭＳ Ｐゴシック"/>
              </a:rPr>
              <a:t>3</a:t>
            </a:r>
            <a:r>
              <a:rPr b="0" lang="en-US" sz="18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LL+N</a:t>
            </a:r>
            <a:r>
              <a:rPr b="0" lang="en-US" sz="1800" spc="-1" strike="noStrike" baseline="30000">
                <a:solidFill>
                  <a:srgbClr val="7030a0"/>
                </a:solidFill>
                <a:latin typeface="Arial"/>
                <a:ea typeface="ＭＳ Ｐゴシック"/>
              </a:rPr>
              <a:t>3</a:t>
            </a:r>
            <a:r>
              <a:rPr b="0" lang="en-US" sz="18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LO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Down Arrow 9"/>
          <p:cNvSpPr/>
          <p:nvPr/>
        </p:nvSpPr>
        <p:spPr>
          <a:xfrm>
            <a:off x="6985080" y="2158920"/>
            <a:ext cx="342720" cy="5839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0000"/>
              </a:solidFill>
              <a:latin typeface="Arial"/>
              <a:ea typeface="ＭＳ Ｐゴシック"/>
            </a:endParaRPr>
          </a:p>
        </p:txBody>
      </p:sp>
      <p:sp>
        <p:nvSpPr>
          <p:cNvPr id="290" name="TextBox 10"/>
          <p:cNvSpPr/>
          <p:nvPr/>
        </p:nvSpPr>
        <p:spPr>
          <a:xfrm>
            <a:off x="7243920" y="1625760"/>
            <a:ext cx="686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7030a0"/>
                </a:solidFill>
                <a:latin typeface="Arial"/>
                <a:ea typeface="ＭＳ Ｐゴシック"/>
              </a:rPr>
              <a:t>2022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91" name=""/>
          <p:cNvGrpSpPr/>
          <p:nvPr/>
        </p:nvGrpSpPr>
        <p:grpSpPr>
          <a:xfrm>
            <a:off x="7562160" y="4068000"/>
            <a:ext cx="1437840" cy="156600"/>
            <a:chOff x="7562160" y="4068000"/>
            <a:chExt cx="1437840" cy="156600"/>
          </a:xfrm>
        </p:grpSpPr>
        <p:pic>
          <p:nvPicPr>
            <p:cNvPr id="292" name="" descr=""/>
            <p:cNvPicPr/>
            <p:nvPr/>
          </p:nvPicPr>
          <p:blipFill>
            <a:blip r:embed="rId3"/>
            <a:stretch/>
          </p:blipFill>
          <p:spPr>
            <a:xfrm>
              <a:off x="7562160" y="4068000"/>
              <a:ext cx="1437840" cy="1566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Default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40479</TotalTime>
  <Application>LibreOffice/7.5.4.2$Linux_X86_64 LibreOffice_project/50$Build-2</Application>
  <AppVersion>15.0000</AppVersion>
  <Words>784</Words>
  <Paragraphs>135</Paragraphs>
  <Company>Michigan State University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2017-03-01T19:36:59Z</dcterms:created>
  <dc:creator>Office 2004 Test Drive User</dc:creator>
  <dc:description/>
  <dc:language>de-DE</dc:language>
  <cp:lastModifiedBy/>
  <cp:lastPrinted>2019-02-12T15:00:25Z</cp:lastPrinted>
  <dcterms:modified xsi:type="dcterms:W3CDTF">2023-06-16T16:25:58Z</dcterms:modified>
  <cp:revision>229</cp:revision>
  <dc:subject/>
  <dc:title>CT update: towards CT17 and studies of intrinsic charm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On-screen Show (4:3)</vt:lpwstr>
  </property>
  <property fmtid="{D5CDD505-2E9C-101B-9397-08002B2CF9AE}" pid="4" name="Slides">
    <vt:r8>16</vt:r8>
  </property>
</Properties>
</file>