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159FF53-F381-476F-BD9D-E1969A1C578E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13200" y="1454400"/>
            <a:ext cx="5030280" cy="5441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600">
                <a:latin typeface="Arial"/>
              </a:rPr>
              <a:t>Using HPC Centers as private cloud provider allows any workflow to utilise these resources:</a:t>
            </a:r>
            <a:r>
              <a:rPr lang="en-US" sz="1600">
                <a:latin typeface="Arial"/>
              </a:rPr>
              <a:t>
</a:t>
            </a:r>
            <a:r>
              <a:rPr lang="en-US" sz="1600">
                <a:latin typeface="Arial"/>
              </a:rPr>
              <a:t>vast additional computational power available to particle physicists now!</a:t>
            </a:r>
            <a:r>
              <a:rPr lang="en-US" sz="1600">
                <a:latin typeface="Arial"/>
              </a:rPr>
              <a:t>
</a:t>
            </a:r>
            <a:r>
              <a:rPr lang="en-US" sz="1600">
                <a:latin typeface="Arial"/>
              </a:rPr>
              <a:t>(Software stack: OpenStack, HTCondor, GridControl)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800 virtualised CPUs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13 fastNLO scenarios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10</a:t>
            </a:r>
            <a:r>
              <a:rPr lang="en-US" sz="2400" baseline="33000">
                <a:latin typeface="Arial"/>
              </a:rPr>
              <a:t>12</a:t>
            </a:r>
            <a:r>
              <a:rPr lang="en-US" sz="2400">
                <a:latin typeface="Arial"/>
              </a:rPr>
              <a:t> Events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94107 hours cpu-time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12511 jobs (10% warmup,</a:t>
            </a:r>
            <a:r>
              <a:rPr lang="en-US" sz="2400">
                <a:latin typeface="Arial"/>
              </a:rPr>
              <a:t>
</a:t>
            </a:r>
            <a:r>
              <a:rPr lang="en-US" sz="2400">
                <a:latin typeface="Arial"/>
              </a:rPr>
              <a:t>10% LO, 80% NLO)</a:t>
            </a:r>
            <a:endParaRPr/>
          </a:p>
        </p:txBody>
      </p:sp>
      <p:pic>
        <p:nvPicPr>
          <p:cNvPr id="4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476320" y="95400"/>
            <a:ext cx="4489200" cy="3752640"/>
          </a:xfrm>
          <a:prstGeom prst="rect">
            <a:avLst/>
          </a:prstGeom>
          <a:ln>
            <a:noFill/>
          </a:ln>
        </p:spPr>
      </p:pic>
      <p:sp>
        <p:nvSpPr>
          <p:cNvPr id="41" name="TextShape 2"/>
          <p:cNvSpPr txBox="1"/>
          <p:nvPr/>
        </p:nvSpPr>
        <p:spPr>
          <a:xfrm>
            <a:off x="6162840" y="466560"/>
            <a:ext cx="1047960" cy="2624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200">
                <a:latin typeface="Arial"/>
              </a:rPr>
              <a:t>warmup</a:t>
            </a:r>
            <a:endParaRPr/>
          </a:p>
        </p:txBody>
      </p:sp>
      <p:sp>
        <p:nvSpPr>
          <p:cNvPr id="42" name="Line 3"/>
          <p:cNvSpPr/>
          <p:nvPr/>
        </p:nvSpPr>
        <p:spPr>
          <a:xfrm flipH="1">
            <a:off x="6105600" y="652680"/>
            <a:ext cx="399960" cy="13788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43" name="Line 4"/>
          <p:cNvSpPr/>
          <p:nvPr/>
        </p:nvSpPr>
        <p:spPr>
          <a:xfrm flipH="1">
            <a:off x="7943760" y="1438200"/>
            <a:ext cx="295560" cy="29520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44" name="TextShape 5"/>
          <p:cNvSpPr txBox="1"/>
          <p:nvPr/>
        </p:nvSpPr>
        <p:spPr>
          <a:xfrm>
            <a:off x="8020800" y="1238400"/>
            <a:ext cx="590040" cy="2624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200">
                <a:latin typeface="Arial"/>
              </a:rPr>
              <a:t>NLO</a:t>
            </a:r>
            <a:endParaRPr/>
          </a:p>
        </p:txBody>
      </p:sp>
      <p:sp>
        <p:nvSpPr>
          <p:cNvPr id="45" name="Line 6"/>
          <p:cNvSpPr/>
          <p:nvPr/>
        </p:nvSpPr>
        <p:spPr>
          <a:xfrm>
            <a:off x="6687000" y="1761840"/>
            <a:ext cx="180720" cy="342720"/>
          </a:xfrm>
          <a:prstGeom prst="line">
            <a:avLst/>
          </a:prstGeom>
          <a:ln w="3672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46" name="TextShape 7"/>
          <p:cNvSpPr txBox="1"/>
          <p:nvPr/>
        </p:nvSpPr>
        <p:spPr>
          <a:xfrm>
            <a:off x="6468480" y="1556640"/>
            <a:ext cx="399240" cy="26244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1200">
                <a:latin typeface="Arial"/>
              </a:rPr>
              <a:t>LO</a:t>
            </a:r>
            <a:endParaRPr/>
          </a:p>
        </p:txBody>
      </p:sp>
      <p:pic>
        <p:nvPicPr>
          <p:cNvPr id="4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962680" y="3848040"/>
            <a:ext cx="4117320" cy="3711960"/>
          </a:xfrm>
          <a:prstGeom prst="rect">
            <a:avLst/>
          </a:prstGeom>
          <a:ln>
            <a:noFill/>
          </a:ln>
        </p:spPr>
      </p:pic>
      <p:sp>
        <p:nvSpPr>
          <p:cNvPr id="48" name="CustomShape 8"/>
          <p:cNvSpPr/>
          <p:nvPr/>
        </p:nvSpPr>
        <p:spPr>
          <a:xfrm flipV="1" rot="7398000">
            <a:off x="8219520" y="3132720"/>
            <a:ext cx="895320" cy="901800"/>
          </a:xfrm>
          <a:prstGeom prst="rect">
            <a:avLst/>
          </a:prstGeom>
          <a:noFill/>
          <a:ln w="18360">
            <a:solidFill>
              <a:srgbClr val="000000"/>
            </a:solidFill>
            <a:custDash>
              <a:ds d="51000" sp="51000"/>
              <a:ds d="51000" sp="51000"/>
            </a:custDash>
            <a:round/>
          </a:ln>
        </p:spPr>
      </p:sp>
      <p:sp>
        <p:nvSpPr>
          <p:cNvPr id="49" name="TextShape 9"/>
          <p:cNvSpPr txBox="1"/>
          <p:nvPr/>
        </p:nvSpPr>
        <p:spPr>
          <a:xfrm>
            <a:off x="266760" y="304560"/>
            <a:ext cx="5029200" cy="1076400"/>
          </a:xfrm>
          <a:prstGeom prst="rect">
            <a:avLst/>
          </a:prstGeom>
        </p:spPr>
        <p:txBody>
          <a:bodyPr lIns="90000" rIns="90000" tIns="45000" bIns="45000"/>
          <a:p>
            <a:r>
              <a:rPr lang="en-US" sz="2800">
                <a:latin typeface="Arial"/>
              </a:rPr>
              <a:t>Inclusive Jet cross-section on</a:t>
            </a:r>
            <a:endParaRPr/>
          </a:p>
          <a:p>
            <a:r>
              <a:rPr lang="en-US" sz="2800">
                <a:latin typeface="Arial"/>
              </a:rPr>
              <a:t>Freiburg bwForCluster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